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494" r:id="rId4"/>
    <p:sldId id="562" r:id="rId5"/>
    <p:sldId id="561" r:id="rId6"/>
    <p:sldId id="565" r:id="rId7"/>
    <p:sldId id="564" r:id="rId8"/>
    <p:sldId id="566" r:id="rId9"/>
    <p:sldId id="568" r:id="rId10"/>
    <p:sldId id="572" r:id="rId11"/>
    <p:sldId id="573" r:id="rId12"/>
    <p:sldId id="569" r:id="rId13"/>
    <p:sldId id="570" r:id="rId14"/>
    <p:sldId id="574" r:id="rId15"/>
    <p:sldId id="575" r:id="rId16"/>
    <p:sldId id="576" r:id="rId17"/>
    <p:sldId id="577" r:id="rId18"/>
    <p:sldId id="582" r:id="rId19"/>
    <p:sldId id="584" r:id="rId20"/>
    <p:sldId id="579" r:id="rId21"/>
    <p:sldId id="583" r:id="rId22"/>
    <p:sldId id="496" r:id="rId23"/>
    <p:sldId id="581" r:id="rId24"/>
    <p:sldId id="588" r:id="rId25"/>
    <p:sldId id="495" r:id="rId26"/>
    <p:sldId id="586" r:id="rId27"/>
    <p:sldId id="497" r:id="rId28"/>
    <p:sldId id="585" r:id="rId29"/>
    <p:sldId id="587" r:id="rId30"/>
    <p:sldId id="589" r:id="rId31"/>
    <p:sldId id="590" r:id="rId32"/>
    <p:sldId id="598" r:id="rId33"/>
    <p:sldId id="591" r:id="rId34"/>
    <p:sldId id="592" r:id="rId35"/>
    <p:sldId id="593" r:id="rId36"/>
    <p:sldId id="594" r:id="rId37"/>
    <p:sldId id="595" r:id="rId38"/>
    <p:sldId id="596" r:id="rId39"/>
    <p:sldId id="599" r:id="rId40"/>
    <p:sldId id="601" r:id="rId41"/>
    <p:sldId id="602" r:id="rId42"/>
    <p:sldId id="600" r:id="rId43"/>
    <p:sldId id="604" r:id="rId44"/>
    <p:sldId id="605" r:id="rId45"/>
    <p:sldId id="607" r:id="rId46"/>
    <p:sldId id="567" r:id="rId47"/>
    <p:sldId id="580" r:id="rId48"/>
    <p:sldId id="609" r:id="rId49"/>
    <p:sldId id="608" r:id="rId50"/>
    <p:sldId id="603" r:id="rId51"/>
    <p:sldId id="610" r:id="rId52"/>
    <p:sldId id="611" r:id="rId53"/>
    <p:sldId id="490" r:id="rId54"/>
    <p:sldId id="522" r:id="rId55"/>
    <p:sldId id="491" r:id="rId56"/>
    <p:sldId id="523" r:id="rId57"/>
    <p:sldId id="524" r:id="rId58"/>
    <p:sldId id="525" r:id="rId59"/>
    <p:sldId id="526" r:id="rId60"/>
    <p:sldId id="528" r:id="rId61"/>
    <p:sldId id="529" r:id="rId62"/>
    <p:sldId id="531" r:id="rId63"/>
    <p:sldId id="530" r:id="rId64"/>
    <p:sldId id="532" r:id="rId65"/>
    <p:sldId id="533" r:id="rId66"/>
    <p:sldId id="534" r:id="rId67"/>
    <p:sldId id="535" r:id="rId68"/>
    <p:sldId id="536" r:id="rId69"/>
    <p:sldId id="537" r:id="rId70"/>
    <p:sldId id="538" r:id="rId71"/>
    <p:sldId id="539" r:id="rId72"/>
    <p:sldId id="541" r:id="rId73"/>
    <p:sldId id="542" r:id="rId74"/>
    <p:sldId id="543" r:id="rId75"/>
    <p:sldId id="544" r:id="rId76"/>
    <p:sldId id="546" r:id="rId77"/>
    <p:sldId id="545" r:id="rId78"/>
    <p:sldId id="547" r:id="rId79"/>
    <p:sldId id="548" r:id="rId80"/>
    <p:sldId id="549" r:id="rId81"/>
    <p:sldId id="550" r:id="rId82"/>
    <p:sldId id="551" r:id="rId83"/>
    <p:sldId id="560" r:id="rId84"/>
    <p:sldId id="552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612" r:id="rId93"/>
    <p:sldId id="444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660033"/>
    <a:srgbClr val="CC3300"/>
    <a:srgbClr val="00FF00"/>
    <a:srgbClr val="FF00FF"/>
    <a:srgbClr val="00FFFF"/>
    <a:srgbClr val="FF0000"/>
    <a:srgbClr val="FF99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ustomXml" Target="../customXml/item1.xml"/><Relationship Id="rId10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907"/>
            <a:ext cx="12192000" cy="6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1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998F-5AED-4AD5-AD27-733813E211DD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378E-C1EB-4DC7-B8E0-BD1925B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A843-73D9-461C-AF6C-8FA170BA5AF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DC74-7D46-4731-9D8A-9A89E662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626" y="60396"/>
            <a:ext cx="12192000" cy="68341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" y="-149671"/>
            <a:ext cx="11347174" cy="107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43" y="1301819"/>
            <a:ext cx="11777869" cy="488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F6C0A843-73D9-461C-AF6C-8FA170BA5AF1}" type="datetimeFigureOut">
              <a:rPr lang="en-US" smtClean="0"/>
              <a:pPr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CE46DC74-7D46-4731-9D8A-9A89E662F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2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36176"/>
            <a:ext cx="12192000" cy="1143000"/>
          </a:xfrm>
        </p:spPr>
        <p:txBody>
          <a:bodyPr>
            <a:noAutofit/>
          </a:bodyPr>
          <a:lstStyle/>
          <a:p>
            <a:pPr algn="l"/>
            <a:r>
              <a:rPr lang="en-US" sz="4400" smtClean="0">
                <a:solidFill>
                  <a:srgbClr val="C00000"/>
                </a:solidFill>
              </a:rPr>
              <a:t>Network Applications</a:t>
            </a:r>
            <a:endParaRPr lang="en-US" sz="4400" b="1">
              <a:solidFill>
                <a:srgbClr val="C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0200" y="2393577"/>
            <a:ext cx="8991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6699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6699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669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Georgia" panose="02040502050405020303" pitchFamily="18" charset="0"/>
              </a:rPr>
              <a:t>   </a:t>
            </a:r>
            <a:r>
              <a:rPr lang="en-US" altLang="en-US" sz="2400" b="1">
                <a:solidFill>
                  <a:srgbClr val="FF0066"/>
                </a:solidFill>
                <a:latin typeface="Georgia" panose="02040502050405020303" pitchFamily="18" charset="0"/>
              </a:rPr>
              <a:t>Mr. E.SURESH BABU</a:t>
            </a:r>
            <a:r>
              <a:rPr lang="en-US" altLang="en-US" sz="2400" b="1" baseline="-25000">
                <a:solidFill>
                  <a:srgbClr val="FF0066"/>
                </a:solidFill>
                <a:latin typeface="Georgia" panose="02040502050405020303" pitchFamily="18" charset="0"/>
              </a:rPr>
              <a:t>M.TECH(CSE).,(Ph.D.)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F3300"/>
                </a:solidFill>
                <a:latin typeface="Georgia" panose="02040502050405020303" pitchFamily="18" charset="0"/>
              </a:rPr>
              <a:t>Associate Professor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Georgia" panose="02040502050405020303" pitchFamily="18" charset="0"/>
              </a:rPr>
              <a:t>DST-FIST </a:t>
            </a:r>
            <a:r>
              <a:rPr lang="en-US" altLang="en-US" sz="2400" b="1">
                <a:solidFill>
                  <a:srgbClr val="0000FF"/>
                </a:solidFill>
                <a:latin typeface="Georgia" panose="02040502050405020303" pitchFamily="18" charset="0"/>
              </a:rPr>
              <a:t>Sponsored Department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C00000"/>
                </a:solidFill>
                <a:latin typeface="Georgia" panose="02040502050405020303" pitchFamily="18" charset="0"/>
              </a:rPr>
              <a:t>College </a:t>
            </a:r>
            <a:r>
              <a:rPr lang="en-US" altLang="en-US" sz="2400" b="1">
                <a:solidFill>
                  <a:srgbClr val="C00000"/>
                </a:solidFill>
                <a:latin typeface="Georgia" panose="02040502050405020303" pitchFamily="18" charset="0"/>
              </a:rPr>
              <a:t>of Engineering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C00000"/>
                </a:solidFill>
                <a:latin typeface="Georgia" panose="02040502050405020303" pitchFamily="18" charset="0"/>
              </a:rPr>
              <a:t>K </a:t>
            </a:r>
            <a:r>
              <a:rPr lang="en-US" altLang="en-US" sz="2400" b="1">
                <a:solidFill>
                  <a:srgbClr val="C00000"/>
                </a:solidFill>
                <a:latin typeface="Georgia" panose="02040502050405020303" pitchFamily="18" charset="0"/>
              </a:rPr>
              <a:t>L </a:t>
            </a:r>
            <a:r>
              <a:rPr lang="en-US" altLang="en-US" sz="2400" b="1" smtClean="0">
                <a:solidFill>
                  <a:srgbClr val="C00000"/>
                </a:solidFill>
                <a:latin typeface="Georgia" panose="02040502050405020303" pitchFamily="18" charset="0"/>
              </a:rPr>
              <a:t>University, </a:t>
            </a:r>
            <a:r>
              <a:rPr lang="en-US" altLang="en-US" sz="2400" b="1">
                <a:solidFill>
                  <a:srgbClr val="C00000"/>
                </a:solidFill>
                <a:latin typeface="Georgia" panose="02040502050405020303" pitchFamily="18" charset="0"/>
              </a:rPr>
              <a:t>Vaddeswaram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9166" y="6380946"/>
            <a:ext cx="11180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2800" b="1" i="1">
                <a:solidFill>
                  <a:srgbClr val="FFFF00"/>
                </a:solidFill>
              </a:rPr>
              <a:t>I hear and I forget. </a:t>
            </a:r>
            <a:r>
              <a:rPr lang="en-US" sz="2800" b="1" i="1" smtClean="0">
                <a:solidFill>
                  <a:srgbClr val="FFFF00"/>
                </a:solidFill>
              </a:rPr>
              <a:t>     I </a:t>
            </a:r>
            <a:r>
              <a:rPr lang="en-US" sz="2800" b="1" i="1">
                <a:solidFill>
                  <a:srgbClr val="FFFF00"/>
                </a:solidFill>
              </a:rPr>
              <a:t>see and I remember. </a:t>
            </a:r>
            <a:r>
              <a:rPr lang="en-US" sz="2800" b="1" i="1" smtClean="0">
                <a:solidFill>
                  <a:srgbClr val="FFFF00"/>
                </a:solidFill>
              </a:rPr>
              <a:t>     I </a:t>
            </a:r>
            <a:r>
              <a:rPr lang="en-US" sz="2800" b="1" i="1">
                <a:solidFill>
                  <a:srgbClr val="FFFF00"/>
                </a:solidFill>
              </a:rPr>
              <a:t>do and I understand.</a:t>
            </a:r>
          </a:p>
          <a:p>
            <a:r>
              <a:rPr lang="en-US" sz="2800" b="1" i="1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72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943429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Application Layer: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077"/>
            <a:ext cx="12192000" cy="2700998"/>
          </a:xfrm>
        </p:spPr>
        <p:txBody>
          <a:bodyPr>
            <a:noAutofit/>
          </a:bodyPr>
          <a:lstStyle/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The </a:t>
            </a:r>
            <a:r>
              <a:rPr lang="en-US" altLang="en-US" sz="2600">
                <a:solidFill>
                  <a:srgbClr val="0000FF"/>
                </a:solidFill>
              </a:rPr>
              <a:t>application layer </a:t>
            </a:r>
            <a:r>
              <a:rPr lang="en-US" altLang="en-US" sz="2600"/>
              <a:t>is responsible for </a:t>
            </a:r>
            <a:r>
              <a:rPr lang="en-US" altLang="en-US" sz="2600">
                <a:solidFill>
                  <a:srgbClr val="FF0000"/>
                </a:solidFill>
              </a:rPr>
              <a:t>providing services to the user</a:t>
            </a:r>
            <a:r>
              <a:rPr lang="en-US" altLang="en-US" sz="2600" smtClean="0">
                <a:solidFill>
                  <a:srgbClr val="FF0000"/>
                </a:solidFill>
              </a:rPr>
              <a:t>.</a:t>
            </a:r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No </a:t>
            </a:r>
            <a:r>
              <a:rPr lang="en-US" altLang="en-US" sz="2600"/>
              <a:t>need to write software for network-core devices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600" smtClean="0">
                <a:solidFill>
                  <a:srgbClr val="FF0000"/>
                </a:solidFill>
              </a:rPr>
              <a:t>Network-core </a:t>
            </a:r>
            <a:r>
              <a:rPr lang="en-US" altLang="en-US" sz="2600">
                <a:solidFill>
                  <a:srgbClr val="FF0000"/>
                </a:solidFill>
              </a:rPr>
              <a:t>devices do not run user applications </a:t>
            </a:r>
            <a:endParaRPr lang="en-US" altLang="en-US" sz="2600" smtClean="0">
              <a:solidFill>
                <a:srgbClr val="FF0000"/>
              </a:solidFill>
            </a:endParaRPr>
          </a:p>
          <a:p>
            <a:pPr marL="9144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 sz="26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" y="-24605"/>
            <a:ext cx="10303565" cy="106815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Application Layer:</a:t>
            </a:r>
          </a:p>
        </p:txBody>
      </p:sp>
      <p:grpSp>
        <p:nvGrpSpPr>
          <p:cNvPr id="6" name="Group 1037"/>
          <p:cNvGrpSpPr>
            <a:grpSpLocks/>
          </p:cNvGrpSpPr>
          <p:nvPr/>
        </p:nvGrpSpPr>
        <p:grpSpPr bwMode="auto">
          <a:xfrm>
            <a:off x="3478530" y="1904414"/>
            <a:ext cx="3540125" cy="4545013"/>
            <a:chOff x="3277" y="974"/>
            <a:chExt cx="2230" cy="2863"/>
          </a:xfrm>
        </p:grpSpPr>
        <p:sp>
          <p:nvSpPr>
            <p:cNvPr id="7" name="Freeform 1038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39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383" name="Rectangle 1040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4" name="AutoShape 1041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" name="Freeform 1042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43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44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45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47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48"/>
            <p:cNvSpPr>
              <a:spLocks noChangeShapeType="1"/>
            </p:cNvSpPr>
            <p:nvPr/>
          </p:nvSpPr>
          <p:spPr bwMode="auto">
            <a:xfrm flipV="1">
              <a:off x="3680" y="3155"/>
              <a:ext cx="248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51"/>
            <p:cNvSpPr>
              <a:spLocks noChangeShapeType="1"/>
            </p:cNvSpPr>
            <p:nvPr/>
          </p:nvSpPr>
          <p:spPr bwMode="auto">
            <a:xfrm flipH="1">
              <a:off x="3948" y="3208"/>
              <a:ext cx="96" cy="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52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53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54"/>
            <p:cNvSpPr>
              <a:spLocks noChangeShapeType="1"/>
            </p:cNvSpPr>
            <p:nvPr/>
          </p:nvSpPr>
          <p:spPr bwMode="auto">
            <a:xfrm>
              <a:off x="3898" y="3025"/>
              <a:ext cx="56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55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56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1057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81" name="Picture 1058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2" name="Picture 1059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Freeform 1060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1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062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63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64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65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66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67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8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69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70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71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72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073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074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75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76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77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78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1079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6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9" name="Oval 1095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380" name="Picture 1096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" name="Group 1097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355" name="Line 1098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9" name="Group 1102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62" name="Freeform 11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11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" name="Line 1105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106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107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4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0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3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116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2" name="Group 11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5" name="Freeform 11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11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3" name="Line 11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1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25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3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4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7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5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134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2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6" name="Group 11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29" name="Freeform 11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11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" name="Line 11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1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143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1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" name="Group 11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21" name="Freeform 11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11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9" name="Line 11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11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Line 1152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1153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0" name="Group 11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13" name="Freeform 11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11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" name="Line 11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11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1162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2" name="Group 116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5" name="Freeform 11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11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3" name="Line 116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17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171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4" name="Group 11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97" name="Freeform 11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11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5" name="Line 11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11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180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6" name="Group 11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9" name="Freeform 11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11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" name="Line 11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11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189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8" name="Group 11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1" name="Freeform 1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1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" name="Line 11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11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198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0" name="Group 12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73" name="Freeform 1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1" name="Line 12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2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207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53" name="Group 120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55" name="Freeform 120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121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121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121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121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121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121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121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21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21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121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122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54" name="Picture 122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1222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39" name="Group 122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41" name="Freeform 122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122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122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22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22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22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123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123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123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123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123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123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40" name="Picture 123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" name="Line 1237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1238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37" name="Picture 12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24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9" name="Group 1241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35" name="Picture 12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" name="Freeform 12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" name="Group 1244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33" name="Picture 12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4" name="Freeform 12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" name="Group 1247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31" name="Picture 12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Freeform 12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2" name="Picture 1250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1251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29" name="Picture 1252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253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Group 1254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97" name="Freeform 125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Rectangle 125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9" name="Freeform 125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5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125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2" name="Group 126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27" name="AutoShape 126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8" name="AutoShape 126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3" name="Rectangle 126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4" name="Group 126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25" name="AutoShape 126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6" name="AutoShape 126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5" name="Rectangle 126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Rectangle 126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7" name="Group 126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23" name="AutoShape 127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4" name="AutoShape 127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8" name="Freeform 127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" name="Group 127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21" name="AutoShape 127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2" name="AutoShape 127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0" name="Rectangle 127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Freeform 127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7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Oval 127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Freeform 128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AutoShape 128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AutoShape 128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128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Oval 128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Oval 128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Rectangle 128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5" name="Group 1287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65" name="Freeform 128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128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Freeform 129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9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129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0" name="Group 129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5" name="AutoShape 129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6" name="AutoShape 129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1" name="Rectangle 129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2" name="Group 129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3" name="AutoShape 129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" name="AutoShape 129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3" name="Rectangle 130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Rectangle 130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5" name="Group 130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1" name="AutoShape 130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2" name="AutoShape 130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6" name="Freeform 130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7" name="Group 130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9" name="AutoShape 130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" name="AutoShape 130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8" name="Rectangle 130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Freeform 131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31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Oval 131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2" name="Freeform 131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AutoShape 131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AutoShape 131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Oval 131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Oval 131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Oval 131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Rectangle 131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6" name="Group 1320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42" name="Picture 1321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1322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Freeform 132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5" name="Picture 1324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Freeform 132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32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32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32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32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3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2" name="Group 133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59" name="Freeform 133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33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33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33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33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33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" name="Freeform 133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3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34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34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34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34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1344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19" name="Picture 1345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1346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134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2" name="Picture 1348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134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35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35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35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35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5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9" name="Group 135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6" name="Freeform 135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35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35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5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36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36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0" name="Freeform 136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6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6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6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6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6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368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96" name="Picture 1369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370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Freeform 137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9" name="Picture 1372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137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37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37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37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37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37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" name="Group 137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3" name="Freeform 138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38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38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38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38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38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" name="Freeform 138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38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38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38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39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39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392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94" name="Picture 13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3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0" name="Group 1395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1" name="Picture 1396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1397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13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4" name="Picture 1399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Freeform 14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4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4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4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4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4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" name="Group 14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8" name="Freeform 14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4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4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4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4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4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Freeform 14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4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4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4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4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4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5" name="Line 913"/>
          <p:cNvSpPr>
            <a:spLocks noChangeShapeType="1"/>
          </p:cNvSpPr>
          <p:nvPr/>
        </p:nvSpPr>
        <p:spPr bwMode="auto">
          <a:xfrm>
            <a:off x="5204143" y="4433302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" name="Line 911"/>
          <p:cNvSpPr>
            <a:spLocks noChangeShapeType="1"/>
          </p:cNvSpPr>
          <p:nvPr/>
        </p:nvSpPr>
        <p:spPr bwMode="auto">
          <a:xfrm>
            <a:off x="5299393" y="1307514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7" name="Group 618"/>
          <p:cNvGrpSpPr>
            <a:grpSpLocks/>
          </p:cNvGrpSpPr>
          <p:nvPr/>
        </p:nvGrpSpPr>
        <p:grpSpPr bwMode="auto">
          <a:xfrm>
            <a:off x="4211955" y="1150352"/>
            <a:ext cx="1044575" cy="965200"/>
            <a:chOff x="4047" y="420"/>
            <a:chExt cx="658" cy="608"/>
          </a:xfrm>
        </p:grpSpPr>
        <p:sp>
          <p:nvSpPr>
            <p:cNvPr id="388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89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0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1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lang="en-US" altLang="en-US" sz="1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6" name="Group 619"/>
          <p:cNvGrpSpPr>
            <a:grpSpLocks/>
          </p:cNvGrpSpPr>
          <p:nvPr/>
        </p:nvGrpSpPr>
        <p:grpSpPr bwMode="auto">
          <a:xfrm>
            <a:off x="6310630" y="4734927"/>
            <a:ext cx="1044575" cy="965200"/>
            <a:chOff x="4047" y="420"/>
            <a:chExt cx="658" cy="608"/>
          </a:xfrm>
        </p:grpSpPr>
        <p:sp>
          <p:nvSpPr>
            <p:cNvPr id="397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8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9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0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lang="en-US" altLang="en-US" sz="1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" name="Group 628"/>
          <p:cNvGrpSpPr>
            <a:grpSpLocks/>
          </p:cNvGrpSpPr>
          <p:nvPr/>
        </p:nvGrpSpPr>
        <p:grpSpPr bwMode="auto">
          <a:xfrm>
            <a:off x="4169093" y="4298364"/>
            <a:ext cx="1044575" cy="965200"/>
            <a:chOff x="4047" y="420"/>
            <a:chExt cx="658" cy="608"/>
          </a:xfrm>
        </p:grpSpPr>
        <p:sp>
          <p:nvSpPr>
            <p:cNvPr id="406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7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8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9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lang="en-US" altLang="en-US" sz="1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46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" y="-24605"/>
            <a:ext cx="10303565" cy="106815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Application Layer: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68" y="2003620"/>
            <a:ext cx="9086850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15" y="1232095"/>
            <a:ext cx="786765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65" y="5642170"/>
            <a:ext cx="67627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943429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Application Layer: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647"/>
            <a:ext cx="12192000" cy="5039169"/>
          </a:xfrm>
        </p:spPr>
        <p:txBody>
          <a:bodyPr>
            <a:noAutofit/>
          </a:bodyPr>
          <a:lstStyle/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200"/>
              <a:t>The </a:t>
            </a:r>
            <a:r>
              <a:rPr lang="en-US" altLang="en-US" sz="2200" b="1">
                <a:solidFill>
                  <a:srgbClr val="0000FF"/>
                </a:solidFill>
              </a:rPr>
              <a:t>Application Layer</a:t>
            </a:r>
            <a:r>
              <a:rPr lang="en-US" altLang="en-US" sz="2200"/>
              <a:t> is a particularly good place to start </a:t>
            </a:r>
            <a:r>
              <a:rPr lang="en-US" altLang="en-US" sz="2200" b="1">
                <a:solidFill>
                  <a:srgbClr val="FF0000"/>
                </a:solidFill>
              </a:rPr>
              <a:t>our study of protocols.</a:t>
            </a:r>
          </a:p>
          <a:p>
            <a:pPr marL="465138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200" smtClean="0"/>
              <a:t>Some </a:t>
            </a:r>
            <a:r>
              <a:rPr lang="en-US" altLang="en-US" sz="2200"/>
              <a:t>of the better-known </a:t>
            </a:r>
            <a:r>
              <a:rPr lang="en-US" altLang="en-US" sz="2200" b="1">
                <a:solidFill>
                  <a:srgbClr val="0000FF"/>
                </a:solidFill>
              </a:rPr>
              <a:t>Application layer protocols </a:t>
            </a:r>
            <a:r>
              <a:rPr lang="en-US" altLang="en-US" sz="2200"/>
              <a:t>are</a:t>
            </a:r>
          </a:p>
          <a:p>
            <a:pPr marL="1082675" indent="-1082675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en-US" sz="2200" smtClean="0"/>
              <a:t>    ✦ </a:t>
            </a:r>
            <a:r>
              <a:rPr lang="en-US" altLang="en-US" sz="2200" b="1" smtClean="0">
                <a:solidFill>
                  <a:srgbClr val="FF0000"/>
                </a:solidFill>
              </a:rPr>
              <a:t>DNS </a:t>
            </a:r>
            <a:r>
              <a:rPr lang="en-US" altLang="en-US" sz="2200" b="1">
                <a:solidFill>
                  <a:srgbClr val="FF0000"/>
                </a:solidFill>
              </a:rPr>
              <a:t>(Domain Name System) </a:t>
            </a:r>
            <a:r>
              <a:rPr lang="en-US" altLang="en-US" sz="2200"/>
              <a:t>for resolving Internet domain names</a:t>
            </a:r>
            <a:r>
              <a:rPr lang="en-US" altLang="en-US" sz="2200" smtClean="0"/>
              <a:t>.</a:t>
            </a:r>
          </a:p>
          <a:p>
            <a:pPr marL="1082675" indent="-1082675" algn="just">
              <a:spcBef>
                <a:spcPts val="0"/>
              </a:spcBef>
              <a:buNone/>
            </a:pPr>
            <a:r>
              <a:rPr lang="en-US" altLang="en-US" sz="2200"/>
              <a:t> </a:t>
            </a:r>
            <a:r>
              <a:rPr lang="en-US" altLang="en-US" sz="2200" smtClean="0"/>
              <a:t>   ✦ </a:t>
            </a:r>
            <a:r>
              <a:rPr lang="en-US" altLang="en-US" sz="2200" b="1">
                <a:solidFill>
                  <a:srgbClr val="FF0000"/>
                </a:solidFill>
              </a:rPr>
              <a:t>HTTP </a:t>
            </a:r>
            <a:r>
              <a:rPr lang="en-US" altLang="en-US" sz="2200" b="1" smtClean="0">
                <a:solidFill>
                  <a:srgbClr val="FF0000"/>
                </a:solidFill>
              </a:rPr>
              <a:t>(Hypertext Transfer Protocol) </a:t>
            </a:r>
            <a:r>
              <a:rPr lang="en-US" altLang="en-US" sz="2200" smtClean="0"/>
              <a:t>which is Web’s </a:t>
            </a:r>
            <a:r>
              <a:rPr lang="en-US" altLang="en-US" sz="2200"/>
              <a:t>application layer protocol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en-US" sz="2200" smtClean="0"/>
              <a:t>    ✦ </a:t>
            </a:r>
            <a:r>
              <a:rPr lang="en-US" altLang="en-US" sz="2200" b="1">
                <a:solidFill>
                  <a:srgbClr val="FF0000"/>
                </a:solidFill>
              </a:rPr>
              <a:t>FTP (File Transfer Protocol) </a:t>
            </a:r>
            <a:r>
              <a:rPr lang="en-US" altLang="en-US" sz="2200"/>
              <a:t>for file transfers.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en-US" sz="2200" smtClean="0"/>
              <a:t>    ✦ </a:t>
            </a:r>
            <a:r>
              <a:rPr lang="en-US" altLang="en-US" sz="2200" b="1">
                <a:solidFill>
                  <a:srgbClr val="FF0000"/>
                </a:solidFill>
              </a:rPr>
              <a:t>SMTP (Simple Mail Transfer Protocol) </a:t>
            </a:r>
            <a:r>
              <a:rPr lang="en-US" altLang="en-US" sz="2200"/>
              <a:t>for e-mail.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en-US" sz="2200" smtClean="0"/>
              <a:t>    ✦ </a:t>
            </a:r>
            <a:r>
              <a:rPr lang="en-US" altLang="en-US" sz="2200" b="1" smtClean="0">
                <a:solidFill>
                  <a:srgbClr val="FF0000"/>
                </a:solidFill>
              </a:rPr>
              <a:t>NFS </a:t>
            </a:r>
            <a:r>
              <a:rPr lang="en-US" altLang="en-US" sz="2200" b="1">
                <a:solidFill>
                  <a:srgbClr val="FF0000"/>
                </a:solidFill>
              </a:rPr>
              <a:t>(Network File System) </a:t>
            </a:r>
            <a:r>
              <a:rPr lang="en-US" altLang="en-US" sz="2200"/>
              <a:t>for file sharing in UNIX networks.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en-US" sz="2200" smtClean="0"/>
              <a:t>    ✦ </a:t>
            </a:r>
            <a:r>
              <a:rPr lang="en-US" altLang="en-US" sz="2200" b="1">
                <a:solidFill>
                  <a:srgbClr val="FF0000"/>
                </a:solidFill>
              </a:rPr>
              <a:t>Telnet </a:t>
            </a:r>
            <a:r>
              <a:rPr lang="en-US" altLang="en-US" sz="2200"/>
              <a:t>for terminal emulation.</a:t>
            </a:r>
            <a:endParaRPr lang="en-US" altLang="en-US" sz="2200" b="1" smtClean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Application </a:t>
            </a:r>
            <a:r>
              <a:rPr lang="en-US" sz="5400" smtClean="0">
                <a:solidFill>
                  <a:srgbClr val="FFFF00"/>
                </a:solidFill>
              </a:rPr>
              <a:t>Architectures</a:t>
            </a:r>
            <a:endParaRPr lang="en-US" sz="54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8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943429"/>
          </a:xfrm>
        </p:spPr>
        <p:txBody>
          <a:bodyPr>
            <a:normAutofit/>
          </a:bodyPr>
          <a:lstStyle/>
          <a:p>
            <a:r>
              <a:rPr lang="en-US"/>
              <a:t>Application </a:t>
            </a:r>
            <a:r>
              <a:rPr lang="en-US" smtClean="0"/>
              <a:t>Architecture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146"/>
            <a:ext cx="12192000" cy="2982349"/>
          </a:xfrm>
        </p:spPr>
        <p:txBody>
          <a:bodyPr>
            <a:noAutofit/>
          </a:bodyPr>
          <a:lstStyle/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200" smtClean="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200" smtClean="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20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200" smtClean="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The </a:t>
            </a:r>
            <a:r>
              <a:rPr lang="en-US" altLang="en-US" sz="2600" b="1" smtClean="0">
                <a:solidFill>
                  <a:srgbClr val="FF0000"/>
                </a:solidFill>
              </a:rPr>
              <a:t>Network Architecture </a:t>
            </a:r>
            <a:r>
              <a:rPr lang="en-US" altLang="en-US" sz="2600" smtClean="0"/>
              <a:t>is </a:t>
            </a:r>
            <a:r>
              <a:rPr lang="en-US" altLang="en-US" sz="2600"/>
              <a:t>fixed and provides a </a:t>
            </a:r>
            <a:r>
              <a:rPr lang="en-US" altLang="en-US" sz="2600" b="1">
                <a:solidFill>
                  <a:srgbClr val="FF0000"/>
                </a:solidFill>
              </a:rPr>
              <a:t>specific set of services to applications</a:t>
            </a:r>
            <a:r>
              <a:rPr lang="en-US" altLang="en-US" sz="2600"/>
              <a:t>. </a:t>
            </a:r>
            <a:r>
              <a:rPr lang="en-US" altLang="en-US" sz="2600" smtClean="0"/>
              <a:t>(e.g</a:t>
            </a:r>
            <a:r>
              <a:rPr lang="en-US" altLang="en-US" sz="2600"/>
              <a:t>., </a:t>
            </a:r>
            <a:r>
              <a:rPr lang="en-US" altLang="en-US" sz="2600" b="1">
                <a:solidFill>
                  <a:srgbClr val="0000FF"/>
                </a:solidFill>
              </a:rPr>
              <a:t>the five-layer Internet </a:t>
            </a:r>
            <a:r>
              <a:rPr lang="en-US" altLang="en-US" sz="2600" b="1" smtClean="0">
                <a:solidFill>
                  <a:srgbClr val="0000FF"/>
                </a:solidFill>
              </a:rPr>
              <a:t>architecture </a:t>
            </a:r>
            <a:r>
              <a:rPr lang="en-US" altLang="en-US" sz="2600" smtClean="0"/>
              <a:t>)</a:t>
            </a:r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The </a:t>
            </a:r>
            <a:r>
              <a:rPr lang="en-US" altLang="en-US" sz="2600" b="1" smtClean="0">
                <a:solidFill>
                  <a:srgbClr val="FF0066"/>
                </a:solidFill>
              </a:rPr>
              <a:t>application architecture </a:t>
            </a:r>
            <a:r>
              <a:rPr lang="en-US" altLang="en-US" sz="2600" smtClean="0"/>
              <a:t>are is </a:t>
            </a:r>
            <a:r>
              <a:rPr lang="en-US" altLang="en-US" sz="2600"/>
              <a:t>designed by the </a:t>
            </a:r>
            <a:r>
              <a:rPr lang="en-US" altLang="en-US" sz="2600" b="1">
                <a:solidFill>
                  <a:srgbClr val="FF0066"/>
                </a:solidFill>
              </a:rPr>
              <a:t>application developer </a:t>
            </a:r>
            <a:r>
              <a:rPr lang="en-US" altLang="en-US" sz="2600" smtClean="0"/>
              <a:t>and </a:t>
            </a:r>
            <a:r>
              <a:rPr lang="en-US" altLang="en-US" sz="2600"/>
              <a:t>dictates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600"/>
              <a:t>how the </a:t>
            </a:r>
            <a:r>
              <a:rPr lang="en-US" altLang="en-US" sz="2600" b="1">
                <a:solidFill>
                  <a:srgbClr val="0000FF"/>
                </a:solidFill>
              </a:rPr>
              <a:t>application is structured </a:t>
            </a:r>
            <a:r>
              <a:rPr lang="en-US" altLang="en-US" sz="2600"/>
              <a:t>over the various end systems. </a:t>
            </a:r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7345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943429"/>
          </a:xfrm>
        </p:spPr>
        <p:txBody>
          <a:bodyPr>
            <a:normAutofit/>
          </a:bodyPr>
          <a:lstStyle/>
          <a:p>
            <a:r>
              <a:rPr lang="en-US"/>
              <a:t>Application </a:t>
            </a:r>
            <a:r>
              <a:rPr lang="en-US" smtClean="0"/>
              <a:t>Architecture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146"/>
            <a:ext cx="12192000" cy="3995223"/>
          </a:xfrm>
        </p:spPr>
        <p:txBody>
          <a:bodyPr>
            <a:noAutofit/>
          </a:bodyPr>
          <a:lstStyle/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In </a:t>
            </a:r>
            <a:r>
              <a:rPr lang="en-US" altLang="en-US" sz="2600" b="1" smtClean="0">
                <a:solidFill>
                  <a:srgbClr val="0000FF"/>
                </a:solidFill>
              </a:rPr>
              <a:t>Application Architecture</a:t>
            </a:r>
            <a:r>
              <a:rPr lang="en-US" altLang="en-US" sz="2600"/>
              <a:t>, </a:t>
            </a:r>
            <a:r>
              <a:rPr lang="en-US" altLang="en-US" sz="2600" smtClean="0"/>
              <a:t>There are </a:t>
            </a:r>
            <a:r>
              <a:rPr lang="en-US" altLang="en-US" sz="2600" b="1" smtClean="0">
                <a:solidFill>
                  <a:srgbClr val="FF0066"/>
                </a:solidFill>
              </a:rPr>
              <a:t>Two predominant architectural paradigms</a:t>
            </a:r>
            <a:r>
              <a:rPr lang="en-US" altLang="en-US" sz="2600" smtClean="0"/>
              <a:t> used in modern network applications: </a:t>
            </a:r>
          </a:p>
          <a:p>
            <a:pPr marL="116840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2600" b="1" smtClean="0">
                <a:solidFill>
                  <a:srgbClr val="660033"/>
                </a:solidFill>
              </a:rPr>
              <a:t>The Client-Server Architecture </a:t>
            </a:r>
          </a:p>
          <a:p>
            <a:pPr marL="1168400" indent="-514350" algn="just">
              <a:spcBef>
                <a:spcPts val="0"/>
              </a:spcBef>
              <a:buFont typeface="+mj-lt"/>
              <a:buAutoNum type="arabicPeriod"/>
            </a:pPr>
            <a:r>
              <a:rPr lang="en-US" altLang="en-US" sz="2600" b="1" smtClean="0">
                <a:solidFill>
                  <a:srgbClr val="660033"/>
                </a:solidFill>
              </a:rPr>
              <a:t>The Peer-to-Peer </a:t>
            </a:r>
            <a:r>
              <a:rPr lang="en-US" altLang="en-US" sz="2600" b="1">
                <a:solidFill>
                  <a:srgbClr val="660033"/>
                </a:solidFill>
              </a:rPr>
              <a:t>(P2P) </a:t>
            </a:r>
            <a:r>
              <a:rPr lang="en-US" altLang="en-US" sz="2600" b="1" smtClean="0">
                <a:solidFill>
                  <a:srgbClr val="660033"/>
                </a:solidFill>
              </a:rPr>
              <a:t>Architecture </a:t>
            </a:r>
            <a:r>
              <a:rPr lang="en-US" altLang="en-US" sz="2600" b="1" smtClean="0">
                <a:solidFill>
                  <a:srgbClr val="0000FF"/>
                </a:solidFill>
              </a:rPr>
              <a:t>(Self Study)</a:t>
            </a:r>
          </a:p>
          <a:p>
            <a:pPr marL="465138" indent="-465138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42713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The Client-Server Architecture </a:t>
            </a:r>
          </a:p>
        </p:txBody>
      </p:sp>
    </p:spTree>
    <p:extLst>
      <p:ext uri="{BB962C8B-B14F-4D97-AF65-F5344CB8AC3E}">
        <p14:creationId xmlns:p14="http://schemas.microsoft.com/office/powerpoint/2010/main" val="33245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Client/Server </a:t>
            </a:r>
            <a:r>
              <a:rPr lang="en-US" smtClean="0"/>
              <a:t>Model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145"/>
            <a:ext cx="12192000" cy="544419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1" smtClean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1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FF0000"/>
                </a:solidFill>
              </a:rPr>
              <a:t>Client-Server Model </a:t>
            </a:r>
            <a:r>
              <a:rPr lang="en-US" smtClean="0"/>
              <a:t>used </a:t>
            </a:r>
            <a:r>
              <a:rPr lang="en-US"/>
              <a:t>by applications to </a:t>
            </a:r>
            <a:r>
              <a:rPr lang="en-US" b="1" smtClean="0">
                <a:solidFill>
                  <a:srgbClr val="0000FF"/>
                </a:solidFill>
              </a:rPr>
              <a:t>establish the  communication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660033"/>
                </a:solidFill>
              </a:rPr>
              <a:t>One application acts as a </a:t>
            </a:r>
            <a:r>
              <a:rPr lang="en-US" b="1" smtClean="0">
                <a:solidFill>
                  <a:srgbClr val="660033"/>
                </a:solidFill>
              </a:rPr>
              <a:t>SERVER</a:t>
            </a:r>
          </a:p>
          <a:p>
            <a:pPr marL="900113" indent="-365125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/>
              <a:t>Starts </a:t>
            </a:r>
            <a:r>
              <a:rPr lang="en-US"/>
              <a:t>execution first</a:t>
            </a:r>
          </a:p>
          <a:p>
            <a:pPr marL="900113" indent="-365125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/>
              <a:t>Awaits contact from the client</a:t>
            </a:r>
            <a:endParaRPr lang="en-US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660033"/>
                </a:solidFill>
              </a:rPr>
              <a:t>The </a:t>
            </a:r>
            <a:r>
              <a:rPr lang="en-US" b="1">
                <a:solidFill>
                  <a:srgbClr val="660033"/>
                </a:solidFill>
              </a:rPr>
              <a:t>other application becomes a </a:t>
            </a:r>
            <a:r>
              <a:rPr lang="en-US" b="1" smtClean="0">
                <a:solidFill>
                  <a:srgbClr val="660033"/>
                </a:solidFill>
              </a:rPr>
              <a:t>CLIENT</a:t>
            </a:r>
          </a:p>
          <a:p>
            <a:pPr marL="984250" indent="-4492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/>
              <a:t>Starts </a:t>
            </a:r>
            <a:r>
              <a:rPr lang="en-US"/>
              <a:t>after server is </a:t>
            </a:r>
            <a:r>
              <a:rPr lang="en-US" smtClean="0"/>
              <a:t>running</a:t>
            </a:r>
          </a:p>
          <a:p>
            <a:pPr marL="984250" indent="-4492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/>
              <a:t>Initiates contact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6523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Client/Server </a:t>
            </a:r>
            <a:r>
              <a:rPr lang="en-US" smtClean="0"/>
              <a:t>Model</a:t>
            </a:r>
            <a:endParaRPr lang="en-US" b="1">
              <a:solidFill>
                <a:srgbClr val="C00000"/>
              </a:solidFill>
            </a:endParaRPr>
          </a:p>
        </p:txBody>
      </p:sp>
      <p:grpSp>
        <p:nvGrpSpPr>
          <p:cNvPr id="6" name="Group 582"/>
          <p:cNvGrpSpPr>
            <a:grpSpLocks/>
          </p:cNvGrpSpPr>
          <p:nvPr/>
        </p:nvGrpSpPr>
        <p:grpSpPr bwMode="auto">
          <a:xfrm>
            <a:off x="3505794" y="1119116"/>
            <a:ext cx="5256069" cy="5390866"/>
            <a:chOff x="3277" y="974"/>
            <a:chExt cx="2230" cy="2863"/>
          </a:xfrm>
        </p:grpSpPr>
        <p:sp>
          <p:nvSpPr>
            <p:cNvPr id="7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466 w 1036"/>
                <a:gd name="T1" fmla="*/ 11 h 675"/>
                <a:gd name="T2" fmla="*/ 884 w 1036"/>
                <a:gd name="T3" fmla="*/ 53 h 675"/>
                <a:gd name="T4" fmla="*/ 467 w 1036"/>
                <a:gd name="T5" fmla="*/ 129 h 675"/>
                <a:gd name="T6" fmla="*/ 347 w 1036"/>
                <a:gd name="T7" fmla="*/ 229 h 675"/>
                <a:gd name="T8" fmla="*/ 48 w 1036"/>
                <a:gd name="T9" fmla="*/ 297 h 675"/>
                <a:gd name="T10" fmla="*/ 39 w 1036"/>
                <a:gd name="T11" fmla="*/ 459 h 675"/>
                <a:gd name="T12" fmla="*/ 298 w 1036"/>
                <a:gd name="T13" fmla="*/ 489 h 675"/>
                <a:gd name="T14" fmla="*/ 1039 w 1036"/>
                <a:gd name="T15" fmla="*/ 489 h 675"/>
                <a:gd name="T16" fmla="*/ 1353 w 1036"/>
                <a:gd name="T17" fmla="*/ 555 h 675"/>
                <a:gd name="T18" fmla="*/ 1702 w 1036"/>
                <a:gd name="T19" fmla="*/ 657 h 675"/>
                <a:gd name="T20" fmla="*/ 1969 w 1036"/>
                <a:gd name="T21" fmla="*/ 661 h 675"/>
                <a:gd name="T22" fmla="*/ 2153 w 1036"/>
                <a:gd name="T23" fmla="*/ 603 h 675"/>
                <a:gd name="T24" fmla="*/ 2247 w 1036"/>
                <a:gd name="T25" fmla="*/ 445 h 675"/>
                <a:gd name="T26" fmla="*/ 2305 w 1036"/>
                <a:gd name="T27" fmla="*/ 291 h 675"/>
                <a:gd name="T28" fmla="*/ 2312 w 1036"/>
                <a:gd name="T29" fmla="*/ 107 h 675"/>
                <a:gd name="T30" fmla="*/ 2113 w 1036"/>
                <a:gd name="T31" fmla="*/ 17 h 675"/>
                <a:gd name="T32" fmla="*/ 1755 w 1036"/>
                <a:gd name="T33" fmla="*/ 3 h 675"/>
                <a:gd name="T34" fmla="*/ 146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382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3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80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1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85898 w 765"/>
                <a:gd name="T1" fmla="*/ 6712 h 459"/>
                <a:gd name="T2" fmla="*/ 58210 w 765"/>
                <a:gd name="T3" fmla="*/ 47662 h 459"/>
                <a:gd name="T4" fmla="*/ 19473 w 765"/>
                <a:gd name="T5" fmla="*/ 67835 h 459"/>
                <a:gd name="T6" fmla="*/ 2783 w 765"/>
                <a:gd name="T7" fmla="*/ 228588 h 459"/>
                <a:gd name="T8" fmla="*/ 36422 w 765"/>
                <a:gd name="T9" fmla="*/ 302028 h 459"/>
                <a:gd name="T10" fmla="*/ 70014 w 765"/>
                <a:gd name="T11" fmla="*/ 289496 h 459"/>
                <a:gd name="T12" fmla="*/ 118176 w 765"/>
                <a:gd name="T13" fmla="*/ 302028 h 459"/>
                <a:gd name="T14" fmla="*/ 141415 w 765"/>
                <a:gd name="T15" fmla="*/ 295017 h 459"/>
                <a:gd name="T16" fmla="*/ 152220 w 765"/>
                <a:gd name="T17" fmla="*/ 253122 h 459"/>
                <a:gd name="T18" fmla="*/ 151953 w 765"/>
                <a:gd name="T19" fmla="*/ 107441 h 459"/>
                <a:gd name="T20" fmla="*/ 134106 w 765"/>
                <a:gd name="T21" fmla="*/ 23437 h 459"/>
                <a:gd name="T22" fmla="*/ 85898 w 765"/>
                <a:gd name="T23" fmla="*/ 6712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6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8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379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354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8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61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9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4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9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2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3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41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4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2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3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3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6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4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2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25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28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6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1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7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20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0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9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12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1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04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3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96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4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5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8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7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0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9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72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0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52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54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53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38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40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39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36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7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8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34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9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32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30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61" name="Picture 795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28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96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1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26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7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2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3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24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5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4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06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22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3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7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20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1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09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4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64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69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4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0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1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92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2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74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90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5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8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77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1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5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41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44" name="Picture 869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1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58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2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18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1" name="Picture 893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5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9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95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8" name="Picture 917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12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93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0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3" name="Picture 944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11 h 1659"/>
                  <a:gd name="T6" fmla="*/ 0 w 637"/>
                  <a:gd name="T7" fmla="*/ 11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6 w 2216"/>
                  <a:gd name="T5" fmla="*/ 4 h 550"/>
                  <a:gd name="T6" fmla="*/ 6 w 2216"/>
                  <a:gd name="T7" fmla="*/ 3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7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 w 2532"/>
                  <a:gd name="T5" fmla="*/ 1 h 723"/>
                  <a:gd name="T6" fmla="*/ 2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4" name="Line 913"/>
          <p:cNvSpPr>
            <a:spLocks noChangeShapeType="1"/>
          </p:cNvSpPr>
          <p:nvPr/>
        </p:nvSpPr>
        <p:spPr bwMode="auto">
          <a:xfrm>
            <a:off x="4691809" y="3235325"/>
            <a:ext cx="2787569" cy="243954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" name="Line 800"/>
          <p:cNvSpPr>
            <a:spLocks noChangeShapeType="1"/>
          </p:cNvSpPr>
          <p:nvPr/>
        </p:nvSpPr>
        <p:spPr bwMode="auto">
          <a:xfrm>
            <a:off x="5898750" y="1584789"/>
            <a:ext cx="2259795" cy="357389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" name="Text Box 803"/>
          <p:cNvSpPr txBox="1">
            <a:spLocks noChangeArrowheads="1"/>
          </p:cNvSpPr>
          <p:nvPr/>
        </p:nvSpPr>
        <p:spPr bwMode="auto">
          <a:xfrm>
            <a:off x="3505794" y="3943320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CC0000"/>
                </a:solidFill>
                <a:latin typeface="Bookman Old Style" panose="02050604050505020204" pitchFamily="18" charset="0"/>
              </a:rPr>
              <a:t>Client/Server</a:t>
            </a:r>
            <a:endParaRPr lang="en-US" altLang="en-US" b="1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7" name="Text Box 803"/>
          <p:cNvSpPr txBox="1">
            <a:spLocks noChangeArrowheads="1"/>
          </p:cNvSpPr>
          <p:nvPr/>
        </p:nvSpPr>
        <p:spPr bwMode="auto">
          <a:xfrm>
            <a:off x="7969476" y="4176298"/>
            <a:ext cx="200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CC0000"/>
                </a:solidFill>
                <a:latin typeface="Bookman Old Style" panose="02050604050505020204" pitchFamily="18" charset="0"/>
              </a:rPr>
              <a:t>Client/Server</a:t>
            </a:r>
            <a:endParaRPr lang="en-US" altLang="en-US" b="1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0918" y="-38052"/>
            <a:ext cx="9012647" cy="1062699"/>
          </a:xfrm>
        </p:spPr>
        <p:txBody>
          <a:bodyPr/>
          <a:lstStyle/>
          <a:p>
            <a:r>
              <a:rPr lang="en-IN" b="1" smtClean="0">
                <a:solidFill>
                  <a:srgbClr val="C00000"/>
                </a:solidFill>
              </a:rPr>
              <a:t>Outline</a:t>
            </a:r>
            <a:endParaRPr lang="en-IN" b="1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028" y="1024647"/>
            <a:ext cx="12056944" cy="5470281"/>
          </a:xfrm>
        </p:spPr>
        <p:txBody>
          <a:bodyPr>
            <a:noAutofit/>
          </a:bodyPr>
          <a:lstStyle/>
          <a:p>
            <a:pPr marL="465138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smtClean="0">
                <a:solidFill>
                  <a:srgbClr val="660033"/>
                </a:solidFill>
              </a:rPr>
              <a:t>Conceptual And Implementation Aspects Of Network Applications</a:t>
            </a:r>
          </a:p>
          <a:p>
            <a:pPr marL="465138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 </a:t>
            </a:r>
            <a:r>
              <a:rPr lang="en-US" sz="2400" b="1" smtClean="0">
                <a:solidFill>
                  <a:srgbClr val="660033"/>
                </a:solidFill>
              </a:rPr>
              <a:t>Application-layer Concepts</a:t>
            </a: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Network services </a:t>
            </a:r>
            <a:r>
              <a:rPr lang="en-US" sz="2400" b="1">
                <a:solidFill>
                  <a:srgbClr val="660033"/>
                </a:solidFill>
              </a:rPr>
              <a:t>required by applications, </a:t>
            </a:r>
            <a:endParaRPr lang="en-US" sz="2400" b="1" smtClean="0">
              <a:solidFill>
                <a:srgbClr val="660033"/>
              </a:solidFill>
            </a:endParaRP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Clients And Servers Concepts</a:t>
            </a: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Transport-layer Interfaces.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Background Information- Network Programming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Brief Look At Network Programming Using Sockets.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Applying Sockets using Python,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Building the Python's modules for Networked Applications.</a:t>
            </a:r>
          </a:p>
          <a:p>
            <a:pPr marL="449262" indent="0">
              <a:lnSpc>
                <a:spcPct val="160000"/>
              </a:lnSpc>
              <a:buNone/>
            </a:pPr>
            <a:endParaRPr lang="en-US" sz="1400"/>
          </a:p>
        </p:txBody>
      </p:sp>
      <p:pic>
        <p:nvPicPr>
          <p:cNvPr id="5" name="Picture 12" descr="blackbirds_in_pie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8453"/>
            <a:ext cx="1250576" cy="92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Transformation through 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32" y="2634642"/>
            <a:ext cx="4862068" cy="13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6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Client/Server </a:t>
            </a:r>
            <a:r>
              <a:rPr lang="en-US" smtClean="0"/>
              <a:t>Model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553"/>
            <a:ext cx="12192000" cy="309282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0000FF"/>
                </a:solidFill>
              </a:rPr>
              <a:t>Client-Server</a:t>
            </a:r>
            <a:r>
              <a:rPr lang="en-US" smtClean="0"/>
              <a:t> means doing </a:t>
            </a:r>
            <a:r>
              <a:rPr lang="en-US" smtClean="0">
                <a:solidFill>
                  <a:srgbClr val="FF0066"/>
                </a:solidFill>
              </a:rPr>
              <a:t>different </a:t>
            </a:r>
            <a:r>
              <a:rPr lang="en-US">
                <a:solidFill>
                  <a:srgbClr val="FF0066"/>
                </a:solidFill>
              </a:rPr>
              <a:t>things </a:t>
            </a:r>
            <a:r>
              <a:rPr lang="en-US" smtClean="0">
                <a:solidFill>
                  <a:srgbClr val="FF0066"/>
                </a:solidFill>
              </a:rPr>
              <a:t>with different people </a:t>
            </a:r>
          </a:p>
          <a:p>
            <a:pPr marL="968375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FF0000"/>
                </a:solidFill>
              </a:rPr>
              <a:t>Servers </a:t>
            </a:r>
            <a:r>
              <a:rPr lang="en-US"/>
              <a:t>wait for </a:t>
            </a:r>
            <a:r>
              <a:rPr lang="en-US">
                <a:solidFill>
                  <a:srgbClr val="0000FF"/>
                </a:solidFill>
              </a:rPr>
              <a:t>incoming connections </a:t>
            </a:r>
            <a:r>
              <a:rPr lang="en-US" smtClean="0"/>
              <a:t>and </a:t>
            </a:r>
            <a:r>
              <a:rPr lang="en-US" b="1" smtClean="0">
                <a:solidFill>
                  <a:srgbClr val="FF0066"/>
                </a:solidFill>
              </a:rPr>
              <a:t>provide </a:t>
            </a:r>
            <a:r>
              <a:rPr lang="en-US" b="1">
                <a:solidFill>
                  <a:srgbClr val="FF0066"/>
                </a:solidFill>
              </a:rPr>
              <a:t>a service </a:t>
            </a:r>
            <a:r>
              <a:rPr lang="en-US"/>
              <a:t>(e.g., web, mail, etc.)</a:t>
            </a:r>
          </a:p>
          <a:p>
            <a:pPr marL="968375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>
                <a:solidFill>
                  <a:srgbClr val="FF0000"/>
                </a:solidFill>
              </a:rPr>
              <a:t>Clients </a:t>
            </a:r>
            <a:r>
              <a:rPr lang="en-US"/>
              <a:t>make </a:t>
            </a:r>
            <a:r>
              <a:rPr lang="en-US">
                <a:solidFill>
                  <a:srgbClr val="0000FF"/>
                </a:solidFill>
              </a:rPr>
              <a:t>connections to servers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85" y="4358961"/>
            <a:ext cx="6153710" cy="21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Client/Server </a:t>
            </a:r>
            <a:r>
              <a:rPr lang="en-US" smtClean="0"/>
              <a:t>Model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554"/>
            <a:ext cx="12192000" cy="240143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/>
              <a:t>Important </a:t>
            </a:r>
            <a:r>
              <a:rPr lang="en-US" smtClean="0"/>
              <a:t>Concept</a:t>
            </a:r>
            <a:r>
              <a:rPr lang="en-US"/>
              <a:t>: </a:t>
            </a:r>
            <a:r>
              <a:rPr lang="en-US" b="1" smtClean="0">
                <a:solidFill>
                  <a:srgbClr val="FF0000"/>
                </a:solidFill>
              </a:rPr>
              <a:t>Once </a:t>
            </a:r>
            <a:r>
              <a:rPr lang="en-US" b="1">
                <a:solidFill>
                  <a:srgbClr val="FF0000"/>
                </a:solidFill>
              </a:rPr>
              <a:t>communication </a:t>
            </a:r>
            <a:r>
              <a:rPr lang="en-US"/>
              <a:t>has </a:t>
            </a:r>
            <a:r>
              <a:rPr lang="en-US" smtClean="0"/>
              <a:t>been established</a:t>
            </a:r>
            <a:r>
              <a:rPr lang="en-US"/>
              <a:t>, </a:t>
            </a:r>
            <a:r>
              <a:rPr lang="en-US" b="1">
                <a:solidFill>
                  <a:srgbClr val="0000FF"/>
                </a:solidFill>
              </a:rPr>
              <a:t>data (e.g., requests and responses) can flow </a:t>
            </a:r>
            <a:r>
              <a:rPr lang="en-US" smtClean="0"/>
              <a:t>in either </a:t>
            </a:r>
            <a:r>
              <a:rPr lang="en-US"/>
              <a:t>direction between a </a:t>
            </a:r>
            <a:r>
              <a:rPr lang="en-US" b="1">
                <a:solidFill>
                  <a:srgbClr val="FF0066"/>
                </a:solidFill>
              </a:rPr>
              <a:t>client and server</a:t>
            </a:r>
          </a:p>
        </p:txBody>
      </p:sp>
    </p:spTree>
    <p:extLst>
      <p:ext uri="{BB962C8B-B14F-4D97-AF65-F5344CB8AC3E}">
        <p14:creationId xmlns:p14="http://schemas.microsoft.com/office/powerpoint/2010/main" val="11703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</a:rPr>
              <a:t>Logical Communication : </a:t>
            </a:r>
            <a:r>
              <a:rPr lang="en-US" sz="3600"/>
              <a:t>Client/Server Model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417" name="Picture 4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59" y="4515411"/>
            <a:ext cx="1636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" name="Picture 5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72" y="4937686"/>
            <a:ext cx="17303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" name="Freeform 6"/>
          <p:cNvSpPr>
            <a:spLocks/>
          </p:cNvSpPr>
          <p:nvPr/>
        </p:nvSpPr>
        <p:spPr bwMode="auto">
          <a:xfrm>
            <a:off x="4314172" y="4623361"/>
            <a:ext cx="3687762" cy="430213"/>
          </a:xfrm>
          <a:custGeom>
            <a:avLst/>
            <a:gdLst>
              <a:gd name="T0" fmla="*/ 0 w 2323"/>
              <a:gd name="T1" fmla="*/ 2147483647 h 271"/>
              <a:gd name="T2" fmla="*/ 2147483647 w 2323"/>
              <a:gd name="T3" fmla="*/ 2147483647 h 271"/>
              <a:gd name="T4" fmla="*/ 2147483647 w 2323"/>
              <a:gd name="T5" fmla="*/ 2147483647 h 271"/>
              <a:gd name="T6" fmla="*/ 0 60000 65536"/>
              <a:gd name="T7" fmla="*/ 0 60000 65536"/>
              <a:gd name="T8" fmla="*/ 0 60000 65536"/>
              <a:gd name="T9" fmla="*/ 0 w 2323"/>
              <a:gd name="T10" fmla="*/ 0 h 271"/>
              <a:gd name="T11" fmla="*/ 2323 w 2323"/>
              <a:gd name="T12" fmla="*/ 271 h 2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3" h="271">
                <a:moveTo>
                  <a:pt x="0" y="271"/>
                </a:moveTo>
                <a:cubicBezTo>
                  <a:pt x="302" y="139"/>
                  <a:pt x="605" y="8"/>
                  <a:pt x="992" y="4"/>
                </a:cubicBezTo>
                <a:cubicBezTo>
                  <a:pt x="1379" y="0"/>
                  <a:pt x="1851" y="123"/>
                  <a:pt x="2323" y="24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0" name="Freeform 7"/>
          <p:cNvSpPr>
            <a:spLocks/>
          </p:cNvSpPr>
          <p:nvPr/>
        </p:nvSpPr>
        <p:spPr bwMode="auto">
          <a:xfrm>
            <a:off x="4352272" y="5706036"/>
            <a:ext cx="3725862" cy="358775"/>
          </a:xfrm>
          <a:custGeom>
            <a:avLst/>
            <a:gdLst>
              <a:gd name="T0" fmla="*/ 2147483647 w 2347"/>
              <a:gd name="T1" fmla="*/ 2147483647 h 226"/>
              <a:gd name="T2" fmla="*/ 2147483647 w 2347"/>
              <a:gd name="T3" fmla="*/ 2147483647 h 226"/>
              <a:gd name="T4" fmla="*/ 0 w 2347"/>
              <a:gd name="T5" fmla="*/ 0 h 226"/>
              <a:gd name="T6" fmla="*/ 0 60000 65536"/>
              <a:gd name="T7" fmla="*/ 0 60000 65536"/>
              <a:gd name="T8" fmla="*/ 0 60000 65536"/>
              <a:gd name="T9" fmla="*/ 0 w 2347"/>
              <a:gd name="T10" fmla="*/ 0 h 226"/>
              <a:gd name="T11" fmla="*/ 2347 w 234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7" h="226">
                <a:moveTo>
                  <a:pt x="2347" y="48"/>
                </a:moveTo>
                <a:cubicBezTo>
                  <a:pt x="1925" y="137"/>
                  <a:pt x="1504" y="226"/>
                  <a:pt x="1113" y="218"/>
                </a:cubicBezTo>
                <a:cubicBezTo>
                  <a:pt x="722" y="210"/>
                  <a:pt x="361" y="105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21" name="Text Box 8"/>
          <p:cNvSpPr txBox="1">
            <a:spLocks noChangeArrowheads="1"/>
          </p:cNvSpPr>
          <p:nvPr/>
        </p:nvSpPr>
        <p:spPr bwMode="auto">
          <a:xfrm>
            <a:off x="4933955" y="4841833"/>
            <a:ext cx="2800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/>
              <a:t>”</a:t>
            </a:r>
            <a:r>
              <a:rPr lang="en-US" smtClean="0"/>
              <a:t>www.google.com</a:t>
            </a:r>
            <a:r>
              <a:rPr lang="en-US"/>
              <a:t>?”</a:t>
            </a:r>
          </a:p>
        </p:txBody>
      </p:sp>
      <p:sp>
        <p:nvSpPr>
          <p:cNvPr id="422" name="Text Box 9"/>
          <p:cNvSpPr txBox="1">
            <a:spLocks noChangeArrowheads="1"/>
          </p:cNvSpPr>
          <p:nvPr/>
        </p:nvSpPr>
        <p:spPr bwMode="auto">
          <a:xfrm>
            <a:off x="5028547" y="5613418"/>
            <a:ext cx="186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/>
              <a:t>“12.3.4.15”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952" y="1196566"/>
            <a:ext cx="6209740" cy="30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Client/Server </a:t>
            </a:r>
            <a:r>
              <a:rPr lang="en-US" smtClean="0"/>
              <a:t>Concepts : </a:t>
            </a:r>
            <a:r>
              <a:rPr lang="en-US" smtClean="0">
                <a:solidFill>
                  <a:srgbClr val="0000FF"/>
                </a:solidFill>
              </a:rPr>
              <a:t>Example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96087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smtClean="0">
                <a:latin typeface="Bookman Old Style" panose="02050604050505020204" pitchFamily="18" charset="0"/>
              </a:rPr>
              <a:t>Suppose </a:t>
            </a:r>
            <a:r>
              <a:rPr lang="fr-FR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Client</a:t>
            </a:r>
            <a:r>
              <a:rPr lang="fr-FR" sz="28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fr-FR" sz="2800">
                <a:solidFill>
                  <a:srgbClr val="FF0000"/>
                </a:solidFill>
                <a:latin typeface="Bookman Old Style" panose="02050604050505020204" pitchFamily="18" charset="0"/>
              </a:rPr>
              <a:t>sends a request message </a:t>
            </a:r>
            <a:r>
              <a:rPr lang="fr-FR" sz="2800">
                <a:latin typeface="Bookman Old Style" panose="02050604050505020204" pitchFamily="18" charset="0"/>
              </a:rPr>
              <a:t>(</a:t>
            </a:r>
            <a:r>
              <a:rPr lang="fr-FR" sz="2800" err="1">
                <a:latin typeface="Bookman Old Style" panose="02050604050505020204" pitchFamily="18" charset="0"/>
              </a:rPr>
              <a:t>e.g</a:t>
            </a:r>
            <a:r>
              <a:rPr lang="fr-FR" sz="2800">
                <a:latin typeface="Bookman Old Style" panose="02050604050505020204" pitchFamily="18" charset="0"/>
              </a:rPr>
              <a:t>., HTTP</a:t>
            </a:r>
            <a:r>
              <a:rPr lang="fr-FR" sz="2800" smtClean="0">
                <a:latin typeface="Bookman Old Style" panose="02050604050505020204" pitchFamily="18" charset="0"/>
              </a:rPr>
              <a:t>) </a:t>
            </a:r>
            <a:endParaRPr lang="en-US" sz="2800"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GET /index.html HTTP/1.0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Server</a:t>
            </a:r>
            <a:r>
              <a:rPr lang="en-US" sz="2800" smtClean="0">
                <a:latin typeface="Bookman Old Style" panose="02050604050505020204" pitchFamily="18" charset="0"/>
              </a:rPr>
              <a:t> </a:t>
            </a:r>
            <a:r>
              <a:rPr lang="en-US" sz="2800">
                <a:latin typeface="Bookman Old Style" panose="02050604050505020204" pitchFamily="18" charset="0"/>
              </a:rPr>
              <a:t>sends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back a response message</a:t>
            </a:r>
          </a:p>
          <a:p>
            <a:r>
              <a:rPr lang="en-US" sz="2800" smtClean="0">
                <a:latin typeface="Bookman Old Style" panose="02050604050505020204" pitchFamily="18" charset="0"/>
              </a:rPr>
              <a:t>			         </a:t>
            </a:r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HTTP/1.0 </a:t>
            </a: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200 OK</a:t>
            </a:r>
          </a:p>
          <a:p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                              Content-type</a:t>
            </a: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: text/html</a:t>
            </a:r>
          </a:p>
          <a:p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                              Content-length</a:t>
            </a: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: 48823</a:t>
            </a:r>
          </a:p>
          <a:p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                              &lt;</a:t>
            </a: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HTML&gt;</a:t>
            </a:r>
          </a:p>
          <a:p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                               ...</a:t>
            </a:r>
            <a:endParaRPr lang="en-US" sz="2800" b="1">
              <a:solidFill>
                <a:srgbClr val="660033"/>
              </a:solidFill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The </a:t>
            </a:r>
            <a:r>
              <a:rPr lang="en-US" sz="2800" b="1">
                <a:solidFill>
                  <a:srgbClr val="FF0066"/>
                </a:solidFill>
                <a:latin typeface="Bookman Old Style" panose="02050604050505020204" pitchFamily="18" charset="0"/>
              </a:rPr>
              <a:t>exact format </a:t>
            </a:r>
            <a:r>
              <a:rPr lang="en-US" sz="2800">
                <a:latin typeface="Bookman Old Style" panose="02050604050505020204" pitchFamily="18" charset="0"/>
              </a:rPr>
              <a:t>depends on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14354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A Summary Of The Client-server Model.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2" y="1264692"/>
            <a:ext cx="10492628" cy="51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6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C00000"/>
                </a:solidFill>
              </a:rPr>
              <a:t>Recall the Internet Layering Model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09843" y="1753347"/>
            <a:ext cx="914400" cy="582613"/>
          </a:xfrm>
          <a:prstGeom prst="rect">
            <a:avLst/>
          </a:prstGeom>
          <a:solidFill>
            <a:srgbClr val="00D6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19368" y="2945560"/>
            <a:ext cx="914400" cy="582612"/>
          </a:xfrm>
          <a:prstGeom prst="rect">
            <a:avLst/>
          </a:prstGeom>
          <a:solidFill>
            <a:srgbClr val="D64A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22555" y="1853360"/>
            <a:ext cx="797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 b="0">
                <a:latin typeface="Bookman Old Style" panose="02050604050505020204" pitchFamily="18" charset="0"/>
              </a:rPr>
              <a:t>HTTP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06693" y="3043985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 b="0">
                <a:solidFill>
                  <a:srgbClr val="FFFFFF"/>
                </a:solidFill>
                <a:latin typeface="Bookman Old Style" panose="02050604050505020204" pitchFamily="18" charset="0"/>
              </a:rPr>
              <a:t>TCP</a:t>
            </a: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805080" y="4133010"/>
            <a:ext cx="914400" cy="582612"/>
            <a:chOff x="323" y="2664"/>
            <a:chExt cx="576" cy="367"/>
          </a:xfrm>
          <a:solidFill>
            <a:srgbClr val="3C82C0"/>
          </a:solidFill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6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>
                  <a:solidFill>
                    <a:srgbClr val="FFFFFF"/>
                  </a:solidFill>
                  <a:latin typeface="Bookman Old Style" panose="02050604050505020204" pitchFamily="18" charset="0"/>
                </a:rPr>
                <a:t>IP</a:t>
              </a:r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86030" y="5363322"/>
            <a:ext cx="906463" cy="606425"/>
          </a:xfrm>
          <a:prstGeom prst="rect">
            <a:avLst/>
          </a:prstGeom>
          <a:solidFill>
            <a:srgbClr val="920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92380" y="5401422"/>
            <a:ext cx="10663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263868" y="232802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263868" y="353452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263868" y="472673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654268" y="1551735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8764680" y="1753347"/>
            <a:ext cx="914400" cy="582613"/>
          </a:xfrm>
          <a:prstGeom prst="rect">
            <a:avLst/>
          </a:prstGeom>
          <a:solidFill>
            <a:srgbClr val="00D6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774205" y="2945560"/>
            <a:ext cx="914400" cy="582612"/>
          </a:xfrm>
          <a:prstGeom prst="rect">
            <a:avLst/>
          </a:prstGeom>
          <a:solidFill>
            <a:srgbClr val="D64A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8759918" y="4133010"/>
            <a:ext cx="914400" cy="582612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775793" y="5323635"/>
            <a:ext cx="906462" cy="606425"/>
          </a:xfrm>
          <a:prstGeom prst="rect">
            <a:avLst/>
          </a:prstGeom>
          <a:solidFill>
            <a:srgbClr val="920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877393" y="1853360"/>
            <a:ext cx="797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 b="0">
                <a:latin typeface="Bookman Old Style" panose="02050604050505020204" pitchFamily="18" charset="0"/>
              </a:rPr>
              <a:t>HTTP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961530" y="3043985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 b="0">
                <a:solidFill>
                  <a:srgbClr val="FFFFFF"/>
                </a:solidFill>
                <a:latin typeface="Bookman Old Style" panose="02050604050505020204" pitchFamily="18" charset="0"/>
              </a:rPr>
              <a:t>TCP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9056780" y="4248897"/>
            <a:ext cx="42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>
                <a:solidFill>
                  <a:srgbClr val="FFFFFF"/>
                </a:solidFill>
                <a:latin typeface="Bookman Old Style" panose="02050604050505020204" pitchFamily="18" charset="0"/>
              </a:rPr>
              <a:t>IP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8798018" y="5363322"/>
            <a:ext cx="10663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9218705" y="232802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9218705" y="353452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9218705" y="472673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609105" y="1551735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255930" y="5949110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924143" y="632217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4021230" y="4161585"/>
            <a:ext cx="914400" cy="582612"/>
            <a:chOff x="323" y="2664"/>
            <a:chExt cx="576" cy="367"/>
          </a:xfrm>
          <a:solidFill>
            <a:srgbClr val="3C82C0"/>
          </a:solidFill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6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>
                  <a:solidFill>
                    <a:srgbClr val="FFFFFF"/>
                  </a:solidFill>
                  <a:latin typeface="Bookman Old Style" panose="02050604050505020204" pitchFamily="18" charset="0"/>
                </a:rPr>
                <a:t>IP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6666005" y="4161585"/>
            <a:ext cx="914400" cy="582612"/>
            <a:chOff x="323" y="2664"/>
            <a:chExt cx="576" cy="367"/>
          </a:xfrm>
          <a:solidFill>
            <a:srgbClr val="3C82C0"/>
          </a:solidFill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6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>
                  <a:solidFill>
                    <a:srgbClr val="FFFFFF"/>
                  </a:solidFill>
                  <a:latin typeface="Bookman Old Style" panose="02050604050505020204" pitchFamily="18" charset="0"/>
                </a:rPr>
                <a:t>IP</a:t>
              </a:r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2743" y="5363322"/>
            <a:ext cx="906462" cy="606425"/>
          </a:xfrm>
          <a:prstGeom prst="rect">
            <a:avLst/>
          </a:prstGeom>
          <a:solidFill>
            <a:srgbClr val="920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3421155" y="5363322"/>
            <a:ext cx="10663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7321643" y="5337922"/>
            <a:ext cx="906462" cy="606425"/>
          </a:xfrm>
          <a:prstGeom prst="rect">
            <a:avLst/>
          </a:prstGeom>
          <a:solidFill>
            <a:srgbClr val="920082"/>
          </a:solidFill>
          <a:ln w="9525">
            <a:solidFill>
              <a:srgbClr val="97E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335930" y="5350622"/>
            <a:ext cx="106631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3860893" y="597768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H="1">
            <a:off x="3841843" y="4741022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4645118" y="4755310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4730843" y="5337922"/>
            <a:ext cx="906462" cy="606425"/>
          </a:xfrm>
          <a:prstGeom prst="rect">
            <a:avLst/>
          </a:prstGeom>
          <a:solidFill>
            <a:srgbClr val="920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749893" y="5363322"/>
            <a:ext cx="105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005605" y="5350622"/>
            <a:ext cx="906463" cy="606425"/>
          </a:xfrm>
          <a:prstGeom prst="rect">
            <a:avLst/>
          </a:prstGeom>
          <a:solidFill>
            <a:srgbClr val="920082"/>
          </a:solidFill>
          <a:ln w="9525">
            <a:solidFill>
              <a:srgbClr val="97E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016718" y="5401422"/>
            <a:ext cx="10567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sz="1600" b="0">
                <a:solidFill>
                  <a:schemeClr val="bg1"/>
                </a:solidFill>
                <a:latin typeface="Bookman Old Style" panose="02050604050505020204" pitchFamily="18" charset="0"/>
              </a:rPr>
              <a:t>interface</a:t>
            </a: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7796305" y="5937997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339105" y="628407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9248868" y="5941172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6418355" y="4768010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7235918" y="4768010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260818" y="396156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5892893" y="396156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5170580" y="593958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6431055" y="595228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5188043" y="6284072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1914618" y="1175497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mtClean="0">
                <a:solidFill>
                  <a:srgbClr val="3333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Host</a:t>
            </a:r>
            <a:endParaRPr lang="en-US">
              <a:solidFill>
                <a:srgbClr val="3333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8832943" y="1161210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mtClean="0">
                <a:solidFill>
                  <a:srgbClr val="3333FF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Host</a:t>
            </a:r>
            <a:endParaRPr lang="en-US">
              <a:solidFill>
                <a:srgbClr val="3333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4033930" y="3558335"/>
            <a:ext cx="1018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>
                <a:solidFill>
                  <a:srgbClr val="1783C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6664418" y="3572622"/>
            <a:ext cx="1018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>
                <a:solidFill>
                  <a:srgbClr val="1783C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2735355" y="2050210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2763930" y="3240835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4827680" y="1613647"/>
            <a:ext cx="21291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>
                <a:solidFill>
                  <a:srgbClr val="00DB6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HTTP message</a:t>
            </a: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4926105" y="2818560"/>
            <a:ext cx="1939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>
                <a:solidFill>
                  <a:srgbClr val="F0414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TCP segment</a:t>
            </a: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V="1">
            <a:off x="2736943" y="4445747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 flipV="1">
            <a:off x="4967380" y="4460035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V="1">
            <a:off x="7585168" y="4445747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Bookman Old Style" panose="02050604050505020204" pitchFamily="18" charset="0"/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2794093" y="4091735"/>
            <a:ext cx="1317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>
                <a:solidFill>
                  <a:srgbClr val="1783C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7570880" y="4091735"/>
            <a:ext cx="1317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>
                <a:solidFill>
                  <a:srgbClr val="1783C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5253130" y="4091735"/>
            <a:ext cx="1317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itchFamily="-84" charset="-128"/>
              </a:defRPr>
            </a:lvl9pPr>
          </a:lstStyle>
          <a:p>
            <a:pPr algn="l"/>
            <a:r>
              <a:rPr lang="en-US" sz="1800">
                <a:solidFill>
                  <a:srgbClr val="1783C3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497105" y="2756647"/>
            <a:ext cx="8577263" cy="914400"/>
          </a:xfrm>
          <a:prstGeom prst="rect">
            <a:avLst/>
          </a:prstGeom>
          <a:noFill/>
          <a:ln w="50800" cap="flat" cmpd="sng" algn="ctr">
            <a:solidFill>
              <a:srgbClr val="F0414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563" y="3411755"/>
            <a:ext cx="7421965" cy="300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89" y="1405718"/>
            <a:ext cx="3622071" cy="302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6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Application-to-Transport Interface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2644374"/>
            <a:ext cx="9229725" cy="3952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Process-to-Process Communication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1635"/>
            <a:ext cx="12192000" cy="147917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/>
              <a:t>The transport layer is </a:t>
            </a:r>
            <a:r>
              <a:rPr lang="en-US" b="1">
                <a:solidFill>
                  <a:srgbClr val="FF0000"/>
                </a:solidFill>
              </a:rPr>
              <a:t>responsible for </a:t>
            </a:r>
            <a:r>
              <a:rPr lang="en-US" b="1">
                <a:solidFill>
                  <a:srgbClr val="0000FF"/>
                </a:solidFill>
              </a:rPr>
              <a:t>process-to-process </a:t>
            </a:r>
            <a:r>
              <a:rPr lang="en-US" b="1" smtClean="0">
                <a:solidFill>
                  <a:srgbClr val="0000FF"/>
                </a:solidFill>
              </a:rPr>
              <a:t>delivery or Application-to-Application Delivery.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57" y="3658919"/>
            <a:ext cx="7705725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177" y="4859069"/>
            <a:ext cx="7077075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852" y="5659608"/>
            <a:ext cx="7010400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2744519"/>
            <a:ext cx="2819400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504" y="3118915"/>
            <a:ext cx="2581275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708" y="3400780"/>
            <a:ext cx="3152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Two </a:t>
            </a:r>
            <a:r>
              <a:rPr lang="en-US" sz="3600"/>
              <a:t>Basic Internet Communication Paradigms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96087"/>
            <a:ext cx="12192000" cy="237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600">
                <a:latin typeface="Bookman Old Style" panose="02050604050505020204" pitchFamily="18" charset="0"/>
              </a:rPr>
              <a:t>The Internet supports </a:t>
            </a:r>
            <a:r>
              <a:rPr lang="en-US" sz="2600" b="1">
                <a:solidFill>
                  <a:srgbClr val="FF0000"/>
                </a:solidFill>
                <a:latin typeface="Bookman Old Style" panose="02050604050505020204" pitchFamily="18" charset="0"/>
              </a:rPr>
              <a:t>two basic communication </a:t>
            </a:r>
            <a:r>
              <a:rPr lang="en-US" sz="2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paradigms</a:t>
            </a:r>
          </a:p>
          <a:p>
            <a:pPr marL="1077913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A Stream Paradigm (TCP) </a:t>
            </a:r>
          </a:p>
          <a:p>
            <a:pPr marL="1077913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A Message Paradigm (UDP). </a:t>
            </a:r>
            <a:endParaRPr lang="en-US" sz="2600" b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smtClean="0">
                <a:solidFill>
                  <a:srgbClr val="660033"/>
                </a:solidFill>
              </a:rPr>
              <a:t>The Two Paradigms That Internet Applications Use</a:t>
            </a:r>
            <a:r>
              <a:rPr lang="en-US" sz="3600" smtClean="0"/>
              <a:t>.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1454174"/>
            <a:ext cx="10876156" cy="46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smtClean="0">
                <a:solidFill>
                  <a:srgbClr val="FFFF00"/>
                </a:solidFill>
              </a:rPr>
              <a:t>User Oriented Level: </a:t>
            </a:r>
            <a:r>
              <a:rPr lang="en-US" sz="5400" smtClean="0">
                <a:solidFill>
                  <a:srgbClr val="00B0F0"/>
                </a:solidFill>
              </a:rPr>
              <a:t>Application Layer </a:t>
            </a:r>
            <a:endParaRPr lang="en-US" sz="54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3812"/>
            <a:ext cx="12172950" cy="681037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34670" y="1752786"/>
            <a:ext cx="949362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</a:rPr>
              <a:t>Addressing: Port Numbers</a:t>
            </a:r>
          </a:p>
        </p:txBody>
      </p:sp>
    </p:spTree>
    <p:extLst>
      <p:ext uri="{BB962C8B-B14F-4D97-AF65-F5344CB8AC3E}">
        <p14:creationId xmlns:p14="http://schemas.microsoft.com/office/powerpoint/2010/main" val="2489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</a:rPr>
              <a:t>Addressing: 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082"/>
            <a:ext cx="12192000" cy="493507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mtClean="0"/>
              <a:t>One of the </a:t>
            </a:r>
            <a:r>
              <a:rPr lang="en-US" smtClean="0">
                <a:solidFill>
                  <a:srgbClr val="FF0000"/>
                </a:solidFill>
              </a:rPr>
              <a:t>specific responsibilities of transport layer </a:t>
            </a:r>
            <a:r>
              <a:rPr lang="en-US">
                <a:solidFill>
                  <a:srgbClr val="FF0000"/>
                </a:solidFill>
              </a:rPr>
              <a:t>protocol </a:t>
            </a:r>
            <a:r>
              <a:rPr lang="en-US" smtClean="0"/>
              <a:t>is to </a:t>
            </a:r>
            <a:r>
              <a:rPr lang="en-US" b="1">
                <a:solidFill>
                  <a:srgbClr val="0000FF"/>
                </a:solidFill>
              </a:rPr>
              <a:t>create a process-to-process communication; </a:t>
            </a:r>
            <a:endParaRPr lang="en-US" b="1" smtClean="0">
              <a:solidFill>
                <a:srgbClr val="0000FF"/>
              </a:solidFill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/>
              <a:t>T</a:t>
            </a:r>
            <a:r>
              <a:rPr lang="en-US" smtClean="0"/>
              <a:t>o </a:t>
            </a:r>
            <a:r>
              <a:rPr lang="en-US"/>
              <a:t>accomplish </a:t>
            </a:r>
            <a:r>
              <a:rPr lang="en-US" smtClean="0"/>
              <a:t>the </a:t>
            </a:r>
            <a:r>
              <a:rPr lang="en-US">
                <a:solidFill>
                  <a:srgbClr val="FF0066"/>
                </a:solidFill>
              </a:rPr>
              <a:t>process-to-process communication </a:t>
            </a:r>
            <a:endParaRPr lang="en-US" smtClean="0">
              <a:solidFill>
                <a:srgbClr val="FF0066"/>
              </a:solidFill>
            </a:endParaRPr>
          </a:p>
          <a:p>
            <a:pPr marL="914400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mtClean="0"/>
              <a:t>Transport </a:t>
            </a:r>
            <a:r>
              <a:rPr lang="en-US"/>
              <a:t>layer protocol </a:t>
            </a:r>
            <a:r>
              <a:rPr lang="en-US" smtClean="0"/>
              <a:t>uses </a:t>
            </a:r>
            <a:r>
              <a:rPr lang="en-US" b="1">
                <a:solidFill>
                  <a:srgbClr val="660033"/>
                </a:solidFill>
              </a:rPr>
              <a:t>port </a:t>
            </a:r>
            <a:r>
              <a:rPr lang="en-US" b="1" smtClean="0">
                <a:solidFill>
                  <a:srgbClr val="660033"/>
                </a:solidFill>
              </a:rPr>
              <a:t>numbers. </a:t>
            </a:r>
          </a:p>
          <a:p>
            <a:pPr marL="457200" indent="-457200" algn="just" defTabSz="22352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660033"/>
                </a:solidFill>
              </a:rPr>
              <a:t>Port </a:t>
            </a:r>
            <a:r>
              <a:rPr lang="en-US" b="1">
                <a:solidFill>
                  <a:srgbClr val="660033"/>
                </a:solidFill>
              </a:rPr>
              <a:t>numbers </a:t>
            </a:r>
            <a:r>
              <a:rPr lang="en-US"/>
              <a:t>provide </a:t>
            </a:r>
            <a:r>
              <a:rPr lang="en-US">
                <a:solidFill>
                  <a:srgbClr val="0000FF"/>
                </a:solidFill>
              </a:rPr>
              <a:t>end-to-end addresses </a:t>
            </a:r>
            <a:r>
              <a:rPr lang="en-US"/>
              <a:t>at the transport </a:t>
            </a:r>
            <a:r>
              <a:rPr lang="en-US" smtClean="0"/>
              <a:t>layer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Addressing: Port Numbers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5799"/>
            <a:ext cx="12192000" cy="155926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rgbClr val="FF0066"/>
                </a:solidFill>
              </a:rPr>
              <a:t>Port Numbers</a:t>
            </a:r>
            <a:r>
              <a:rPr lang="en-US" smtClean="0"/>
              <a:t> play a important role in the </a:t>
            </a:r>
            <a:r>
              <a:rPr lang="en-US" b="1" smtClean="0">
                <a:solidFill>
                  <a:srgbClr val="660033"/>
                </a:solidFill>
              </a:rPr>
              <a:t>TCP and UDP protocols.</a:t>
            </a:r>
            <a:endParaRPr lang="en-US" b="1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48" y="817960"/>
            <a:ext cx="5976218" cy="1448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13" y="4636370"/>
            <a:ext cx="8080053" cy="1780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Addressing: Port Numbers</a:t>
            </a:r>
            <a:endParaRPr lang="en-US" b="1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11684" y="1928096"/>
            <a:ext cx="5762869" cy="1926452"/>
            <a:chOff x="3341370" y="2665392"/>
            <a:chExt cx="5050154" cy="1304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1370" y="2665392"/>
              <a:ext cx="3314700" cy="9810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6174" y="2665392"/>
              <a:ext cx="895350" cy="1304925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8574552" y="2299764"/>
            <a:ext cx="2468587" cy="610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mtClean="0">
                <a:solidFill>
                  <a:srgbClr val="FF0066"/>
                </a:solidFill>
              </a:rPr>
              <a:t>Applications</a:t>
            </a:r>
            <a:endParaRPr lang="en-US" b="1">
              <a:solidFill>
                <a:srgbClr val="6600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246" y="3780011"/>
            <a:ext cx="7639220" cy="9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Addressing: Port Numbers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28" y="1683431"/>
            <a:ext cx="8245475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78" y="3905931"/>
            <a:ext cx="15446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28" y="4615543"/>
            <a:ext cx="14620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03704E-6 L 0.41667 -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03704E-6 L -0.475 -7.0370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Port </a:t>
            </a:r>
            <a:r>
              <a:rPr lang="en-US" b="1">
                <a:solidFill>
                  <a:srgbClr val="C00000"/>
                </a:solidFill>
              </a:rPr>
              <a:t>Address </a:t>
            </a:r>
            <a:r>
              <a:rPr lang="en-US" b="1" smtClean="0">
                <a:solidFill>
                  <a:srgbClr val="C00000"/>
                </a:solidFill>
              </a:rPr>
              <a:t>Example 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81" y="1153550"/>
            <a:ext cx="10499637" cy="51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30" y="1575595"/>
            <a:ext cx="11611135" cy="44083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Addressing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IP </a:t>
            </a:r>
            <a:r>
              <a:rPr lang="en-US" b="1">
                <a:solidFill>
                  <a:srgbClr val="C00000"/>
                </a:solidFill>
              </a:rPr>
              <a:t>addresses </a:t>
            </a:r>
            <a:r>
              <a:rPr lang="en-US" b="1" smtClean="0">
                <a:solidFill>
                  <a:srgbClr val="C00000"/>
                </a:solidFill>
              </a:rPr>
              <a:t>Versus Port Numbers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04" y="847165"/>
            <a:ext cx="3857625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" y="7059360"/>
            <a:ext cx="48815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7" y="2378307"/>
            <a:ext cx="4278313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92" y="1187208"/>
            <a:ext cx="3539495" cy="3516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3863" y="2156531"/>
            <a:ext cx="591403" cy="221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404" y="2364239"/>
            <a:ext cx="25908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496" y="5043269"/>
            <a:ext cx="24955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6" y="4704086"/>
            <a:ext cx="2705100" cy="187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882" y="4364903"/>
            <a:ext cx="330483" cy="460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564" y="4410197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6016 7.40741E-7 C 0.37683 7.40741E-7 0.52097 -0.11482 0.52097 -0.2081 L 0.52097 -0.4148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</a:rPr>
              <a:t>Some </a:t>
            </a:r>
            <a:r>
              <a:rPr lang="en-US" b="1" smtClean="0">
                <a:solidFill>
                  <a:srgbClr val="C00000"/>
                </a:solidFill>
              </a:rPr>
              <a:t>Well-Known Ports </a:t>
            </a:r>
            <a:endParaRPr lang="en-US" b="1">
              <a:solidFill>
                <a:srgbClr val="C00000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452281" y="1219013"/>
            <a:ext cx="8700247" cy="5222128"/>
            <a:chOff x="535080" y="914400"/>
            <a:chExt cx="8320488" cy="5007004"/>
          </a:xfrm>
        </p:grpSpPr>
        <p:grpSp>
          <p:nvGrpSpPr>
            <p:cNvPr id="8" name="Group 7"/>
            <p:cNvGrpSpPr/>
            <p:nvPr/>
          </p:nvGrpSpPr>
          <p:grpSpPr>
            <a:xfrm>
              <a:off x="535080" y="914400"/>
              <a:ext cx="8320488" cy="5007004"/>
              <a:chOff x="535080" y="945630"/>
              <a:chExt cx="8320488" cy="5007004"/>
            </a:xfrm>
            <a:solidFill>
              <a:schemeClr val="tx1"/>
            </a:solidFill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35080" y="2667000"/>
                <a:ext cx="8295376" cy="3285634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575441" y="945630"/>
                <a:ext cx="8280127" cy="1838621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</p:pic>
        </p:grpSp>
        <p:sp>
          <p:nvSpPr>
            <p:cNvPr id="9" name="Rectangle 8"/>
            <p:cNvSpPr/>
            <p:nvPr/>
          </p:nvSpPr>
          <p:spPr bwMode="auto">
            <a:xfrm>
              <a:off x="574770" y="946150"/>
              <a:ext cx="8139503" cy="4921279"/>
            </a:xfrm>
            <a:prstGeom prst="rect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76200">
                  <a:solidFill>
                    <a:schemeClr val="tx1"/>
                  </a:solidFill>
                </a:ln>
                <a:noFill/>
                <a:latin typeface="Baby Kruff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2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3812"/>
            <a:ext cx="12172950" cy="681037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34670" y="1752786"/>
            <a:ext cx="949362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</a:rPr>
              <a:t>Addressing: </a:t>
            </a:r>
            <a:r>
              <a:rPr lang="en-US" b="1" smtClean="0">
                <a:solidFill>
                  <a:srgbClr val="C00000"/>
                </a:solidFill>
              </a:rPr>
              <a:t>Socket Address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13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Network Application  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1348"/>
            <a:ext cx="12192000" cy="540199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mtClean="0"/>
              <a:t>The </a:t>
            </a:r>
            <a:r>
              <a:rPr lang="en-US" b="1" smtClean="0">
                <a:solidFill>
                  <a:srgbClr val="FF0000"/>
                </a:solidFill>
              </a:rPr>
              <a:t>network applications </a:t>
            </a:r>
            <a:r>
              <a:rPr lang="en-US"/>
              <a:t>have been </a:t>
            </a:r>
            <a:r>
              <a:rPr lang="en-US" smtClean="0"/>
              <a:t>the </a:t>
            </a:r>
            <a:r>
              <a:rPr lang="en-US" b="1" smtClean="0">
                <a:solidFill>
                  <a:srgbClr val="FF0000"/>
                </a:solidFill>
              </a:rPr>
              <a:t>driving </a:t>
            </a:r>
            <a:r>
              <a:rPr lang="en-US" b="1">
                <a:solidFill>
                  <a:srgbClr val="FF0000"/>
                </a:solidFill>
              </a:rPr>
              <a:t>force </a:t>
            </a:r>
            <a:r>
              <a:rPr lang="en-US"/>
              <a:t>behind the </a:t>
            </a:r>
            <a:r>
              <a:rPr lang="en-US" b="1">
                <a:solidFill>
                  <a:srgbClr val="FF0000"/>
                </a:solidFill>
              </a:rPr>
              <a:t>Internet’s </a:t>
            </a:r>
            <a:r>
              <a:rPr lang="en-US" b="1" smtClean="0">
                <a:solidFill>
                  <a:srgbClr val="FF0000"/>
                </a:solidFill>
              </a:rPr>
              <a:t>success </a:t>
            </a:r>
            <a:r>
              <a:rPr lang="en-US" smtClean="0"/>
              <a:t>motivating people </a:t>
            </a:r>
            <a:r>
              <a:rPr lang="en-US"/>
              <a:t>in </a:t>
            </a:r>
            <a:endParaRPr 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smtClean="0">
                <a:solidFill>
                  <a:srgbClr val="0000FF"/>
                </a:solidFill>
              </a:rPr>
              <a:t>Homes, Schools, Governments, </a:t>
            </a:r>
            <a:r>
              <a:rPr lang="en-US" smtClean="0"/>
              <a:t>and</a:t>
            </a:r>
            <a:r>
              <a:rPr lang="en-US" b="1" smtClean="0">
                <a:solidFill>
                  <a:srgbClr val="0000FF"/>
                </a:solidFill>
              </a:rPr>
              <a:t> Businesses </a:t>
            </a:r>
            <a:r>
              <a:rPr lang="en-US"/>
              <a:t>to make the </a:t>
            </a:r>
            <a:r>
              <a:rPr lang="en-US" b="1">
                <a:solidFill>
                  <a:srgbClr val="0000FF"/>
                </a:solidFill>
              </a:rPr>
              <a:t>Internet an integral part </a:t>
            </a:r>
            <a:r>
              <a:rPr lang="en-US"/>
              <a:t>of their daily activities</a:t>
            </a:r>
            <a:r>
              <a:rPr lang="en-US" smtClean="0"/>
              <a:t>. </a:t>
            </a:r>
            <a:endParaRPr 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mtClean="0"/>
          </a:p>
          <a:p>
            <a:pPr marL="547687" indent="0" algn="just">
              <a:spcBef>
                <a:spcPts val="0"/>
              </a:spcBef>
              <a:buNone/>
            </a:pPr>
            <a:endParaRPr 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mtClean="0"/>
          </a:p>
          <a:p>
            <a:pPr marL="547687" indent="0" algn="just">
              <a:spcBef>
                <a:spcPts val="0"/>
              </a:spcBef>
              <a:buNone/>
            </a:pPr>
            <a:endParaRPr 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/>
          </a:p>
          <a:p>
            <a:pPr marL="547687" indent="0" algn="just">
              <a:spcBef>
                <a:spcPts val="0"/>
              </a:spcBef>
              <a:buNone/>
            </a:pPr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769129" y="4484149"/>
            <a:ext cx="11248699" cy="18799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Bookman Old Style" panose="02050604050505020204" pitchFamily="18" charset="0"/>
              </a:rPr>
              <a:t>The </a:t>
            </a:r>
            <a:r>
              <a:rPr 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Internet</a:t>
            </a:r>
            <a:r>
              <a:rPr lang="en-US" sz="2800">
                <a:latin typeface="Bookman Old Style" panose="02050604050505020204" pitchFamily="18" charset="0"/>
              </a:rPr>
              <a:t> does not provide </a:t>
            </a:r>
            <a:r>
              <a:rPr 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services.</a:t>
            </a:r>
            <a:r>
              <a:rPr lang="en-US" sz="2800">
                <a:latin typeface="Bookman Old Style" panose="02050604050505020204" pitchFamily="18" charset="0"/>
              </a:rPr>
              <a:t> Instead, </a:t>
            </a:r>
            <a:r>
              <a:rPr lang="en-US" sz="2800" smtClean="0">
                <a:latin typeface="Bookman Old Style" panose="02050604050505020204" pitchFamily="18" charset="0"/>
              </a:rPr>
              <a:t>the </a:t>
            </a:r>
            <a:r>
              <a:rPr lang="en-US" sz="28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Internet</a:t>
            </a:r>
            <a:r>
              <a:rPr lang="en-US" sz="2800" smtClean="0">
                <a:latin typeface="Bookman Old Style" panose="02050604050505020204" pitchFamily="18" charset="0"/>
              </a:rPr>
              <a:t> </a:t>
            </a:r>
            <a:r>
              <a:rPr lang="en-US" sz="2800">
                <a:latin typeface="Bookman Old Style" panose="02050604050505020204" pitchFamily="18" charset="0"/>
              </a:rPr>
              <a:t>only provides </a:t>
            </a:r>
            <a:r>
              <a:rPr 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communication</a:t>
            </a:r>
            <a:r>
              <a:rPr lang="en-US" sz="2800">
                <a:latin typeface="Bookman Old Style" panose="02050604050505020204" pitchFamily="18" charset="0"/>
              </a:rPr>
              <a:t>, and </a:t>
            </a:r>
            <a:r>
              <a:rPr lang="en-US" sz="2800" b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application programs </a:t>
            </a:r>
            <a:r>
              <a:rPr lang="en-US" sz="2800">
                <a:latin typeface="Bookman Old Style" panose="02050604050505020204" pitchFamily="18" charset="0"/>
              </a:rPr>
              <a:t>provide all </a:t>
            </a:r>
            <a:r>
              <a:rPr lang="en-US" sz="2800" b="1">
                <a:solidFill>
                  <a:srgbClr val="FFFF00"/>
                </a:solidFill>
                <a:latin typeface="Bookman Old Style" panose="02050604050505020204" pitchFamily="18" charset="0"/>
              </a:rPr>
              <a:t>services.</a:t>
            </a:r>
          </a:p>
        </p:txBody>
      </p:sp>
    </p:spTree>
    <p:extLst>
      <p:ext uri="{BB962C8B-B14F-4D97-AF65-F5344CB8AC3E}">
        <p14:creationId xmlns:p14="http://schemas.microsoft.com/office/powerpoint/2010/main" val="22606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C00000"/>
                </a:solidFill>
              </a:rPr>
              <a:t>What is Socket?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083"/>
            <a:ext cx="12192000" cy="378665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0000FF"/>
                </a:solidFill>
              </a:rPr>
              <a:t>Sockets</a:t>
            </a:r>
            <a:r>
              <a:rPr lang="en-US"/>
              <a:t> are </a:t>
            </a:r>
            <a:r>
              <a:rPr lang="en-US" b="1">
                <a:solidFill>
                  <a:srgbClr val="FF0000"/>
                </a:solidFill>
              </a:rPr>
              <a:t>computer networking data structures </a:t>
            </a:r>
            <a:r>
              <a:rPr lang="en-US"/>
              <a:t>which embody the concept of </a:t>
            </a:r>
            <a:r>
              <a:rPr lang="en-US" smtClean="0"/>
              <a:t>the </a:t>
            </a:r>
            <a:r>
              <a:rPr lang="en-US" b="1" smtClean="0">
                <a:solidFill>
                  <a:srgbClr val="FF0066"/>
                </a:solidFill>
              </a:rPr>
              <a:t>"Communication Endpoint“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/>
              <a:t>Each </a:t>
            </a:r>
            <a:r>
              <a:rPr lang="en-US" b="1" smtClean="0">
                <a:solidFill>
                  <a:srgbClr val="0000FF"/>
                </a:solidFill>
              </a:rPr>
              <a:t>Endpoint </a:t>
            </a:r>
            <a:r>
              <a:rPr lang="en-US" b="1">
                <a:solidFill>
                  <a:srgbClr val="0000FF"/>
                </a:solidFill>
              </a:rPr>
              <a:t>of a network connection </a:t>
            </a:r>
            <a:r>
              <a:rPr lang="en-US"/>
              <a:t>is </a:t>
            </a:r>
            <a:r>
              <a:rPr lang="en-US" smtClean="0"/>
              <a:t>always represented </a:t>
            </a:r>
            <a:r>
              <a:rPr lang="en-US"/>
              <a:t>by a </a:t>
            </a:r>
            <a:r>
              <a:rPr lang="en-US" b="1">
                <a:solidFill>
                  <a:srgbClr val="FF0066"/>
                </a:solidFill>
              </a:rPr>
              <a:t>host and port #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01435" y="4687608"/>
            <a:ext cx="4962805" cy="1571625"/>
            <a:chOff x="1295704" y="2208515"/>
            <a:chExt cx="5424489" cy="1637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704" y="2208516"/>
              <a:ext cx="1227916" cy="16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506" y="2208517"/>
              <a:ext cx="1745232" cy="163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82" y="2208515"/>
              <a:ext cx="1648211" cy="163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91" y="4781737"/>
            <a:ext cx="65055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" y="127645"/>
            <a:ext cx="11347174" cy="800008"/>
          </a:xfrm>
        </p:spPr>
        <p:txBody>
          <a:bodyPr/>
          <a:lstStyle/>
          <a:p>
            <a:r>
              <a:rPr lang="en-US" smtClean="0"/>
              <a:t>Purpose…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159"/>
            <a:ext cx="11777869" cy="165653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FF0066"/>
                </a:solidFill>
              </a:rPr>
              <a:t>Socket API </a:t>
            </a:r>
            <a:r>
              <a:rPr lang="en-US"/>
              <a:t>is the </a:t>
            </a:r>
            <a:r>
              <a:rPr lang="en-US">
                <a:solidFill>
                  <a:srgbClr val="FF0000"/>
                </a:solidFill>
              </a:rPr>
              <a:t>programming interface </a:t>
            </a:r>
            <a:r>
              <a:rPr lang="en-US"/>
              <a:t>you need to use for </a:t>
            </a:r>
            <a:r>
              <a:rPr lang="en-US" b="1">
                <a:solidFill>
                  <a:srgbClr val="0000FF"/>
                </a:solidFill>
              </a:rPr>
              <a:t>transmitting and receiving messages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8620312" y="4732899"/>
            <a:ext cx="1808163" cy="1031875"/>
          </a:xfrm>
          <a:custGeom>
            <a:avLst/>
            <a:gdLst>
              <a:gd name="T0" fmla="*/ 14 w 2135"/>
              <a:gd name="T1" fmla="*/ 255 h 1662"/>
              <a:gd name="T2" fmla="*/ 56 w 2135"/>
              <a:gd name="T3" fmla="*/ 30 h 1662"/>
              <a:gd name="T4" fmla="*/ 351 w 2135"/>
              <a:gd name="T5" fmla="*/ 77 h 1662"/>
              <a:gd name="T6" fmla="*/ 645 w 2135"/>
              <a:gd name="T7" fmla="*/ 39 h 1662"/>
              <a:gd name="T8" fmla="*/ 1068 w 2135"/>
              <a:gd name="T9" fmla="*/ 159 h 1662"/>
              <a:gd name="T10" fmla="*/ 1074 w 2135"/>
              <a:gd name="T11" fmla="*/ 447 h 1662"/>
              <a:gd name="T12" fmla="*/ 843 w 2135"/>
              <a:gd name="T13" fmla="*/ 626 h 1662"/>
              <a:gd name="T14" fmla="*/ 434 w 2135"/>
              <a:gd name="T15" fmla="*/ 593 h 1662"/>
              <a:gd name="T16" fmla="*/ 267 w 2135"/>
              <a:gd name="T17" fmla="*/ 497 h 1662"/>
              <a:gd name="T18" fmla="*/ 98 w 2135"/>
              <a:gd name="T19" fmla="*/ 417 h 1662"/>
              <a:gd name="T20" fmla="*/ 14 w 2135"/>
              <a:gd name="T21" fmla="*/ 255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7382062" y="2702486"/>
            <a:ext cx="1062038" cy="3606800"/>
            <a:chOff x="2933" y="616"/>
            <a:chExt cx="669" cy="2272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Clip" r:id="rId3" imgW="1307079" imgH="1083682" progId="MS_ClipArt_Gallery.2">
                    <p:embed/>
                  </p:oleObj>
                </mc:Choice>
                <mc:Fallback>
                  <p:oleObj name="Clip" r:id="rId3" imgW="1307079" imgH="108368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996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Process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949" y="1845"/>
              <a:ext cx="629" cy="630"/>
              <a:chOff x="3072" y="3300"/>
              <a:chExt cx="629" cy="63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2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TCP With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Buffers,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Variables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Socket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028" y="616"/>
              <a:ext cx="5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Host 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Server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0539600" y="2681849"/>
            <a:ext cx="1062037" cy="3606800"/>
            <a:chOff x="2933" y="616"/>
            <a:chExt cx="669" cy="2272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lip" r:id="rId5" imgW="1307079" imgH="1083682" progId="MS_ClipArt_Gallery.2">
                    <p:embed/>
                  </p:oleObj>
                </mc:Choice>
                <mc:Fallback>
                  <p:oleObj name="Clip" r:id="rId5" imgW="1307079" imgH="108368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996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0" name="Text Box 24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Process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2949" y="1845"/>
              <a:ext cx="629" cy="630"/>
              <a:chOff x="3072" y="3300"/>
              <a:chExt cx="629" cy="630"/>
            </a:xfrm>
          </p:grpSpPr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2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TCP With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Buffers,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Variables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Socket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3028" y="616"/>
              <a:ext cx="5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Host 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Server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9085450" y="4864661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Garamond" panose="02020404030301010803" pitchFamily="18" charset="0"/>
                <a:ea typeface="MS PGothic" panose="020B0600070205080204" pitchFamily="34" charset="-128"/>
              </a:rPr>
              <a:t>Internet</a:t>
            </a: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8379012" y="5275824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8209150" y="5877486"/>
            <a:ext cx="1035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Controlled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By OS</a:t>
            </a:r>
            <a:endParaRPr lang="en-US" altLang="en-US" sz="1600" smtClean="0">
              <a:latin typeface="Garamond" panose="02020404030301010803" pitchFamily="18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 flipV="1">
            <a:off x="8159937" y="5655236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8596500" y="3516874"/>
            <a:ext cx="1413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Controlled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App Developer</a:t>
            </a: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8367900" y="3799449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82620" y="2615055"/>
            <a:ext cx="7178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en-US" sz="26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Socket API help you </a:t>
            </a:r>
          </a:p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>
                <a:latin typeface="Bookman Old Style" panose="02050604050505020204" pitchFamily="18" charset="0"/>
              </a:rPr>
              <a:t>To </a:t>
            </a:r>
            <a:r>
              <a:rPr lang="en-US" altLang="en-US" sz="26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send </a:t>
            </a:r>
            <a:r>
              <a:rPr lang="en-US" altLang="en-US" sz="2600">
                <a:solidFill>
                  <a:srgbClr val="FF0000"/>
                </a:solidFill>
                <a:latin typeface="Bookman Old Style" panose="02050604050505020204" pitchFamily="18" charset="0"/>
              </a:rPr>
              <a:t>and receive </a:t>
            </a:r>
            <a:r>
              <a:rPr lang="en-US" altLang="en-US" sz="26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the messages,</a:t>
            </a:r>
          </a:p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Act </a:t>
            </a:r>
            <a:r>
              <a:rPr lang="en-US" altLang="en-US" sz="2600">
                <a:solidFill>
                  <a:srgbClr val="0000FF"/>
                </a:solidFill>
                <a:latin typeface="Bookman Old Style" panose="02050604050505020204" pitchFamily="18" charset="0"/>
              </a:rPr>
              <a:t>as a buffer, </a:t>
            </a:r>
            <a:endParaRPr lang="en-US" altLang="en-US" sz="260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600" smtClean="0">
                <a:latin typeface="Bookman Old Style" panose="02050604050505020204" pitchFamily="18" charset="0"/>
              </a:rPr>
              <a:t>Provides an interface </a:t>
            </a:r>
            <a:r>
              <a:rPr lang="en-US" altLang="en-US" sz="2600">
                <a:latin typeface="Bookman Old Style" panose="02050604050505020204" pitchFamily="18" charset="0"/>
              </a:rPr>
              <a:t>between </a:t>
            </a:r>
            <a:r>
              <a:rPr lang="en-US" altLang="en-US" sz="2600">
                <a:solidFill>
                  <a:srgbClr val="FF0066"/>
                </a:solidFill>
                <a:latin typeface="Bookman Old Style" panose="02050604050505020204" pitchFamily="18" charset="0"/>
              </a:rPr>
              <a:t>user and lower layers.</a:t>
            </a:r>
            <a:endParaRPr lang="en-US" sz="260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 Representation</a:t>
            </a:r>
            <a:endParaRPr lang="en-US"/>
          </a:p>
        </p:txBody>
      </p:sp>
      <p:sp>
        <p:nvSpPr>
          <p:cNvPr id="6" name="Freeform 66"/>
          <p:cNvSpPr>
            <a:spLocks/>
          </p:cNvSpPr>
          <p:nvPr/>
        </p:nvSpPr>
        <p:spPr bwMode="auto">
          <a:xfrm>
            <a:off x="6164263" y="3849737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849563" y="5146724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3312135" y="5278487"/>
            <a:ext cx="825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2608263" y="5689649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6629400" y="4914949"/>
            <a:ext cx="1064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6607175" y="4014837"/>
            <a:ext cx="14446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By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Developer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45"/>
          <p:cNvSpPr>
            <a:spLocks/>
          </p:cNvSpPr>
          <p:nvPr/>
        </p:nvSpPr>
        <p:spPr bwMode="auto">
          <a:xfrm>
            <a:off x="423863" y="3913237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227138" y="3868787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189038" y="3922762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1198563" y="468317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155700" y="4665712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1206500" y="500384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1192213" y="531341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1192213" y="559916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190625" y="3913237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146175" y="5570587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165225" y="5284837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155700" y="4989562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1323975" y="4187874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1571625" y="4548237"/>
            <a:ext cx="546100" cy="225425"/>
            <a:chOff x="1287" y="2524"/>
            <a:chExt cx="260" cy="100"/>
          </a:xfrm>
        </p:grpSpPr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889500" y="3840212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851400" y="3894187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4860925" y="465459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4818063" y="4637137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>
            <a:off x="4868863" y="497527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4854575" y="52848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4854575" y="557058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852988" y="3884662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808538" y="5542012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827588" y="5256262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818063" y="4960987"/>
            <a:ext cx="1317625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969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en-US" altLang="en-US" sz="1400">
              <a:solidFill>
                <a:srgbClr val="9696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78"/>
          <p:cNvSpPr>
            <a:spLocks noChangeArrowheads="1"/>
          </p:cNvSpPr>
          <p:nvPr/>
        </p:nvSpPr>
        <p:spPr bwMode="auto">
          <a:xfrm>
            <a:off x="4986338" y="4159299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79"/>
          <p:cNvGrpSpPr>
            <a:grpSpLocks/>
          </p:cNvGrpSpPr>
          <p:nvPr/>
        </p:nvGrpSpPr>
        <p:grpSpPr bwMode="auto">
          <a:xfrm>
            <a:off x="5233988" y="4519662"/>
            <a:ext cx="546100" cy="225425"/>
            <a:chOff x="1287" y="2524"/>
            <a:chExt cx="260" cy="100"/>
          </a:xfrm>
        </p:grpSpPr>
        <p:sp>
          <p:nvSpPr>
            <p:cNvPr id="43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Line 88"/>
          <p:cNvSpPr>
            <a:spLocks noChangeShapeType="1"/>
          </p:cNvSpPr>
          <p:nvPr/>
        </p:nvSpPr>
        <p:spPr bwMode="auto">
          <a:xfrm flipH="1">
            <a:off x="6043613" y="4291062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89"/>
          <p:cNvSpPr>
            <a:spLocks noChangeShapeType="1"/>
          </p:cNvSpPr>
          <p:nvPr/>
        </p:nvSpPr>
        <p:spPr bwMode="auto">
          <a:xfrm>
            <a:off x="6269038" y="4716512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 flipH="1">
            <a:off x="6292850" y="5216574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3206750" y="3971974"/>
            <a:ext cx="853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endParaRPr lang="en-US" altLang="en-US" i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 flipV="1">
            <a:off x="2140318" y="4176052"/>
            <a:ext cx="1113426" cy="500649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93"/>
          <p:cNvSpPr>
            <a:spLocks noChangeShapeType="1"/>
          </p:cNvSpPr>
          <p:nvPr/>
        </p:nvSpPr>
        <p:spPr bwMode="auto">
          <a:xfrm flipH="1" flipV="1">
            <a:off x="4045274" y="4213982"/>
            <a:ext cx="1168075" cy="40886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96"/>
          <p:cNvGrpSpPr>
            <a:grpSpLocks/>
          </p:cNvGrpSpPr>
          <p:nvPr/>
        </p:nvGrpSpPr>
        <p:grpSpPr bwMode="auto">
          <a:xfrm>
            <a:off x="0" y="5226099"/>
            <a:ext cx="719138" cy="773113"/>
            <a:chOff x="-44" y="1473"/>
            <a:chExt cx="981" cy="1105"/>
          </a:xfrm>
        </p:grpSpPr>
        <p:pic>
          <p:nvPicPr>
            <p:cNvPr id="54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99"/>
          <p:cNvGrpSpPr>
            <a:grpSpLocks/>
          </p:cNvGrpSpPr>
          <p:nvPr/>
        </p:nvGrpSpPr>
        <p:grpSpPr bwMode="auto">
          <a:xfrm flipH="1">
            <a:off x="6696075" y="5421362"/>
            <a:ext cx="719138" cy="773112"/>
            <a:chOff x="-44" y="1473"/>
            <a:chExt cx="981" cy="1105"/>
          </a:xfrm>
        </p:grpSpPr>
        <p:pic>
          <p:nvPicPr>
            <p:cNvPr id="5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Freeform 5"/>
          <p:cNvSpPr>
            <a:spLocks/>
          </p:cNvSpPr>
          <p:nvPr/>
        </p:nvSpPr>
        <p:spPr bwMode="auto">
          <a:xfrm>
            <a:off x="9028504" y="2212290"/>
            <a:ext cx="1808163" cy="1031875"/>
          </a:xfrm>
          <a:custGeom>
            <a:avLst/>
            <a:gdLst>
              <a:gd name="T0" fmla="*/ 14 w 2135"/>
              <a:gd name="T1" fmla="*/ 255 h 1662"/>
              <a:gd name="T2" fmla="*/ 56 w 2135"/>
              <a:gd name="T3" fmla="*/ 30 h 1662"/>
              <a:gd name="T4" fmla="*/ 351 w 2135"/>
              <a:gd name="T5" fmla="*/ 77 h 1662"/>
              <a:gd name="T6" fmla="*/ 645 w 2135"/>
              <a:gd name="T7" fmla="*/ 39 h 1662"/>
              <a:gd name="T8" fmla="*/ 1068 w 2135"/>
              <a:gd name="T9" fmla="*/ 159 h 1662"/>
              <a:gd name="T10" fmla="*/ 1074 w 2135"/>
              <a:gd name="T11" fmla="*/ 447 h 1662"/>
              <a:gd name="T12" fmla="*/ 843 w 2135"/>
              <a:gd name="T13" fmla="*/ 626 h 1662"/>
              <a:gd name="T14" fmla="*/ 434 w 2135"/>
              <a:gd name="T15" fmla="*/ 593 h 1662"/>
              <a:gd name="T16" fmla="*/ 267 w 2135"/>
              <a:gd name="T17" fmla="*/ 497 h 1662"/>
              <a:gd name="T18" fmla="*/ 98 w 2135"/>
              <a:gd name="T19" fmla="*/ 417 h 1662"/>
              <a:gd name="T20" fmla="*/ 14 w 2135"/>
              <a:gd name="T21" fmla="*/ 255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93" name="Group 6"/>
          <p:cNvGrpSpPr>
            <a:grpSpLocks/>
          </p:cNvGrpSpPr>
          <p:nvPr/>
        </p:nvGrpSpPr>
        <p:grpSpPr bwMode="auto">
          <a:xfrm>
            <a:off x="7790254" y="181877"/>
            <a:ext cx="1062038" cy="3606800"/>
            <a:chOff x="2933" y="616"/>
            <a:chExt cx="669" cy="2272"/>
          </a:xfrm>
        </p:grpSpPr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graphicFrame>
          <p:nvGraphicFramePr>
            <p:cNvPr id="95" name="Object 8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996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6" name="Group 9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04" name="Oval 10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5" name="Text Box 11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Process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97" name="Group 12"/>
            <p:cNvGrpSpPr>
              <a:grpSpLocks/>
            </p:cNvGrpSpPr>
            <p:nvPr/>
          </p:nvGrpSpPr>
          <p:grpSpPr bwMode="auto">
            <a:xfrm>
              <a:off x="2949" y="1845"/>
              <a:ext cx="629" cy="630"/>
              <a:chOff x="3072" y="3300"/>
              <a:chExt cx="629" cy="630"/>
            </a:xfrm>
          </p:grpSpPr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3" name="Text Box 14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2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TCP With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Buffers,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Variables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Socket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Line 16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00" name="Line 17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028" y="616"/>
              <a:ext cx="5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Host 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Server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106" name="Group 19"/>
          <p:cNvGrpSpPr>
            <a:grpSpLocks/>
          </p:cNvGrpSpPr>
          <p:nvPr/>
        </p:nvGrpSpPr>
        <p:grpSpPr bwMode="auto">
          <a:xfrm>
            <a:off x="10947792" y="161240"/>
            <a:ext cx="1062037" cy="3606800"/>
            <a:chOff x="2933" y="616"/>
            <a:chExt cx="669" cy="2272"/>
          </a:xfrm>
        </p:grpSpPr>
        <p:sp>
          <p:nvSpPr>
            <p:cNvPr id="107" name="Text Box 20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graphicFrame>
          <p:nvGraphicFramePr>
            <p:cNvPr id="108" name="Object 21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996"/>
                          <a:ext cx="405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9" name="Group 22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117" name="Oval 23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Process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110" name="Group 25"/>
            <p:cNvGrpSpPr>
              <a:grpSpLocks/>
            </p:cNvGrpSpPr>
            <p:nvPr/>
          </p:nvGrpSpPr>
          <p:grpSpPr bwMode="auto">
            <a:xfrm>
              <a:off x="2949" y="1845"/>
              <a:ext cx="629" cy="630"/>
              <a:chOff x="3072" y="3300"/>
              <a:chExt cx="629" cy="630"/>
            </a:xfrm>
          </p:grpSpPr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6" name="Text Box 27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29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TCP With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Buffers,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smtClean="0">
                    <a:latin typeface="Garamond" panose="02020404030301010803" pitchFamily="18" charset="0"/>
                    <a:ea typeface="MS PGothic" panose="020B0600070205080204" pitchFamily="34" charset="-128"/>
                  </a:rPr>
                  <a:t>Variables</a:t>
                </a:r>
                <a:endParaRPr lang="en-US" altLang="en-US" sz="1600">
                  <a:latin typeface="Garamond" panose="02020404030301010803" pitchFamily="18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Socket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13" name="Line 30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3028" y="616"/>
              <a:ext cx="54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Host 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smtClean="0">
                  <a:latin typeface="Garamond" panose="02020404030301010803" pitchFamily="18" charset="0"/>
                  <a:ea typeface="MS PGothic" panose="020B0600070205080204" pitchFamily="34" charset="-128"/>
                </a:rPr>
                <a:t>Server</a:t>
              </a:r>
              <a:endParaRPr lang="en-US" altLang="en-US" sz="1600">
                <a:latin typeface="Garamond" panose="02020404030301010803" pitchFamily="18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9493642" y="2344052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Garamond" panose="02020404030301010803" pitchFamily="18" charset="0"/>
                <a:ea typeface="MS PGothic" panose="020B0600070205080204" pitchFamily="34" charset="-128"/>
              </a:rPr>
              <a:t>Internet</a:t>
            </a: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120" name="Line 33"/>
          <p:cNvSpPr>
            <a:spLocks noChangeShapeType="1"/>
          </p:cNvSpPr>
          <p:nvPr/>
        </p:nvSpPr>
        <p:spPr bwMode="auto">
          <a:xfrm>
            <a:off x="8787204" y="2755215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17342" y="3356877"/>
            <a:ext cx="1035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Controlled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By OS</a:t>
            </a:r>
            <a:endParaRPr lang="en-US" altLang="en-US" sz="1600" smtClean="0">
              <a:latin typeface="Garamond" panose="02020404030301010803" pitchFamily="18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122" name="Line 35"/>
          <p:cNvSpPr>
            <a:spLocks noChangeShapeType="1"/>
          </p:cNvSpPr>
          <p:nvPr/>
        </p:nvSpPr>
        <p:spPr bwMode="auto">
          <a:xfrm flipH="1" flipV="1">
            <a:off x="8568129" y="3134627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9004692" y="996265"/>
            <a:ext cx="1413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Controlled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  <a:latin typeface="Garamond" panose="02020404030301010803" pitchFamily="18" charset="0"/>
                <a:ea typeface="MS PGothic" panose="020B0600070205080204" pitchFamily="34" charset="-128"/>
              </a:rPr>
              <a:t>App Developer</a:t>
            </a:r>
            <a:endParaRPr lang="en-US" altLang="en-US" sz="160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sp>
        <p:nvSpPr>
          <p:cNvPr id="124" name="Line 37"/>
          <p:cNvSpPr>
            <a:spLocks noChangeShapeType="1"/>
          </p:cNvSpPr>
          <p:nvPr/>
        </p:nvSpPr>
        <p:spPr bwMode="auto">
          <a:xfrm flipH="1">
            <a:off x="8776092" y="1278840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121" grpId="0"/>
      <p:bldP spid="122" grpId="0" animBg="1"/>
      <p:bldP spid="123" grpId="0"/>
      <p:bldP spid="1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Socket: Conceptual View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9" name="Picture 3" descr="so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87" y="1120588"/>
            <a:ext cx="8386483" cy="51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</a:rPr>
              <a:t>Port Address : Socket Address (</a:t>
            </a:r>
            <a:r>
              <a:rPr lang="en-US" sz="3600" b="1" smtClean="0">
                <a:solidFill>
                  <a:srgbClr val="0000FF"/>
                </a:solidFill>
              </a:rPr>
              <a:t>Host-Port Pair</a:t>
            </a:r>
            <a:r>
              <a:rPr lang="en-US" sz="3600" b="1" smtClean="0">
                <a:solidFill>
                  <a:srgbClr val="C00000"/>
                </a:solidFill>
              </a:rPr>
              <a:t>)</a:t>
            </a:r>
            <a:endParaRPr lang="en-US" sz="3600" b="1">
              <a:solidFill>
                <a:srgbClr val="C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28" y="1178859"/>
            <a:ext cx="21717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8" y="1178859"/>
            <a:ext cx="16240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66" y="2953684"/>
            <a:ext cx="5784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918" y="4580001"/>
            <a:ext cx="117527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 In Python</a:t>
            </a:r>
            <a:r>
              <a:rPr lang="en-US" sz="2800" smtClean="0">
                <a:latin typeface="Bookman Old Style" panose="02050604050505020204" pitchFamily="18" charset="0"/>
              </a:rPr>
              <a:t>, </a:t>
            </a:r>
            <a:r>
              <a:rPr lang="en-US" sz="2800">
                <a:latin typeface="Bookman Old Style" panose="02050604050505020204" pitchFamily="18" charset="0"/>
              </a:rPr>
              <a:t>you write it out as a </a:t>
            </a:r>
            <a:r>
              <a:rPr lang="en-US" sz="2800" b="1">
                <a:solidFill>
                  <a:srgbClr val="FF0066"/>
                </a:solidFill>
                <a:latin typeface="Bookman Old Style" panose="02050604050505020204" pitchFamily="18" charset="0"/>
              </a:rPr>
              <a:t>tuple (</a:t>
            </a:r>
            <a:r>
              <a:rPr lang="en-US" sz="2800" b="1" err="1">
                <a:solidFill>
                  <a:srgbClr val="FF0066"/>
                </a:solidFill>
                <a:latin typeface="Bookman Old Style" panose="02050604050505020204" pitchFamily="18" charset="0"/>
              </a:rPr>
              <a:t>host,port</a:t>
            </a:r>
            <a:r>
              <a:rPr lang="en-US" sz="2800" b="1">
                <a:solidFill>
                  <a:srgbClr val="FF0066"/>
                </a:solidFill>
                <a:latin typeface="Bookman Old Style" panose="020506040505050202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("</a:t>
            </a: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www.python.org",80)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660033"/>
                </a:solidFill>
                <a:latin typeface="Bookman Old Style" panose="02050604050505020204" pitchFamily="18" charset="0"/>
              </a:rPr>
              <a:t>("205.172.13.4",443)</a:t>
            </a:r>
          </a:p>
        </p:txBody>
      </p:sp>
    </p:spTree>
    <p:extLst>
      <p:ext uri="{BB962C8B-B14F-4D97-AF65-F5344CB8AC3E}">
        <p14:creationId xmlns:p14="http://schemas.microsoft.com/office/powerpoint/2010/main" val="2965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" y="127645"/>
            <a:ext cx="11347174" cy="800008"/>
          </a:xfrm>
        </p:spPr>
        <p:txBody>
          <a:bodyPr/>
          <a:lstStyle/>
          <a:p>
            <a:r>
              <a:rPr lang="en-US"/>
              <a:t>Two </a:t>
            </a:r>
            <a:r>
              <a:rPr lang="en-US" smtClean="0"/>
              <a:t>Essential Types </a:t>
            </a:r>
            <a:r>
              <a:rPr lang="en-US"/>
              <a:t>of </a:t>
            </a:r>
            <a:r>
              <a:rPr lang="en-US" smtClean="0"/>
              <a:t>Sockets </a:t>
            </a:r>
            <a:endParaRPr lang="en-US"/>
          </a:p>
        </p:txBody>
      </p:sp>
      <p:sp>
        <p:nvSpPr>
          <p:cNvPr id="39" name="Rectangle 3"/>
          <p:cNvSpPr>
            <a:spLocks noGrp="1" noChangeArrowheads="1"/>
          </p:cNvSpPr>
          <p:nvPr>
            <p:ph idx="1"/>
          </p:nvPr>
        </p:nvSpPr>
        <p:spPr>
          <a:xfrm>
            <a:off x="402898" y="727821"/>
            <a:ext cx="5070054" cy="37512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US" altLang="en-US" sz="2000" b="1" smtClean="0">
                <a:solidFill>
                  <a:srgbClr val="FF0066"/>
                </a:solidFill>
              </a:rPr>
              <a:t>SOCK_STREAM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altLang="en-US" sz="2000" smtClean="0"/>
              <a:t>TCP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altLang="en-US" sz="2000" smtClean="0"/>
              <a:t>Reliable Delivery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altLang="en-US" sz="2000" smtClean="0"/>
              <a:t>In-order Guaranteed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altLang="en-US" sz="2000" smtClean="0"/>
              <a:t>Connection-oriented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altLang="en-US" sz="2000" smtClean="0"/>
              <a:t>Bidirectional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6370310" y="1009319"/>
            <a:ext cx="5821690" cy="381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2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smtClean="0">
                <a:solidFill>
                  <a:srgbClr val="FF0066"/>
                </a:solidFill>
              </a:rPr>
              <a:t>SOCK_DGRAM</a:t>
            </a:r>
          </a:p>
          <a:p>
            <a:pPr marL="914400" lvl="1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en-US" sz="2000" smtClean="0"/>
              <a:t>UDP</a:t>
            </a:r>
          </a:p>
          <a:p>
            <a:pPr marL="914400" lvl="1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en-US" sz="2000" smtClean="0"/>
              <a:t>Unreliable Delivery</a:t>
            </a:r>
          </a:p>
          <a:p>
            <a:pPr marL="914400" lvl="1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en-US" sz="2000" smtClean="0"/>
              <a:t>No Order Guarantees</a:t>
            </a:r>
          </a:p>
          <a:p>
            <a:pPr marL="914400" lvl="1" indent="-4572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altLang="en-US" sz="2000" smtClean="0"/>
              <a:t>Connection Less </a:t>
            </a:r>
          </a:p>
        </p:txBody>
      </p: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919629" y="4393359"/>
            <a:ext cx="4267200" cy="2060575"/>
            <a:chOff x="96" y="2352"/>
            <a:chExt cx="2688" cy="1298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96" y="2352"/>
              <a:ext cx="912" cy="576"/>
              <a:chOff x="360" y="3671"/>
              <a:chExt cx="912" cy="576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>
                <a:off x="384" y="3671"/>
                <a:ext cx="864" cy="576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360" y="3815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Ctr="1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</a:rPr>
                  <a:t>App</a:t>
                </a:r>
              </a:p>
            </p:txBody>
          </p:sp>
          <p:sp>
            <p:nvSpPr>
              <p:cNvPr id="62" name="Oval 18"/>
              <p:cNvSpPr>
                <a:spLocks noChangeArrowheads="1"/>
              </p:cNvSpPr>
              <p:nvPr/>
            </p:nvSpPr>
            <p:spPr bwMode="auto">
              <a:xfrm>
                <a:off x="408" y="3743"/>
                <a:ext cx="816" cy="43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576" y="326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576" y="2832"/>
              <a:ext cx="1056" cy="818"/>
              <a:chOff x="1104" y="2400"/>
              <a:chExt cx="1056" cy="818"/>
            </a:xfrm>
          </p:grpSpPr>
          <p:sp>
            <p:nvSpPr>
              <p:cNvPr id="58" name="AutoShape 5"/>
              <p:cNvSpPr>
                <a:spLocks noChangeArrowheads="1"/>
              </p:cNvSpPr>
              <p:nvPr/>
            </p:nvSpPr>
            <p:spPr bwMode="auto">
              <a:xfrm rot="5400000">
                <a:off x="1223" y="2498"/>
                <a:ext cx="818" cy="6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14 h 21600"/>
                  <a:gd name="T14" fmla="*/ 17111 w 21600"/>
                  <a:gd name="T15" fmla="*/ 170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1104" y="2684"/>
                <a:ext cx="10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socket</a:t>
                </a:r>
              </a:p>
            </p:txBody>
          </p:sp>
        </p:grpSp>
        <p:sp>
          <p:nvSpPr>
            <p:cNvPr id="45" name="AutoShape 21"/>
            <p:cNvSpPr>
              <a:spLocks noChangeArrowheads="1"/>
            </p:cNvSpPr>
            <p:nvPr/>
          </p:nvSpPr>
          <p:spPr bwMode="auto">
            <a:xfrm flipV="1">
              <a:off x="192" y="2736"/>
              <a:ext cx="720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303 h 21600"/>
                <a:gd name="T14" fmla="*/ 15900 w 21600"/>
                <a:gd name="T15" fmla="*/ 98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302"/>
                  </a:lnTo>
                  <a:cubicBezTo>
                    <a:pt x="5564" y="2302"/>
                    <a:pt x="0" y="6715"/>
                    <a:pt x="0" y="12158"/>
                  </a:cubicBezTo>
                  <a:lnTo>
                    <a:pt x="0" y="21600"/>
                  </a:lnTo>
                  <a:lnTo>
                    <a:pt x="7721" y="21600"/>
                  </a:lnTo>
                  <a:lnTo>
                    <a:pt x="7721" y="12158"/>
                  </a:lnTo>
                  <a:cubicBezTo>
                    <a:pt x="7721" y="10887"/>
                    <a:pt x="9828" y="9856"/>
                    <a:pt x="12427" y="9856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96" y="2976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288" y="3024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80" y="3072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1536" y="3024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1728" y="3024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1920" y="3024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1440" y="3120"/>
              <a:ext cx="1344" cy="336"/>
              <a:chOff x="1440" y="3120"/>
              <a:chExt cx="1443" cy="336"/>
            </a:xfrm>
          </p:grpSpPr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768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208" y="3120"/>
                <a:ext cx="675" cy="308"/>
              </a:xfrm>
              <a:prstGeom prst="rect">
                <a:avLst/>
              </a:prstGeom>
              <a:solidFill>
                <a:srgbClr val="3366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</a:rPr>
                  <a:t>Dest.</a:t>
                </a:r>
              </a:p>
            </p:txBody>
          </p:sp>
          <p:sp>
            <p:nvSpPr>
              <p:cNvPr id="55" name="Line 22"/>
              <p:cNvSpPr>
                <a:spLocks noChangeShapeType="1"/>
              </p:cNvSpPr>
              <p:nvPr/>
            </p:nvSpPr>
            <p:spPr bwMode="auto">
              <a:xfrm flipH="1">
                <a:off x="1440" y="3312"/>
                <a:ext cx="768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>
                <a:off x="1632" y="3360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1824" y="3360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6494929" y="4263184"/>
            <a:ext cx="3962400" cy="2241550"/>
            <a:chOff x="2928" y="2784"/>
            <a:chExt cx="2496" cy="1412"/>
          </a:xfrm>
        </p:grpSpPr>
        <p:grpSp>
          <p:nvGrpSpPr>
            <p:cNvPr id="64" name="Group 55"/>
            <p:cNvGrpSpPr>
              <a:grpSpLocks/>
            </p:cNvGrpSpPr>
            <p:nvPr/>
          </p:nvGrpSpPr>
          <p:grpSpPr bwMode="auto">
            <a:xfrm>
              <a:off x="2928" y="2784"/>
              <a:ext cx="912" cy="576"/>
              <a:chOff x="360" y="3671"/>
              <a:chExt cx="912" cy="576"/>
            </a:xfrm>
          </p:grpSpPr>
          <p:sp>
            <p:nvSpPr>
              <p:cNvPr id="87" name="Oval 56"/>
              <p:cNvSpPr>
                <a:spLocks noChangeArrowheads="1"/>
              </p:cNvSpPr>
              <p:nvPr/>
            </p:nvSpPr>
            <p:spPr bwMode="auto">
              <a:xfrm>
                <a:off x="384" y="3671"/>
                <a:ext cx="864" cy="576"/>
              </a:xfrm>
              <a:prstGeom prst="ellipse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Text Box 57"/>
              <p:cNvSpPr txBox="1">
                <a:spLocks noChangeArrowheads="1"/>
              </p:cNvSpPr>
              <p:nvPr/>
            </p:nvSpPr>
            <p:spPr bwMode="auto">
              <a:xfrm>
                <a:off x="360" y="3815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Ctr="1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Comic Sans MS" panose="030F0702030302020204" pitchFamily="66" charset="0"/>
                  </a:rPr>
                  <a:t>App</a:t>
                </a:r>
              </a:p>
            </p:txBody>
          </p:sp>
          <p:sp>
            <p:nvSpPr>
              <p:cNvPr id="89" name="Oval 58"/>
              <p:cNvSpPr>
                <a:spLocks noChangeArrowheads="1"/>
              </p:cNvSpPr>
              <p:nvPr/>
            </p:nvSpPr>
            <p:spPr bwMode="auto">
              <a:xfrm>
                <a:off x="408" y="3743"/>
                <a:ext cx="816" cy="43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408" y="369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6" name="Group 60"/>
            <p:cNvGrpSpPr>
              <a:grpSpLocks/>
            </p:cNvGrpSpPr>
            <p:nvPr/>
          </p:nvGrpSpPr>
          <p:grpSpPr bwMode="auto">
            <a:xfrm>
              <a:off x="3408" y="3264"/>
              <a:ext cx="1056" cy="818"/>
              <a:chOff x="1104" y="2400"/>
              <a:chExt cx="1056" cy="818"/>
            </a:xfrm>
          </p:grpSpPr>
          <p:sp>
            <p:nvSpPr>
              <p:cNvPr id="85" name="AutoShape 61"/>
              <p:cNvSpPr>
                <a:spLocks noChangeArrowheads="1"/>
              </p:cNvSpPr>
              <p:nvPr/>
            </p:nvSpPr>
            <p:spPr bwMode="auto">
              <a:xfrm rot="5400000">
                <a:off x="1223" y="2498"/>
                <a:ext cx="818" cy="6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14 h 21600"/>
                  <a:gd name="T14" fmla="*/ 17111 w 21600"/>
                  <a:gd name="T15" fmla="*/ 170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Text Box 62"/>
              <p:cNvSpPr txBox="1">
                <a:spLocks noChangeArrowheads="1"/>
              </p:cNvSpPr>
              <p:nvPr/>
            </p:nvSpPr>
            <p:spPr bwMode="auto">
              <a:xfrm>
                <a:off x="1104" y="2684"/>
                <a:ext cx="10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socket</a:t>
                </a:r>
              </a:p>
            </p:txBody>
          </p:sp>
        </p:grpSp>
        <p:sp>
          <p:nvSpPr>
            <p:cNvPr id="67" name="AutoShape 63"/>
            <p:cNvSpPr>
              <a:spLocks noChangeArrowheads="1"/>
            </p:cNvSpPr>
            <p:nvPr/>
          </p:nvSpPr>
          <p:spPr bwMode="auto">
            <a:xfrm flipV="1">
              <a:off x="3024" y="3168"/>
              <a:ext cx="720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303 h 21600"/>
                <a:gd name="T14" fmla="*/ 15900 w 21600"/>
                <a:gd name="T15" fmla="*/ 98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302"/>
                  </a:lnTo>
                  <a:cubicBezTo>
                    <a:pt x="5564" y="2302"/>
                    <a:pt x="0" y="6715"/>
                    <a:pt x="0" y="12158"/>
                  </a:cubicBezTo>
                  <a:lnTo>
                    <a:pt x="0" y="21600"/>
                  </a:lnTo>
                  <a:lnTo>
                    <a:pt x="7721" y="21600"/>
                  </a:lnTo>
                  <a:lnTo>
                    <a:pt x="7721" y="12158"/>
                  </a:lnTo>
                  <a:cubicBezTo>
                    <a:pt x="7721" y="10887"/>
                    <a:pt x="9828" y="9856"/>
                    <a:pt x="12427" y="9856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2928" y="3408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3120" y="3456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70" name="Text Box 66"/>
            <p:cNvSpPr txBox="1">
              <a:spLocks noChangeArrowheads="1"/>
            </p:cNvSpPr>
            <p:nvPr/>
          </p:nvSpPr>
          <p:spPr bwMode="auto">
            <a:xfrm>
              <a:off x="3312" y="3504"/>
              <a:ext cx="240" cy="232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4272" y="2928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4416" y="3264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4560" y="3552"/>
              <a:ext cx="96" cy="96"/>
            </a:xfrm>
            <a:prstGeom prst="rect">
              <a:avLst/>
            </a:prstGeom>
            <a:solidFill>
              <a:srgbClr val="969696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 flipV="1">
              <a:off x="4272" y="3072"/>
              <a:ext cx="576" cy="5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72"/>
            <p:cNvSpPr txBox="1">
              <a:spLocks noChangeArrowheads="1"/>
            </p:cNvSpPr>
            <p:nvPr/>
          </p:nvSpPr>
          <p:spPr bwMode="auto">
            <a:xfrm>
              <a:off x="4848" y="2880"/>
              <a:ext cx="432" cy="308"/>
            </a:xfrm>
            <a:prstGeom prst="rect">
              <a:avLst/>
            </a:prstGeom>
            <a:solidFill>
              <a:srgbClr val="3366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</a:rPr>
                <a:t>D1</a:t>
              </a:r>
            </a:p>
          </p:txBody>
        </p:sp>
        <p:sp>
          <p:nvSpPr>
            <p:cNvPr id="76" name="Text Box 76"/>
            <p:cNvSpPr txBox="1">
              <a:spLocks noChangeArrowheads="1"/>
            </p:cNvSpPr>
            <p:nvPr/>
          </p:nvSpPr>
          <p:spPr bwMode="auto">
            <a:xfrm>
              <a:off x="4608" y="3888"/>
              <a:ext cx="432" cy="308"/>
            </a:xfrm>
            <a:prstGeom prst="rect">
              <a:avLst/>
            </a:prstGeom>
            <a:solidFill>
              <a:srgbClr val="3366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</a:rPr>
                <a:t>D3</a:t>
              </a:r>
            </a:p>
          </p:txBody>
        </p:sp>
        <p:sp>
          <p:nvSpPr>
            <p:cNvPr id="77" name="Text Box 77"/>
            <p:cNvSpPr txBox="1">
              <a:spLocks noChangeArrowheads="1"/>
            </p:cNvSpPr>
            <p:nvPr/>
          </p:nvSpPr>
          <p:spPr bwMode="auto">
            <a:xfrm>
              <a:off x="4992" y="3456"/>
              <a:ext cx="432" cy="308"/>
            </a:xfrm>
            <a:prstGeom prst="rect">
              <a:avLst/>
            </a:prstGeom>
            <a:solidFill>
              <a:srgbClr val="3366FF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Comic Sans MS" panose="030F0702030302020204" pitchFamily="66" charset="0"/>
                </a:rPr>
                <a:t>D2</a:t>
              </a: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4240" y="2976"/>
              <a:ext cx="512" cy="480"/>
            </a:xfrm>
            <a:custGeom>
              <a:avLst/>
              <a:gdLst>
                <a:gd name="T0" fmla="*/ 32 w 512"/>
                <a:gd name="T1" fmla="*/ 480 h 480"/>
                <a:gd name="T2" fmla="*/ 80 w 512"/>
                <a:gd name="T3" fmla="*/ 96 h 480"/>
                <a:gd name="T4" fmla="*/ 512 w 512"/>
                <a:gd name="T5" fmla="*/ 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2" h="480">
                  <a:moveTo>
                    <a:pt x="32" y="480"/>
                  </a:moveTo>
                  <a:cubicBezTo>
                    <a:pt x="16" y="328"/>
                    <a:pt x="0" y="176"/>
                    <a:pt x="80" y="96"/>
                  </a:cubicBezTo>
                  <a:cubicBezTo>
                    <a:pt x="160" y="16"/>
                    <a:pt x="440" y="16"/>
                    <a:pt x="512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4320" y="3696"/>
              <a:ext cx="4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80" name="Group 82"/>
            <p:cNvGrpSpPr>
              <a:grpSpLocks/>
            </p:cNvGrpSpPr>
            <p:nvPr/>
          </p:nvGrpSpPr>
          <p:grpSpPr bwMode="auto">
            <a:xfrm>
              <a:off x="4704" y="3600"/>
              <a:ext cx="144" cy="240"/>
              <a:chOff x="4704" y="3600"/>
              <a:chExt cx="144" cy="240"/>
            </a:xfrm>
          </p:grpSpPr>
          <p:sp>
            <p:nvSpPr>
              <p:cNvPr id="83" name="Line 80"/>
              <p:cNvSpPr>
                <a:spLocks noChangeShapeType="1"/>
              </p:cNvSpPr>
              <p:nvPr/>
            </p:nvSpPr>
            <p:spPr bwMode="auto">
              <a:xfrm>
                <a:off x="4704" y="3600"/>
                <a:ext cx="144" cy="240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81"/>
              <p:cNvSpPr>
                <a:spLocks noChangeShapeType="1"/>
              </p:cNvSpPr>
              <p:nvPr/>
            </p:nvSpPr>
            <p:spPr bwMode="auto">
              <a:xfrm flipH="1">
                <a:off x="4704" y="3600"/>
                <a:ext cx="144" cy="240"/>
              </a:xfrm>
              <a:prstGeom prst="line">
                <a:avLst/>
              </a:prstGeom>
              <a:noFill/>
              <a:ln w="1270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 flipH="1" flipV="1">
              <a:off x="4272" y="3888"/>
              <a:ext cx="288" cy="19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4368" y="4032"/>
              <a:ext cx="96" cy="96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4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3812"/>
            <a:ext cx="12172950" cy="681037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34671" y="1752786"/>
            <a:ext cx="89960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>
                <a:solidFill>
                  <a:srgbClr val="C00000"/>
                </a:solidFill>
              </a:rPr>
              <a:t>Network Programming With</a:t>
            </a:r>
          </a:p>
          <a:p>
            <a:pPr algn="ctr"/>
            <a:r>
              <a:rPr lang="en-US" altLang="en-US" b="1" smtClean="0">
                <a:solidFill>
                  <a:srgbClr val="C00000"/>
                </a:solidFill>
              </a:rPr>
              <a:t>Socket API</a:t>
            </a:r>
          </a:p>
        </p:txBody>
      </p:sp>
    </p:spTree>
    <p:extLst>
      <p:ext uri="{BB962C8B-B14F-4D97-AF65-F5344CB8AC3E}">
        <p14:creationId xmlns:p14="http://schemas.microsoft.com/office/powerpoint/2010/main" val="16226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Network Programming And The Socket API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15976"/>
            <a:ext cx="12191999" cy="566617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en-US" smtClean="0"/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en-US"/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Network Programming is a general </a:t>
            </a:r>
            <a:r>
              <a:rPr lang="en-US" altLang="en-US"/>
              <a:t>term </a:t>
            </a:r>
            <a:r>
              <a:rPr lang="en-US" altLang="en-US" smtClean="0"/>
              <a:t> </a:t>
            </a:r>
          </a:p>
          <a:p>
            <a:pPr marL="1082675" indent="-534988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refers </a:t>
            </a:r>
            <a:r>
              <a:rPr lang="en-US" altLang="en-US"/>
              <a:t>to the </a:t>
            </a:r>
            <a:r>
              <a:rPr lang="en-US" altLang="en-US" b="1">
                <a:solidFill>
                  <a:srgbClr val="0000FF"/>
                </a:solidFill>
              </a:rPr>
              <a:t>creation of client and </a:t>
            </a:r>
            <a:r>
              <a:rPr lang="en-US" altLang="en-US" b="1" smtClean="0">
                <a:solidFill>
                  <a:srgbClr val="0000FF"/>
                </a:solidFill>
              </a:rPr>
              <a:t>server applications </a:t>
            </a:r>
            <a:r>
              <a:rPr lang="en-US" altLang="en-US"/>
              <a:t>that communicate over a network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Programmer </a:t>
            </a:r>
            <a:r>
              <a:rPr lang="en-US" altLang="en-US"/>
              <a:t>uses an </a:t>
            </a:r>
            <a:r>
              <a:rPr lang="en-US" altLang="en-US" b="1">
                <a:solidFill>
                  <a:srgbClr val="FF0000"/>
                </a:solidFill>
              </a:rPr>
              <a:t>Application Program Interface (API)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Set </a:t>
            </a:r>
            <a:r>
              <a:rPr lang="en-US" altLang="en-US"/>
              <a:t>of functions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Include </a:t>
            </a:r>
            <a:r>
              <a:rPr lang="en-US" altLang="en-US" b="1">
                <a:solidFill>
                  <a:srgbClr val="FF0066"/>
                </a:solidFill>
              </a:rPr>
              <a:t>control </a:t>
            </a:r>
            <a:r>
              <a:rPr lang="en-US" altLang="en-US"/>
              <a:t>as well as </a:t>
            </a:r>
            <a:r>
              <a:rPr lang="en-US" altLang="en-US" b="1">
                <a:solidFill>
                  <a:srgbClr val="FF0066"/>
                </a:solidFill>
              </a:rPr>
              <a:t>data transfer </a:t>
            </a:r>
            <a:r>
              <a:rPr lang="en-US" altLang="en-US"/>
              <a:t>functions (e.g</a:t>
            </a:r>
            <a:r>
              <a:rPr lang="en-US" altLang="en-US" smtClean="0"/>
              <a:t>., establish </a:t>
            </a:r>
            <a:r>
              <a:rPr lang="en-US" altLang="en-US"/>
              <a:t>and terminate communication</a:t>
            </a:r>
            <a:r>
              <a:rPr lang="en-US" altLang="en-US" smtClean="0"/>
              <a:t>)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Network Programming And The Socket API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15977"/>
            <a:ext cx="12191999" cy="5061266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mtClean="0"/>
              <a:t>Network </a:t>
            </a:r>
            <a:r>
              <a:rPr lang="en-US"/>
              <a:t>Programming </a:t>
            </a:r>
            <a:r>
              <a:rPr lang="en-US" smtClean="0"/>
              <a:t>d</a:t>
            </a:r>
            <a:r>
              <a:rPr lang="en-US" altLang="en-US" smtClean="0"/>
              <a:t>efined </a:t>
            </a:r>
            <a:r>
              <a:rPr lang="en-US" altLang="en-US"/>
              <a:t>by the </a:t>
            </a:r>
            <a:r>
              <a:rPr lang="en-US" altLang="en-US" b="1">
                <a:solidFill>
                  <a:srgbClr val="FF0066"/>
                </a:solidFill>
              </a:rPr>
              <a:t>operating system</a:t>
            </a:r>
            <a:r>
              <a:rPr lang="en-US" altLang="en-US"/>
              <a:t>; not part of the </a:t>
            </a:r>
            <a:r>
              <a:rPr lang="en-US" altLang="en-US" b="1" smtClean="0">
                <a:solidFill>
                  <a:srgbClr val="0000FF"/>
                </a:solidFill>
              </a:rPr>
              <a:t>Internet standards</a:t>
            </a:r>
            <a:endParaRPr lang="en-US" altLang="en-US" b="1">
              <a:solidFill>
                <a:srgbClr val="0000FF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FF0000"/>
                </a:solidFill>
              </a:rPr>
              <a:t>Socket </a:t>
            </a:r>
            <a:r>
              <a:rPr lang="en-US" altLang="en-US" b="1">
                <a:solidFill>
                  <a:srgbClr val="FF0000"/>
                </a:solidFill>
              </a:rPr>
              <a:t>API </a:t>
            </a:r>
            <a:r>
              <a:rPr lang="en-US" altLang="en-US"/>
              <a:t>has become a de facto standard for Internet communication</a:t>
            </a:r>
            <a:endParaRPr lang="en-US" altLang="en-US" smtClean="0"/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client and the server </a:t>
            </a:r>
            <a:r>
              <a:rPr lang="en-US" altLang="en-US"/>
              <a:t>uses </a:t>
            </a:r>
            <a:r>
              <a:rPr lang="en-US" altLang="en-US">
                <a:solidFill>
                  <a:srgbClr val="0000FF"/>
                </a:solidFill>
              </a:rPr>
              <a:t>Socket API.</a:t>
            </a:r>
          </a:p>
          <a:p>
            <a:pPr marL="9144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/>
              <a:t>Each </a:t>
            </a:r>
            <a:r>
              <a:rPr lang="en-US" altLang="en-US">
                <a:solidFill>
                  <a:srgbClr val="FF0000"/>
                </a:solidFill>
              </a:rPr>
              <a:t>endpoint</a:t>
            </a:r>
            <a:r>
              <a:rPr lang="en-US" altLang="en-US"/>
              <a:t> is a </a:t>
            </a:r>
            <a:r>
              <a:rPr lang="en-US" altLang="en-US" b="1">
                <a:solidFill>
                  <a:srgbClr val="0000FF"/>
                </a:solidFill>
              </a:rPr>
              <a:t>running program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1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1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Network Programming And The Socket API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8529"/>
            <a:ext cx="12191999" cy="440753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mtClean="0">
                <a:solidFill>
                  <a:srgbClr val="FF0000"/>
                </a:solidFill>
              </a:rPr>
              <a:t>Client/Server Socket API </a:t>
            </a:r>
            <a:r>
              <a:rPr lang="en-US" altLang="en-US" smtClean="0"/>
              <a:t>will interact </a:t>
            </a:r>
            <a:r>
              <a:rPr lang="en-US" altLang="en-US"/>
              <a:t>with the </a:t>
            </a:r>
            <a:r>
              <a:rPr lang="en-US" altLang="en-US">
                <a:solidFill>
                  <a:srgbClr val="0000FF"/>
                </a:solidFill>
              </a:rPr>
              <a:t>networking features</a:t>
            </a:r>
            <a:r>
              <a:rPr lang="en-US" altLang="en-US"/>
              <a:t> of their </a:t>
            </a:r>
            <a:r>
              <a:rPr lang="en-US" altLang="en-US">
                <a:solidFill>
                  <a:srgbClr val="FF0066"/>
                </a:solidFill>
              </a:rPr>
              <a:t>host operating system. </a:t>
            </a:r>
            <a:endParaRPr lang="en-US" altLang="en-US" smtClean="0">
              <a:solidFill>
                <a:srgbClr val="FF0066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mtClean="0"/>
              <a:t>A </a:t>
            </a:r>
            <a:r>
              <a:rPr lang="en-US" altLang="en-US">
                <a:solidFill>
                  <a:srgbClr val="FF0000"/>
                </a:solidFill>
              </a:rPr>
              <a:t>socket </a:t>
            </a:r>
            <a:r>
              <a:rPr lang="en-US" altLang="en-US" smtClean="0">
                <a:solidFill>
                  <a:srgbClr val="FF0000"/>
                </a:solidFill>
              </a:rPr>
              <a:t>API </a:t>
            </a:r>
            <a:r>
              <a:rPr lang="en-US" altLang="en-US" smtClean="0"/>
              <a:t>gives the application </a:t>
            </a:r>
            <a:r>
              <a:rPr lang="en-US" altLang="en-US"/>
              <a:t>code </a:t>
            </a:r>
            <a:endParaRPr lang="en-US" altLang="en-US" smtClean="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To </a:t>
            </a:r>
            <a:r>
              <a:rPr lang="en-US" altLang="en-US" smtClean="0">
                <a:solidFill>
                  <a:srgbClr val="0000FF"/>
                </a:solidFill>
              </a:rPr>
              <a:t>access the </a:t>
            </a:r>
            <a:r>
              <a:rPr lang="en-US" altLang="en-US">
                <a:solidFill>
                  <a:srgbClr val="0000FF"/>
                </a:solidFill>
              </a:rPr>
              <a:t>network interface</a:t>
            </a:r>
            <a:r>
              <a:rPr lang="en-US" altLang="en-US"/>
              <a:t> </a:t>
            </a:r>
            <a:r>
              <a:rPr lang="en-US" altLang="en-US" smtClean="0"/>
              <a:t>and 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Makes convenient </a:t>
            </a:r>
            <a:r>
              <a:rPr lang="en-US" altLang="en-US"/>
              <a:t>calls </a:t>
            </a:r>
            <a:r>
              <a:rPr lang="en-US" altLang="en-US">
                <a:solidFill>
                  <a:srgbClr val="FF0066"/>
                </a:solidFill>
              </a:rPr>
              <a:t>to transmit and receive data. </a:t>
            </a:r>
            <a:endParaRPr lang="en-US" b="1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773151"/>
            <a:ext cx="12192000" cy="863115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rgbClr val="0000FF"/>
                </a:solidFill>
              </a:rPr>
              <a:t>Internet </a:t>
            </a:r>
            <a:r>
              <a:rPr lang="en-US" sz="2600" b="1">
                <a:solidFill>
                  <a:srgbClr val="0000FF"/>
                </a:solidFill>
              </a:rPr>
              <a:t>Applications </a:t>
            </a:r>
            <a:r>
              <a:rPr lang="en-US" sz="2600"/>
              <a:t>include the 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>
                <a:solidFill>
                  <a:srgbClr val="FF0000"/>
                </a:solidFill>
              </a:rPr>
              <a:t>Classic Text-based </a:t>
            </a:r>
            <a:r>
              <a:rPr lang="en-US" sz="2600" b="1" smtClean="0">
                <a:solidFill>
                  <a:srgbClr val="FF0000"/>
                </a:solidFill>
              </a:rPr>
              <a:t>Applications(1970s </a:t>
            </a:r>
            <a:r>
              <a:rPr lang="en-US" sz="2600" b="1">
                <a:solidFill>
                  <a:srgbClr val="FF0000"/>
                </a:solidFill>
              </a:rPr>
              <a:t>-1980s):</a:t>
            </a:r>
            <a:r>
              <a:rPr lang="en-US" sz="2600"/>
              <a:t> </a:t>
            </a:r>
            <a:r>
              <a:rPr lang="en-US" sz="2600" b="1">
                <a:solidFill>
                  <a:srgbClr val="660033"/>
                </a:solidFill>
              </a:rPr>
              <a:t>Text Email, Remote Access To Computers, File Transfers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>
                <a:solidFill>
                  <a:srgbClr val="FF0000"/>
                </a:solidFill>
              </a:rPr>
              <a:t>Killer application (mid-1990s): </a:t>
            </a:r>
            <a:r>
              <a:rPr lang="en-US" sz="2600" b="1" smtClean="0">
                <a:solidFill>
                  <a:srgbClr val="660033"/>
                </a:solidFill>
              </a:rPr>
              <a:t>The </a:t>
            </a:r>
            <a:r>
              <a:rPr lang="en-US" sz="2600" b="1">
                <a:solidFill>
                  <a:srgbClr val="660033"/>
                </a:solidFill>
              </a:rPr>
              <a:t>World Wide Web, Web Surfing, Search, and Electronic Commerce.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6" y="-149671"/>
            <a:ext cx="12185374" cy="1077324"/>
          </a:xfrm>
        </p:spPr>
        <p:txBody>
          <a:bodyPr/>
          <a:lstStyle/>
          <a:p>
            <a:r>
              <a:rPr lang="en-US" smtClean="0"/>
              <a:t>Network Applications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50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Network Communication using Socket API</a:t>
            </a:r>
            <a:endParaRPr lang="en-US" sz="4000" b="1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35" y="1054720"/>
            <a:ext cx="9739194" cy="53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40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Summarizes Key Functions In The Socket API</a:t>
            </a:r>
            <a:r>
              <a:rPr lang="en-US" sz="4000" smtClean="0"/>
              <a:t>.</a:t>
            </a:r>
            <a:endParaRPr lang="en-US" sz="4000" b="1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161"/>
            <a:ext cx="5893287" cy="3132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81" y="1678890"/>
            <a:ext cx="5954619" cy="3244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6" y="2114328"/>
            <a:ext cx="591403" cy="221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5" y="2493495"/>
            <a:ext cx="591403" cy="221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5" y="2872662"/>
            <a:ext cx="591403" cy="221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4" y="3227203"/>
            <a:ext cx="591403" cy="221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187" y="3448979"/>
            <a:ext cx="591403" cy="221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3931" y="3936423"/>
            <a:ext cx="591403" cy="22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3" y="4207313"/>
            <a:ext cx="591403" cy="221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43" y="4545350"/>
            <a:ext cx="591403" cy="221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2140" y="2106829"/>
            <a:ext cx="591403" cy="2217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2139" y="2485996"/>
            <a:ext cx="591403" cy="2217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394" y="2784225"/>
            <a:ext cx="591403" cy="221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393" y="3116315"/>
            <a:ext cx="591403" cy="221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636" y="3483068"/>
            <a:ext cx="591403" cy="2217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1516" y="3853958"/>
            <a:ext cx="591403" cy="2217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71516" y="4207313"/>
            <a:ext cx="591403" cy="221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5454" y="4572905"/>
            <a:ext cx="591403" cy="2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50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/>
              <a:t>Socket Calls In A Client And </a:t>
            </a:r>
            <a:r>
              <a:rPr lang="en-US" sz="3200" smtClean="0"/>
              <a:t>Server(Stream Message )</a:t>
            </a:r>
            <a:endParaRPr lang="en-US" sz="3200" b="1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857" y="1284482"/>
            <a:ext cx="64198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Python </a:t>
            </a:r>
            <a:r>
              <a:rPr lang="en-US" sz="5400" smtClean="0">
                <a:solidFill>
                  <a:srgbClr val="FFFF00"/>
                </a:solidFill>
              </a:rPr>
              <a:t>Networking</a:t>
            </a:r>
            <a:endParaRPr lang="en-US" sz="5400">
              <a:solidFill>
                <a:srgbClr val="FFFF00"/>
              </a:solidFill>
            </a:endParaRPr>
          </a:p>
        </p:txBody>
      </p:sp>
      <p:pic>
        <p:nvPicPr>
          <p:cNvPr id="5" name="Picture 1028" descr="C:\Documents and Settings\SHOLDEN\Application Data\Microsoft\Media Catalog\Downloaded Clips\cl33\j012936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71" y="4308308"/>
            <a:ext cx="203041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7470"/>
            <a:ext cx="120216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Apply </a:t>
            </a:r>
            <a:r>
              <a:rPr lang="en-US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Python</a:t>
            </a:r>
            <a:r>
              <a:rPr lang="en-US" sz="2800" smtClean="0">
                <a:latin typeface="Bookman Old Style" panose="02050604050505020204" pitchFamily="18" charset="0"/>
              </a:rPr>
              <a:t> concept to implement </a:t>
            </a:r>
            <a:r>
              <a:rPr lang="en-US" sz="2800" smtClean="0">
                <a:solidFill>
                  <a:srgbClr val="FF0066"/>
                </a:solidFill>
                <a:latin typeface="Bookman Old Style" panose="02050604050505020204" pitchFamily="18" charset="0"/>
              </a:rPr>
              <a:t>client-server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architecture, sockets, and </a:t>
            </a:r>
            <a:r>
              <a:rPr lang="en-US" sz="2800" smtClean="0">
                <a:solidFill>
                  <a:srgbClr val="FF0066"/>
                </a:solidFill>
                <a:latin typeface="Bookman Old Style" panose="02050604050505020204" pitchFamily="18" charset="0"/>
              </a:rPr>
              <a:t>networking. 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The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primary module </a:t>
            </a:r>
            <a:r>
              <a:rPr lang="en-US" sz="2800">
                <a:latin typeface="Bookman Old Style" panose="02050604050505020204" pitchFamily="18" charset="0"/>
              </a:rPr>
              <a:t>for Python </a:t>
            </a:r>
            <a:r>
              <a:rPr lang="en-US" sz="2800" smtClean="0">
                <a:latin typeface="Bookman Old Style" panose="02050604050505020204" pitchFamily="18" charset="0"/>
              </a:rPr>
              <a:t>Networking is </a:t>
            </a: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Socket Module</a:t>
            </a:r>
            <a:r>
              <a:rPr lang="en-US" sz="28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Socket</a:t>
            </a:r>
            <a:r>
              <a:rPr 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() </a:t>
            </a: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function </a:t>
            </a:r>
            <a:r>
              <a:rPr lang="en-US" sz="2800" smtClean="0">
                <a:latin typeface="Bookman Old Style" panose="02050604050505020204" pitchFamily="18" charset="0"/>
              </a:rPr>
              <a:t>is found </a:t>
            </a:r>
            <a:r>
              <a:rPr lang="en-US" sz="2800">
                <a:latin typeface="Bookman Old Style" panose="02050604050505020204" pitchFamily="18" charset="0"/>
              </a:rPr>
              <a:t>within this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module </a:t>
            </a:r>
            <a:r>
              <a:rPr lang="en-US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to create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socket objects. </a:t>
            </a:r>
            <a:endParaRPr lang="en-US" sz="280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457200" algn="just">
              <a:lnSpc>
                <a:spcPct val="200000"/>
              </a:lnSpc>
            </a:pPr>
            <a:endParaRPr lang="en-US" sz="2800"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Python Networking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905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Network programming </a:t>
            </a:r>
            <a:r>
              <a:rPr lang="en-US" sz="2800">
                <a:latin typeface="Bookman Old Style" panose="02050604050505020204" pitchFamily="18" charset="0"/>
              </a:rPr>
              <a:t>is a major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use of </a:t>
            </a:r>
            <a:r>
              <a:rPr lang="en-US" sz="2800" smtClean="0">
                <a:solidFill>
                  <a:srgbClr val="FF0066"/>
                </a:solidFill>
                <a:latin typeface="Bookman Old Style" panose="02050604050505020204" pitchFamily="18" charset="0"/>
              </a:rPr>
              <a:t>Python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Python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standard library </a:t>
            </a:r>
            <a:r>
              <a:rPr lang="en-US" sz="2800">
                <a:latin typeface="Bookman Old Style" panose="02050604050505020204" pitchFamily="18" charset="0"/>
              </a:rPr>
              <a:t>has wide support </a:t>
            </a:r>
            <a:r>
              <a:rPr lang="en-US" sz="2800" smtClean="0">
                <a:latin typeface="Bookman Old Style" panose="02050604050505020204" pitchFamily="18" charset="0"/>
              </a:rPr>
              <a:t>for </a:t>
            </a:r>
            <a:r>
              <a:rPr lang="en-US" sz="280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network protocols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Writing </a:t>
            </a:r>
            <a:r>
              <a:rPr 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network programs in Python </a:t>
            </a:r>
            <a:r>
              <a:rPr lang="en-US" sz="2800">
                <a:latin typeface="Bookman Old Style" panose="02050604050505020204" pitchFamily="18" charset="0"/>
              </a:rPr>
              <a:t>tends to </a:t>
            </a:r>
            <a:r>
              <a:rPr lang="en-US" sz="2800" smtClean="0">
                <a:latin typeface="Bookman Old Style" panose="02050604050505020204" pitchFamily="18" charset="0"/>
              </a:rPr>
              <a:t>be substantially </a:t>
            </a:r>
            <a:r>
              <a:rPr lang="en-US" sz="2800">
                <a:latin typeface="Bookman Old Style" panose="02050604050505020204" pitchFamily="18" charset="0"/>
              </a:rPr>
              <a:t>easier than in </a:t>
            </a:r>
            <a:r>
              <a:rPr lang="en-US" sz="2800" b="1">
                <a:solidFill>
                  <a:srgbClr val="0000FF"/>
                </a:solidFill>
                <a:latin typeface="Bookman Old Style" panose="02050604050505020204" pitchFamily="18" charset="0"/>
              </a:rPr>
              <a:t>C/C++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Python Networking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094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To Create a Socket, </a:t>
            </a:r>
            <a:r>
              <a:rPr lang="en-US" sz="2800" smtClean="0">
                <a:latin typeface="Bookman Old Style" panose="02050604050505020204" pitchFamily="18" charset="0"/>
              </a:rPr>
              <a:t>Use the </a:t>
            </a: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socket.socket</a:t>
            </a:r>
            <a:r>
              <a:rPr 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() function, </a:t>
            </a:r>
            <a:endParaRPr lang="en-US" sz="2800" b="1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Basics of Socket in Python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1567543" y="2300944"/>
            <a:ext cx="9013370" cy="144908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socket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addr_family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type)</a:t>
            </a:r>
          </a:p>
          <a:p>
            <a:pPr algn="ctr"/>
            <a:endParaRPr lang="en-US" sz="2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060" y="3864926"/>
            <a:ext cx="119989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The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Bookman Old Style" panose="02050604050505020204" pitchFamily="18" charset="0"/>
              </a:rPr>
              <a:t>socket_family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>
                <a:latin typeface="Bookman Old Style" panose="02050604050505020204" pitchFamily="18" charset="0"/>
              </a:rPr>
              <a:t>is either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AF_UNIX or AF_INET, </a:t>
            </a:r>
            <a:endParaRPr lang="en-US" sz="2800" smtClean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pPr marL="914400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smtClean="0">
                <a:latin typeface="Bookman Old Style" panose="02050604050505020204" pitchFamily="18" charset="0"/>
              </a:rPr>
              <a:t>The</a:t>
            </a:r>
            <a:r>
              <a:rPr lang="en-US" sz="2800" smtClean="0">
                <a:solidFill>
                  <a:srgbClr val="FF0066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socket_type</a:t>
            </a: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en-US" sz="2800">
                <a:latin typeface="Bookman Old Style" panose="02050604050505020204" pitchFamily="18" charset="0"/>
              </a:rPr>
              <a:t>is either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SOCK_STREAM or </a:t>
            </a:r>
            <a:r>
              <a:rPr lang="en-US" sz="2800" smtClean="0">
                <a:solidFill>
                  <a:srgbClr val="FF0066"/>
                </a:solidFill>
                <a:latin typeface="Bookman Old Style" panose="02050604050505020204" pitchFamily="18" charset="0"/>
              </a:rPr>
              <a:t>SOCK_DGRAM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Address Families 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Socket types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Basics of Socket in Python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1024750" y="2095772"/>
            <a:ext cx="11065649" cy="1492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 </a:t>
            </a:r>
            <a:r>
              <a:rPr lang="en-US" sz="2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Internet </a:t>
            </a: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 (IPv4)</a:t>
            </a:r>
          </a:p>
          <a:p>
            <a:pPr algn="just">
              <a:lnSpc>
                <a:spcPct val="200000"/>
              </a:lnSpc>
            </a:pPr>
            <a:r>
              <a:rPr lang="en-US" sz="2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socket.AF_INET6      </a:t>
            </a: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 protocol (IPv6)</a:t>
            </a:r>
          </a:p>
          <a:p>
            <a:pPr algn="ctr"/>
            <a:endParaRPr lang="en-US" sz="2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4751" y="4841978"/>
            <a:ext cx="11065649" cy="1492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 </a:t>
            </a:r>
            <a:r>
              <a:rPr lang="en-US" sz="2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Connection </a:t>
            </a: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based stream (TCP)</a:t>
            </a:r>
          </a:p>
          <a:p>
            <a:pPr algn="just">
              <a:lnSpc>
                <a:spcPct val="200000"/>
              </a:lnSpc>
            </a:pPr>
            <a:r>
              <a:rPr lang="en-US" sz="26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socket.SOCK_DGRAM</a:t>
            </a:r>
            <a:r>
              <a:rPr lang="en-US" sz="26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Datagrams </a:t>
            </a: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(UDP)</a:t>
            </a:r>
          </a:p>
          <a:p>
            <a:pPr algn="ctr"/>
            <a:endParaRPr lang="en-US" sz="2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Example : 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Basics of Socket in Python </a:t>
            </a:r>
            <a:endParaRPr lang="en-US" sz="5400"/>
          </a:p>
        </p:txBody>
      </p:sp>
      <p:sp>
        <p:nvSpPr>
          <p:cNvPr id="5" name="Rounded Rectangle 4"/>
          <p:cNvSpPr/>
          <p:nvPr/>
        </p:nvSpPr>
        <p:spPr>
          <a:xfrm>
            <a:off x="1126351" y="2397205"/>
            <a:ext cx="11065649" cy="14781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socket import *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socket(AF_INET,SOCK_STREAM)</a:t>
            </a:r>
          </a:p>
          <a:p>
            <a:pPr algn="ctr"/>
            <a:endParaRPr lang="en-US" sz="2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6350" y="4187905"/>
            <a:ext cx="110656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rgbClr val="FF0000"/>
                </a:solidFill>
                <a:latin typeface="Bookman Old Style" panose="02050604050505020204" pitchFamily="18" charset="0"/>
              </a:rPr>
              <a:t>from </a:t>
            </a:r>
            <a:r>
              <a:rPr lang="en-US" sz="2800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socket import </a:t>
            </a:r>
            <a:r>
              <a:rPr lang="en-US" sz="2800" i="1">
                <a:solidFill>
                  <a:srgbClr val="FF0000"/>
                </a:solidFill>
                <a:latin typeface="Bookman Old Style" panose="02050604050505020204" pitchFamily="18" charset="0"/>
              </a:rPr>
              <a:t>*</a:t>
            </a:r>
            <a:r>
              <a:rPr lang="en-US" sz="2800">
                <a:latin typeface="Bookman Old Style" panose="02050604050505020204" pitchFamily="18" charset="0"/>
              </a:rPr>
              <a:t> </a:t>
            </a:r>
            <a:r>
              <a:rPr lang="en-US" sz="2800" smtClean="0">
                <a:latin typeface="Bookman Old Style" panose="02050604050505020204" pitchFamily="18" charset="0"/>
              </a:rPr>
              <a:t>: Import </a:t>
            </a:r>
            <a:r>
              <a:rPr lang="en-US" sz="2800">
                <a:latin typeface="Bookman Old Style" panose="02050604050505020204" pitchFamily="18" charset="0"/>
              </a:rPr>
              <a:t>all the </a:t>
            </a:r>
            <a:r>
              <a:rPr lang="en-US" sz="2800" smtClean="0">
                <a:latin typeface="Bookman Old Style" panose="02050604050505020204" pitchFamily="18" charset="0"/>
              </a:rPr>
              <a:t>names used </a:t>
            </a:r>
            <a:r>
              <a:rPr lang="en-US" sz="2800">
                <a:latin typeface="Bookman Old Style" panose="02050604050505020204" pitchFamily="18" charset="0"/>
              </a:rPr>
              <a:t>in the </a:t>
            </a:r>
            <a:r>
              <a:rPr lang="en-US" sz="2800" smtClean="0">
                <a:latin typeface="Bookman Old Style" panose="02050604050505020204" pitchFamily="18" charset="0"/>
              </a:rPr>
              <a:t>socket </a:t>
            </a: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>
                <a:solidFill>
                  <a:srgbClr val="0000FF"/>
                </a:solidFill>
                <a:latin typeface="Bookman Old Style" panose="02050604050505020204" pitchFamily="18" charset="0"/>
              </a:rPr>
              <a:t>Almost all code will use one of following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/>
              <a:t>Socket Types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26351" y="2397204"/>
            <a:ext cx="11065649" cy="249410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socket import *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socket(AF_INET, SOCK_STREAM)</a:t>
            </a:r>
          </a:p>
          <a:p>
            <a:pPr algn="just">
              <a:lnSpc>
                <a:spcPct val="200000"/>
              </a:lnSpc>
            </a:pPr>
            <a:r>
              <a:rPr lang="en-US" sz="2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socket(AF_INET, SOCK_DGRAM)</a:t>
            </a:r>
            <a:endParaRPr lang="en-US" sz="2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1"/>
            <a:ext cx="12192000" cy="5760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smtClean="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smtClean="0"/>
              <a:t>Internet </a:t>
            </a:r>
            <a:r>
              <a:rPr lang="en-US" sz="2600"/>
              <a:t>Applications include the </a:t>
            </a: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b="1" smtClean="0">
                <a:solidFill>
                  <a:srgbClr val="FF0000"/>
                </a:solidFill>
              </a:rPr>
              <a:t>Voice </a:t>
            </a:r>
            <a:r>
              <a:rPr lang="en-US" sz="2600" b="1">
                <a:solidFill>
                  <a:srgbClr val="FF0000"/>
                </a:solidFill>
              </a:rPr>
              <a:t>And Video Applications(2000) : </a:t>
            </a:r>
            <a:endParaRPr lang="en-US" sz="2600" b="1" smtClean="0">
              <a:solidFill>
                <a:srgbClr val="FF0000"/>
              </a:solidFill>
            </a:endParaRPr>
          </a:p>
          <a:p>
            <a:pPr marL="1970088" indent="-723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smtClean="0">
                <a:solidFill>
                  <a:srgbClr val="660033"/>
                </a:solidFill>
              </a:rPr>
              <a:t>Voice-over-IP </a:t>
            </a:r>
            <a:r>
              <a:rPr lang="en-US" sz="2600" b="1">
                <a:solidFill>
                  <a:srgbClr val="660033"/>
                </a:solidFill>
              </a:rPr>
              <a:t>(VoIP) and video conferencing over IP</a:t>
            </a:r>
            <a:r>
              <a:rPr lang="en-US" sz="2600"/>
              <a:t> such as </a:t>
            </a:r>
            <a:r>
              <a:rPr lang="en-US" sz="2600" b="1">
                <a:solidFill>
                  <a:srgbClr val="0000FF"/>
                </a:solidFill>
              </a:rPr>
              <a:t>Skype; </a:t>
            </a:r>
            <a:endParaRPr lang="en-US" sz="2600" b="1" smtClean="0">
              <a:solidFill>
                <a:srgbClr val="0000FF"/>
              </a:solidFill>
            </a:endParaRPr>
          </a:p>
          <a:p>
            <a:pPr marL="1970088" indent="-723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smtClean="0">
                <a:solidFill>
                  <a:srgbClr val="660033"/>
                </a:solidFill>
              </a:rPr>
              <a:t>User-generated </a:t>
            </a:r>
            <a:r>
              <a:rPr lang="en-US" sz="2600" b="1">
                <a:solidFill>
                  <a:srgbClr val="660033"/>
                </a:solidFill>
              </a:rPr>
              <a:t>video distribution </a:t>
            </a:r>
            <a:r>
              <a:rPr lang="en-US" sz="2600"/>
              <a:t>such as </a:t>
            </a:r>
            <a:r>
              <a:rPr lang="en-US" sz="2600" b="1">
                <a:solidFill>
                  <a:srgbClr val="0000FF"/>
                </a:solidFill>
              </a:rPr>
              <a:t>YouTube; </a:t>
            </a:r>
            <a:endParaRPr lang="en-US" sz="2600" b="1" smtClean="0">
              <a:solidFill>
                <a:srgbClr val="0000FF"/>
              </a:solidFill>
            </a:endParaRPr>
          </a:p>
          <a:p>
            <a:pPr marL="1970088" indent="-723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b="1" smtClean="0">
                <a:solidFill>
                  <a:srgbClr val="660033"/>
                </a:solidFill>
              </a:rPr>
              <a:t>Movies </a:t>
            </a:r>
            <a:r>
              <a:rPr lang="en-US" sz="2600" b="1">
                <a:solidFill>
                  <a:srgbClr val="660033"/>
                </a:solidFill>
              </a:rPr>
              <a:t>on demand </a:t>
            </a:r>
            <a:r>
              <a:rPr lang="en-US" sz="2600"/>
              <a:t>such as </a:t>
            </a:r>
            <a:r>
              <a:rPr lang="en-US" sz="2600" b="1">
                <a:solidFill>
                  <a:srgbClr val="0000FF"/>
                </a:solidFill>
              </a:rPr>
              <a:t>Netflix. </a:t>
            </a:r>
            <a:endParaRPr lang="en-US" sz="2600" b="1" smtClean="0">
              <a:solidFill>
                <a:srgbClr val="0000FF"/>
              </a:solidFill>
            </a:endParaRPr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600"/>
          </a:p>
          <a:p>
            <a:pPr marL="1082675" indent="-534988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600"/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mtClean="0"/>
          </a:p>
          <a:p>
            <a:pPr marL="0" indent="0" algn="just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6" y="-149671"/>
            <a:ext cx="12185374" cy="1077324"/>
          </a:xfrm>
        </p:spPr>
        <p:txBody>
          <a:bodyPr/>
          <a:lstStyle/>
          <a:p>
            <a:r>
              <a:rPr lang="en-US" smtClean="0"/>
              <a:t>Network Applications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61143"/>
            <a:ext cx="11538857" cy="541536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Common Socket Methods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1481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smtClean="0">
                <a:solidFill>
                  <a:srgbClr val="FFFF00"/>
                </a:solidFill>
              </a:rPr>
              <a:t>Example: Echo Client-Server Program in Python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Echo Client </a:t>
            </a:r>
            <a:r>
              <a:rPr lang="en-US" sz="2800">
                <a:latin typeface="Bookman Old Style" panose="02050604050505020204" pitchFamily="18" charset="0"/>
              </a:rPr>
              <a:t>that will talk to </a:t>
            </a:r>
            <a:r>
              <a:rPr lang="en-US" sz="2800" smtClean="0">
                <a:latin typeface="Bookman Old Style" panose="02050604050505020204" pitchFamily="18" charset="0"/>
              </a:rPr>
              <a:t>the </a:t>
            </a: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Echo Server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595710" y="2294614"/>
            <a:ext cx="6606348" cy="8259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32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139543" y="2539527"/>
            <a:ext cx="1799771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49829" y="4005943"/>
            <a:ext cx="10551885" cy="89988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The client must import the socket module</a:t>
            </a:r>
          </a:p>
        </p:txBody>
      </p:sp>
    </p:spTree>
    <p:extLst>
      <p:ext uri="{BB962C8B-B14F-4D97-AF65-F5344CB8AC3E}">
        <p14:creationId xmlns:p14="http://schemas.microsoft.com/office/powerpoint/2010/main" val="26729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Echo Client </a:t>
            </a:r>
            <a:r>
              <a:rPr lang="en-US" sz="2800" smtClean="0">
                <a:latin typeface="Bookman Old Style" panose="02050604050505020204" pitchFamily="18" charset="0"/>
              </a:rPr>
              <a:t>that will talk to the </a:t>
            </a: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Echo Server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595709" y="2049159"/>
            <a:ext cx="6606348" cy="20596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socket </a:t>
            </a:r>
            <a:b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'localhost' </a:t>
            </a:r>
            <a:b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 = 50000 </a:t>
            </a:r>
            <a:r>
              <a:rPr lang="en-US" b="1" smtClean="0">
                <a:solidFill>
                  <a:srgbClr val="FFFF00"/>
                </a:solidFill>
              </a:rPr>
              <a:t>	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49142" y="2897330"/>
            <a:ext cx="1799771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49142" y="3584633"/>
            <a:ext cx="1799771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Set </a:t>
            </a:r>
            <a:r>
              <a:rPr lang="en-US" sz="2800">
                <a:latin typeface="Bookman Old Style" panose="02050604050505020204" pitchFamily="18" charset="0"/>
              </a:rPr>
              <a:t>the host name and port number </a:t>
            </a:r>
            <a:r>
              <a:rPr lang="en-US" sz="2800" smtClean="0">
                <a:latin typeface="Bookman Old Style" panose="02050604050505020204" pitchFamily="18" charset="0"/>
              </a:rPr>
              <a:t>variables</a:t>
            </a: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Creates </a:t>
            </a:r>
            <a:r>
              <a:rPr lang="en-US" sz="2800">
                <a:latin typeface="Bookman Old Style" panose="02050604050505020204" pitchFamily="18" charset="0"/>
              </a:rPr>
              <a:t>a socket.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17715" y="2288200"/>
            <a:ext cx="11858171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Creates a socket.</a:t>
            </a:r>
          </a:p>
        </p:txBody>
      </p:sp>
    </p:spTree>
    <p:extLst>
      <p:ext uri="{BB962C8B-B14F-4D97-AF65-F5344CB8AC3E}">
        <p14:creationId xmlns:p14="http://schemas.microsoft.com/office/powerpoint/2010/main" val="8727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Connect</a:t>
            </a:r>
            <a:r>
              <a:rPr lang="en-US" sz="2800">
                <a:latin typeface="Bookman Old Style" panose="02050604050505020204" pitchFamily="18" charset="0"/>
              </a:rPr>
              <a:t>() method to connect to the server.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046514" y="2288200"/>
            <a:ext cx="8171543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s.connect((HOST, PORT))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Client Connects to the Server</a:t>
            </a: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Connect</a:t>
            </a:r>
            <a:r>
              <a:rPr lang="en-US" sz="2800">
                <a:latin typeface="Bookman Old Style" panose="02050604050505020204" pitchFamily="18" charset="0"/>
              </a:rPr>
              <a:t>() method to connect to the server.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046514" y="2288200"/>
            <a:ext cx="8171543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s.connect((HOST, PORT))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Client Connects to the Server (Note : Server must Accept it)</a:t>
            </a: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>
                <a:latin typeface="Bookman Old Style" panose="02050604050505020204" pitchFamily="18" charset="0"/>
              </a:rPr>
              <a:t>The </a:t>
            </a:r>
            <a:r>
              <a:rPr 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send() method </a:t>
            </a:r>
            <a:r>
              <a:rPr lang="en-US" sz="2800">
                <a:latin typeface="Bookman Old Style" panose="02050604050505020204" pitchFamily="18" charset="0"/>
              </a:rPr>
              <a:t>transmits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data to the server</a:t>
            </a:r>
            <a:r>
              <a:rPr lang="en-US" sz="2800" smtClean="0">
                <a:solidFill>
                  <a:srgbClr val="0000FF"/>
                </a:solidFill>
                <a:latin typeface="Bookman Old Style" panose="02050604050505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Client </a:t>
            </a:r>
            <a:r>
              <a:rPr lang="en-US" sz="2800">
                <a:latin typeface="Bookman Old Style" panose="02050604050505020204" pitchFamily="18" charset="0"/>
              </a:rPr>
              <a:t>uses the </a:t>
            </a:r>
            <a:r>
              <a:rPr lang="en-US" sz="2800" err="1">
                <a:solidFill>
                  <a:srgbClr val="FF0000"/>
                </a:solidFill>
                <a:latin typeface="Bookman Old Style" panose="02050604050505020204" pitchFamily="18" charset="0"/>
              </a:rPr>
              <a:t>recv</a:t>
            </a:r>
            <a:r>
              <a:rPr lang="en-US" sz="2800">
                <a:solidFill>
                  <a:srgbClr val="FF0000"/>
                </a:solidFill>
                <a:latin typeface="Bookman Old Style" panose="02050604050505020204" pitchFamily="18" charset="0"/>
              </a:rPr>
              <a:t>() method </a:t>
            </a:r>
            <a:r>
              <a:rPr lang="en-US" sz="2800">
                <a:latin typeface="Bookman Old Style" panose="02050604050505020204" pitchFamily="18" charset="0"/>
              </a:rPr>
              <a:t>to get data back from the server,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1821542" y="3416198"/>
            <a:ext cx="8171543" cy="147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s.send('Hello, world')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=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s.recv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7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>
                <a:latin typeface="Bookman Old Style" panose="02050604050505020204" pitchFamily="18" charset="0"/>
              </a:rPr>
              <a:t> </a:t>
            </a:r>
            <a:r>
              <a:rPr lang="en-US" sz="2800" smtClean="0">
                <a:latin typeface="Bookman Old Style" panose="02050604050505020204" pitchFamily="18" charset="0"/>
              </a:rPr>
              <a:t>Close </a:t>
            </a:r>
            <a:r>
              <a:rPr lang="en-US" sz="2800">
                <a:latin typeface="Bookman Old Style" panose="02050604050505020204" pitchFamily="18" charset="0"/>
              </a:rPr>
              <a:t>the </a:t>
            </a:r>
            <a:r>
              <a:rPr 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socket and print out the data </a:t>
            </a:r>
            <a:r>
              <a:rPr lang="en-US" sz="2800">
                <a:latin typeface="Bookman Old Style" panose="02050604050505020204" pitchFamily="18" charset="0"/>
              </a:rPr>
              <a:t>that was received.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111828" y="2574369"/>
            <a:ext cx="8171543" cy="141705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s.close()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'Received:', data 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r>
              <a:rPr lang="en-US" sz="5400" smtClean="0">
                <a:solidFill>
                  <a:srgbClr val="0000FF"/>
                </a:solidFill>
              </a:rPr>
              <a:t>Final </a:t>
            </a:r>
            <a:endParaRPr lang="en-US" sz="5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04686"/>
            <a:ext cx="11887199" cy="53267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python </a:t>
            </a:r>
          </a:p>
          <a:p>
            <a:endParaRPr lang="en-US" sz="27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  <a:endParaRPr lang="en-US" sz="27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simple echo server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</a:p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 </a:t>
            </a:r>
          </a:p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''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 = 50000 </a:t>
            </a:r>
          </a:p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1024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280"/>
            <a:ext cx="12192000" cy="543012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0" indent="0" algn="just">
              <a:spcBef>
                <a:spcPts val="0"/>
              </a:spcBef>
              <a:buNone/>
            </a:pPr>
            <a:endParaRPr lang="en-US"/>
          </a:p>
          <a:p>
            <a:pPr marL="0" indent="0" algn="just">
              <a:spcBef>
                <a:spcPts val="0"/>
              </a:spcBef>
              <a:buNone/>
            </a:pPr>
            <a:endParaRPr lang="en-US" smtClean="0"/>
          </a:p>
          <a:p>
            <a:pPr marL="0" indent="0" algn="just">
              <a:spcBef>
                <a:spcPts val="0"/>
              </a:spcBef>
              <a:buNone/>
            </a:pPr>
            <a:endParaRPr lang="en-US"/>
          </a:p>
          <a:p>
            <a:pPr marL="0" indent="0" algn="just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6" y="-149671"/>
            <a:ext cx="12185374" cy="1077324"/>
          </a:xfrm>
        </p:spPr>
        <p:txBody>
          <a:bodyPr/>
          <a:lstStyle/>
          <a:p>
            <a:r>
              <a:rPr lang="en-US" smtClean="0"/>
              <a:t>Network Applications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97280"/>
            <a:ext cx="1219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The emergence of </a:t>
            </a:r>
            <a:r>
              <a:rPr lang="en-US" sz="2600" b="1">
                <a:solidFill>
                  <a:srgbClr val="FF0000"/>
                </a:solidFill>
                <a:latin typeface="Bookman Old Style" panose="02050604050505020204" pitchFamily="18" charset="0"/>
              </a:rPr>
              <a:t>a new </a:t>
            </a:r>
            <a:r>
              <a:rPr lang="en-US" sz="2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generation (2010) </a:t>
            </a:r>
          </a:p>
          <a:p>
            <a:pPr marL="801688" indent="-436563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600" b="1" smtClean="0">
                <a:solidFill>
                  <a:srgbClr val="660033"/>
                </a:solidFill>
                <a:latin typeface="Bookman Old Style" panose="02050604050505020204" pitchFamily="18" charset="0"/>
              </a:rPr>
              <a:t>Social Networking Applications</a:t>
            </a:r>
            <a:r>
              <a:rPr lang="en-US" sz="2600" smtClean="0">
                <a:latin typeface="Bookman Old Style" panose="02050604050505020204" pitchFamily="18" charset="0"/>
              </a:rPr>
              <a:t>, </a:t>
            </a:r>
            <a:r>
              <a:rPr lang="en-US" sz="2600">
                <a:latin typeface="Bookman Old Style" panose="02050604050505020204" pitchFamily="18" charset="0"/>
              </a:rPr>
              <a:t>such as </a:t>
            </a:r>
            <a:r>
              <a:rPr lang="en-US" sz="2600" b="1">
                <a:solidFill>
                  <a:srgbClr val="0000FF"/>
                </a:solidFill>
                <a:latin typeface="Bookman Old Style" panose="02050604050505020204" pitchFamily="18" charset="0"/>
              </a:rPr>
              <a:t>Facebook and Twitter</a:t>
            </a:r>
            <a:r>
              <a:rPr lang="en-US" sz="2600">
                <a:latin typeface="Bookman Old Style" panose="020506040505050202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146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Client Side : </a:t>
            </a:r>
            <a:r>
              <a:rPr lang="en-US" sz="5400" smtClean="0">
                <a:solidFill>
                  <a:srgbClr val="0000FF"/>
                </a:solidFill>
              </a:rPr>
              <a:t>Final </a:t>
            </a:r>
            <a:endParaRPr lang="en-US" sz="5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657" y="1103086"/>
            <a:ext cx="11887199" cy="4209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s.bind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host,port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</a:p>
          <a:p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s.listen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(backlog)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Simple Echo Server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595710" y="2294614"/>
            <a:ext cx="6606348" cy="8259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32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139543" y="2539527"/>
            <a:ext cx="1799771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49829" y="4005943"/>
            <a:ext cx="10551885" cy="89988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The </a:t>
            </a:r>
            <a:r>
              <a:rPr lang="en-US" sz="2800" smtClean="0">
                <a:latin typeface="Bookman Old Style" panose="02050604050505020204" pitchFamily="18" charset="0"/>
              </a:rPr>
              <a:t>Server </a:t>
            </a:r>
            <a:r>
              <a:rPr lang="en-US" sz="2800">
                <a:latin typeface="Bookman Old Style" panose="02050604050505020204" pitchFamily="18" charset="0"/>
              </a:rPr>
              <a:t>must import the socket module</a:t>
            </a:r>
          </a:p>
        </p:txBody>
      </p:sp>
    </p:spTree>
    <p:extLst>
      <p:ext uri="{BB962C8B-B14F-4D97-AF65-F5344CB8AC3E}">
        <p14:creationId xmlns:p14="http://schemas.microsoft.com/office/powerpoint/2010/main" val="15250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>
                <a:latin typeface="Bookman Old Style" panose="02050604050505020204" pitchFamily="18" charset="0"/>
              </a:rPr>
              <a:t>By setting the </a:t>
            </a:r>
            <a:r>
              <a:rPr lang="en-US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host name to the empty string</a:t>
            </a:r>
            <a:r>
              <a:rPr lang="en-US" sz="2800">
                <a:latin typeface="Bookman Old Style" panose="02050604050505020204" pitchFamily="18" charset="0"/>
              </a:rPr>
              <a:t>, it tells the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bind() method</a:t>
            </a:r>
            <a:r>
              <a:rPr lang="en-US" sz="2800">
                <a:latin typeface="Bookman Old Style" panose="02050604050505020204" pitchFamily="18" charset="0"/>
              </a:rPr>
              <a:t> to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fill in the address of the current machine. </a:t>
            </a:r>
            <a:endParaRPr lang="en-US" sz="2800" smtClean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This </a:t>
            </a:r>
            <a:r>
              <a:rPr lang="en-US" sz="2800">
                <a:latin typeface="Bookman Old Style" panose="02050604050505020204" pitchFamily="18" charset="0"/>
              </a:rPr>
              <a:t>is an easy way of </a:t>
            </a:r>
            <a:r>
              <a:rPr lang="en-US" sz="2800">
                <a:solidFill>
                  <a:srgbClr val="0000FF"/>
                </a:solidFill>
                <a:latin typeface="Bookman Old Style" panose="02050604050505020204" pitchFamily="18" charset="0"/>
              </a:rPr>
              <a:t>setting up a server </a:t>
            </a:r>
            <a:r>
              <a:rPr lang="en-US" sz="2800">
                <a:latin typeface="Bookman Old Style" panose="02050604050505020204" pitchFamily="18" charset="0"/>
              </a:rPr>
              <a:t>so that runs on </a:t>
            </a:r>
            <a:r>
              <a:rPr lang="en-US" sz="2800">
                <a:solidFill>
                  <a:srgbClr val="FF0066"/>
                </a:solidFill>
                <a:latin typeface="Bookman Old Style" panose="02050604050505020204" pitchFamily="18" charset="0"/>
              </a:rPr>
              <a:t>whichever host you use.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523137" y="4596152"/>
            <a:ext cx="6606348" cy="198932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8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'' 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 = 50000 </a:t>
            </a:r>
            <a:endParaRPr lang="en-US" sz="2800" b="1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= 1024 </a:t>
            </a:r>
            <a:endParaRPr lang="en-US" sz="2800" b="1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FFFF00"/>
                </a:solidFill>
              </a:rPr>
              <a:t>	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smtClean="0">
                <a:latin typeface="Bookman Old Style" panose="02050604050505020204" pitchFamily="18" charset="0"/>
              </a:rPr>
              <a:t>Creates </a:t>
            </a:r>
            <a:r>
              <a:rPr lang="en-US" sz="2800">
                <a:latin typeface="Bookman Old Style" panose="02050604050505020204" pitchFamily="18" charset="0"/>
              </a:rPr>
              <a:t>a socket.</a:t>
            </a:r>
            <a:endParaRPr lang="en-US" sz="2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217715" y="2288200"/>
            <a:ext cx="11858171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This creates a socket object, stored in s, that will use TCP and IPv4.</a:t>
            </a:r>
          </a:p>
        </p:txBody>
      </p:sp>
    </p:spTree>
    <p:extLst>
      <p:ext uri="{BB962C8B-B14F-4D97-AF65-F5344CB8AC3E}">
        <p14:creationId xmlns:p14="http://schemas.microsoft.com/office/powerpoint/2010/main" val="8904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Bind Method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1509486" y="2288200"/>
            <a:ext cx="8984343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s.bind((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host,port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This binds the socket to the host name (the current host) and the port number </a:t>
            </a:r>
          </a:p>
        </p:txBody>
      </p:sp>
    </p:spTree>
    <p:extLst>
      <p:ext uri="{BB962C8B-B14F-4D97-AF65-F5344CB8AC3E}">
        <p14:creationId xmlns:p14="http://schemas.microsoft.com/office/powerpoint/2010/main" val="6500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Listen Method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1509486" y="2288200"/>
            <a:ext cx="8984343" cy="10500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s.listen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(backlog)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41" y="4552219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Listen tells </a:t>
            </a:r>
            <a:r>
              <a:rPr lang="en-US" sz="2800">
                <a:latin typeface="Bookman Old Style" panose="02050604050505020204" pitchFamily="18" charset="0"/>
              </a:rPr>
              <a:t>the operating system to keep a backlog of five connections. </a:t>
            </a:r>
          </a:p>
        </p:txBody>
      </p:sp>
    </p:spTree>
    <p:extLst>
      <p:ext uri="{BB962C8B-B14F-4D97-AF65-F5344CB8AC3E}">
        <p14:creationId xmlns:p14="http://schemas.microsoft.com/office/powerpoint/2010/main" val="28160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Data Transfer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3207658" y="1225831"/>
            <a:ext cx="8128000" cy="39964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13" y="5352242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This infinite while loop accepts a client: </a:t>
            </a:r>
            <a:r>
              <a:rPr lang="en-US" sz="2800" smtClean="0">
                <a:latin typeface="Bookman Old Style" panose="02050604050505020204" pitchFamily="18" charset="0"/>
              </a:rPr>
              <a:t>The </a:t>
            </a:r>
            <a:r>
              <a:rPr lang="en-US" sz="2800">
                <a:latin typeface="Bookman Old Style" panose="02050604050505020204" pitchFamily="18" charset="0"/>
              </a:rPr>
              <a:t>accept() method accepts an incoming connection (a client).</a:t>
            </a:r>
          </a:p>
        </p:txBody>
      </p:sp>
      <p:sp>
        <p:nvSpPr>
          <p:cNvPr id="6" name="Left Arrow 5"/>
          <p:cNvSpPr/>
          <p:nvPr/>
        </p:nvSpPr>
        <p:spPr>
          <a:xfrm>
            <a:off x="5486400" y="1484149"/>
            <a:ext cx="1799771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0392230" y="2140631"/>
            <a:ext cx="740228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Data Transfer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3207658" y="1225831"/>
            <a:ext cx="8128000" cy="39964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13" y="5352242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Reads </a:t>
            </a:r>
            <a:r>
              <a:rPr lang="en-US" sz="2800">
                <a:latin typeface="Bookman Old Style" panose="02050604050505020204" pitchFamily="18" charset="0"/>
              </a:rPr>
              <a:t>a single message</a:t>
            </a:r>
            <a:r>
              <a:rPr lang="en-US" sz="2800" smtClean="0">
                <a:latin typeface="Bookman Old Style" panose="02050604050505020204" pitchFamily="18" charset="0"/>
              </a:rPr>
              <a:t>: The </a:t>
            </a:r>
            <a:r>
              <a:rPr lang="en-US" sz="2800">
                <a:latin typeface="Bookman Old Style" panose="02050604050505020204" pitchFamily="18" charset="0"/>
              </a:rPr>
              <a:t>socket </a:t>
            </a:r>
            <a:r>
              <a:rPr lang="en-US" sz="2800" err="1">
                <a:latin typeface="Bookman Old Style" panose="02050604050505020204" pitchFamily="18" charset="0"/>
              </a:rPr>
              <a:t>recv</a:t>
            </a:r>
            <a:r>
              <a:rPr lang="en-US" sz="2800">
                <a:latin typeface="Bookman Old Style" panose="02050604050505020204" pitchFamily="18" charset="0"/>
              </a:rPr>
              <a:t>() method takes the maximum amount of data, in bytes </a:t>
            </a:r>
          </a:p>
        </p:txBody>
      </p:sp>
      <p:sp>
        <p:nvSpPr>
          <p:cNvPr id="6" name="Left Arrow 5"/>
          <p:cNvSpPr/>
          <p:nvPr/>
        </p:nvSpPr>
        <p:spPr>
          <a:xfrm>
            <a:off x="9752428" y="2746892"/>
            <a:ext cx="1351002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Data Transfer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3207658" y="1225831"/>
            <a:ext cx="8128000" cy="39964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13" y="5352242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Bookman Old Style" panose="02050604050505020204" pitchFamily="18" charset="0"/>
              </a:rPr>
              <a:t>Echoes that message back to the client. </a:t>
            </a:r>
            <a:r>
              <a:rPr lang="en-US" sz="2800">
                <a:latin typeface="Bookman Old Style" panose="02050604050505020204" pitchFamily="18" charset="0"/>
              </a:rPr>
              <a:t>: The socket send() method sends data </a:t>
            </a:r>
            <a:r>
              <a:rPr lang="en-US" sz="2800" smtClean="0">
                <a:latin typeface="Bookman Old Style" panose="02050604050505020204" pitchFamily="18" charset="0"/>
              </a:rPr>
              <a:t>back to </a:t>
            </a:r>
            <a:r>
              <a:rPr lang="en-US" sz="2800">
                <a:latin typeface="Bookman Old Style" panose="02050604050505020204" pitchFamily="18" charset="0"/>
              </a:rPr>
              <a:t>the client</a:t>
            </a:r>
          </a:p>
        </p:txBody>
      </p:sp>
      <p:sp>
        <p:nvSpPr>
          <p:cNvPr id="6" name="Left Arrow 5"/>
          <p:cNvSpPr/>
          <p:nvPr/>
        </p:nvSpPr>
        <p:spPr>
          <a:xfrm>
            <a:off x="8910599" y="4050453"/>
            <a:ext cx="1351002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370"/>
            <a:ext cx="12192000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Data Transfer</a:t>
            </a:r>
            <a:endParaRPr lang="en-US" sz="28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3207658" y="1225831"/>
            <a:ext cx="8128000" cy="399648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13" y="5352242"/>
            <a:ext cx="10551885" cy="11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Bookman Old Style" panose="02050604050505020204" pitchFamily="18" charset="0"/>
              </a:rPr>
              <a:t>This socket close() method will close the socket.</a:t>
            </a:r>
          </a:p>
        </p:txBody>
      </p:sp>
      <p:sp>
        <p:nvSpPr>
          <p:cNvPr id="6" name="Left Arrow 5"/>
          <p:cNvSpPr/>
          <p:nvPr/>
        </p:nvSpPr>
        <p:spPr>
          <a:xfrm>
            <a:off x="7401113" y="4742285"/>
            <a:ext cx="1351002" cy="36333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00"/>
                </a:solidFill>
              </a:rPr>
              <a:t>Creating a </a:t>
            </a:r>
            <a:r>
              <a:rPr lang="en-US" sz="5400" smtClean="0">
                <a:solidFill>
                  <a:srgbClr val="FFFF00"/>
                </a:solidFill>
              </a:rPr>
              <a:t>Network Applications</a:t>
            </a:r>
            <a:endParaRPr lang="en-US" sz="54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r>
              <a:rPr lang="en-US" sz="5400" smtClean="0">
                <a:solidFill>
                  <a:srgbClr val="0000FF"/>
                </a:solidFill>
              </a:rPr>
              <a:t>Final </a:t>
            </a:r>
            <a:endParaRPr lang="en-US" sz="5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04686"/>
            <a:ext cx="11887199" cy="53267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7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python </a:t>
            </a:r>
          </a:p>
          <a:p>
            <a:r>
              <a:rPr lang="en-US" sz="27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  <a:endParaRPr lang="en-US" sz="2700" b="1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simple echo server </a:t>
            </a:r>
          </a:p>
          <a:p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 </a:t>
            </a:r>
          </a:p>
          <a:p>
            <a:r>
              <a:rPr lang="en-US" sz="27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 </a:t>
            </a:r>
          </a:p>
          <a:p>
            <a:endParaRPr lang="en-US" sz="27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 = ''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 = 50000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backlog = 5 </a:t>
            </a:r>
          </a:p>
          <a:p>
            <a:r>
              <a:rPr lang="en-US" sz="27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 = 1024 </a:t>
            </a:r>
          </a:p>
          <a:p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= </a:t>
            </a:r>
            <a:r>
              <a:rPr lang="en-US" sz="27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7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700" b="1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7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636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Server Side : </a:t>
            </a:r>
            <a:r>
              <a:rPr lang="en-US" sz="5400" smtClean="0">
                <a:solidFill>
                  <a:srgbClr val="0000FF"/>
                </a:solidFill>
              </a:rPr>
              <a:t>Final </a:t>
            </a:r>
            <a:endParaRPr lang="en-US" sz="5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9657" y="1103086"/>
            <a:ext cx="11887199" cy="4209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s.bind((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host,port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s.listen(backlog)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1: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client, address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client.recv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data: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client.send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</a:p>
          <a:p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client.close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88" y="-31376"/>
            <a:ext cx="12205741" cy="6853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0244" y="2667000"/>
            <a:ext cx="10972800" cy="9574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smtClean="0">
                <a:solidFill>
                  <a:srgbClr val="FFFF00"/>
                </a:solidFill>
              </a:rPr>
              <a:t>Example</a:t>
            </a:r>
            <a:r>
              <a:rPr lang="en-US" sz="5400">
                <a:solidFill>
                  <a:srgbClr val="FFFF00"/>
                </a:solidFill>
              </a:rPr>
              <a:t>: TCP/IP Client and </a:t>
            </a:r>
            <a:r>
              <a:rPr lang="en-US" sz="5400" smtClean="0">
                <a:solidFill>
                  <a:srgbClr val="FFFF00"/>
                </a:solidFill>
              </a:rPr>
              <a:t>Server Program in Python</a:t>
            </a:r>
            <a:endParaRPr lang="en-US" sz="5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29115" y="1270001"/>
            <a:ext cx="1219200" cy="366713"/>
            <a:chOff x="1200" y="896"/>
            <a:chExt cx="768" cy="231"/>
          </a:xfrm>
        </p:grpSpPr>
        <p:sp>
          <p:nvSpPr>
            <p:cNvPr id="3" name="Rectangle 4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4" name="Text Box 5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Socket()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529115" y="1855789"/>
            <a:ext cx="1219200" cy="366712"/>
            <a:chOff x="1200" y="896"/>
            <a:chExt cx="768" cy="231"/>
          </a:xfrm>
        </p:grpSpPr>
        <p:sp>
          <p:nvSpPr>
            <p:cNvPr id="6" name="Rectangle 9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7" name="Text Box 10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Bind()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529115" y="2454276"/>
            <a:ext cx="1219200" cy="366713"/>
            <a:chOff x="1200" y="896"/>
            <a:chExt cx="768" cy="231"/>
          </a:xfrm>
        </p:grpSpPr>
        <p:sp>
          <p:nvSpPr>
            <p:cNvPr id="9" name="Rectangle 12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10" name="Text Box 13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Listen()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529115" y="3049589"/>
            <a:ext cx="1219200" cy="366712"/>
            <a:chOff x="1200" y="896"/>
            <a:chExt cx="768" cy="231"/>
          </a:xfrm>
        </p:grpSpPr>
        <p:sp>
          <p:nvSpPr>
            <p:cNvPr id="12" name="Rectangle 15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13" name="Text Box 16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Accept()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529115" y="4267201"/>
            <a:ext cx="1219200" cy="366713"/>
            <a:chOff x="1200" y="896"/>
            <a:chExt cx="768" cy="231"/>
          </a:xfrm>
        </p:grpSpPr>
        <p:sp>
          <p:nvSpPr>
            <p:cNvPr id="15" name="Rectangle 18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16" name="Text Box 19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Read()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529115" y="5449889"/>
            <a:ext cx="1219200" cy="366712"/>
            <a:chOff x="1200" y="896"/>
            <a:chExt cx="768" cy="231"/>
          </a:xfrm>
        </p:grpSpPr>
        <p:sp>
          <p:nvSpPr>
            <p:cNvPr id="18" name="Rectangle 21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19" name="Text Box 22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Write()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3138715" y="16002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138715" y="21844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3138715" y="2782889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3138715" y="33655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24" name="Text Box 27" descr="Paper bag"/>
          <p:cNvSpPr txBox="1">
            <a:spLocks noChangeArrowheads="1"/>
          </p:cNvSpPr>
          <p:nvPr/>
        </p:nvSpPr>
        <p:spPr bwMode="auto">
          <a:xfrm>
            <a:off x="2224315" y="35814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i="1" smtClean="0">
                <a:latin typeface="Garamond" panose="02020404030301010803" pitchFamily="18" charset="0"/>
              </a:rPr>
              <a:t>[Blocked]</a:t>
            </a:r>
            <a:endParaRPr lang="en-US" altLang="en-US" sz="1800" b="1" i="1">
              <a:latin typeface="Garamond" panose="02020404030301010803" pitchFamily="18" charset="0"/>
            </a:endParaRPr>
          </a:p>
        </p:txBody>
      </p: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7050315" y="1981201"/>
            <a:ext cx="1219200" cy="366713"/>
            <a:chOff x="1200" y="896"/>
            <a:chExt cx="768" cy="231"/>
          </a:xfrm>
        </p:grpSpPr>
        <p:sp>
          <p:nvSpPr>
            <p:cNvPr id="26" name="Rectangle 29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27" name="Text Box 30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Socket()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7050315" y="2590801"/>
            <a:ext cx="1219200" cy="366713"/>
            <a:chOff x="1200" y="896"/>
            <a:chExt cx="768" cy="231"/>
          </a:xfrm>
        </p:grpSpPr>
        <p:sp>
          <p:nvSpPr>
            <p:cNvPr id="29" name="Rectangle 32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30" name="Text Box 33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Connect()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7050315" y="3200401"/>
            <a:ext cx="1219200" cy="366713"/>
            <a:chOff x="1200" y="896"/>
            <a:chExt cx="768" cy="231"/>
          </a:xfrm>
        </p:grpSpPr>
        <p:sp>
          <p:nvSpPr>
            <p:cNvPr id="32" name="Rectangle 35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33" name="Text Box 36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Write()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7050315" y="3795714"/>
            <a:ext cx="1219200" cy="366712"/>
            <a:chOff x="1200" y="896"/>
            <a:chExt cx="768" cy="231"/>
          </a:xfrm>
        </p:grpSpPr>
        <p:sp>
          <p:nvSpPr>
            <p:cNvPr id="35" name="Rectangle 38" descr="Paper bag"/>
            <p:cNvSpPr>
              <a:spLocks noChangeArrowheads="1"/>
            </p:cNvSpPr>
            <p:nvPr/>
          </p:nvSpPr>
          <p:spPr bwMode="auto">
            <a:xfrm>
              <a:off x="1200" y="912"/>
              <a:ext cx="768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Garamond" panose="02020404030301010803" pitchFamily="18" charset="0"/>
              </a:endParaRPr>
            </a:p>
          </p:txBody>
        </p:sp>
        <p:sp>
          <p:nvSpPr>
            <p:cNvPr id="36" name="Text Box 39" descr="Paper bag"/>
            <p:cNvSpPr txBox="1">
              <a:spLocks noChangeArrowheads="1"/>
            </p:cNvSpPr>
            <p:nvPr/>
          </p:nvSpPr>
          <p:spPr bwMode="auto">
            <a:xfrm>
              <a:off x="1200" y="8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 smtClean="0">
                  <a:latin typeface="Garamond" panose="02020404030301010803" pitchFamily="18" charset="0"/>
                </a:rPr>
                <a:t>Read()</a:t>
              </a:r>
              <a:endParaRPr lang="en-US" altLang="en-US" sz="1800" b="1">
                <a:latin typeface="Garamond" panose="02020404030301010803" pitchFamily="18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7659915" y="23114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7659915" y="291941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7659915" y="3529014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7659915" y="411162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cxnSp>
        <p:nvCxnSpPr>
          <p:cNvPr id="41" name="AutoShape 44"/>
          <p:cNvCxnSpPr>
            <a:cxnSpLocks noChangeShapeType="1"/>
            <a:endCxn id="24" idx="2"/>
          </p:cNvCxnSpPr>
          <p:nvPr/>
        </p:nvCxnSpPr>
        <p:spPr bwMode="auto">
          <a:xfrm rot="10800000" flipV="1">
            <a:off x="3176815" y="2794001"/>
            <a:ext cx="3886200" cy="1154113"/>
          </a:xfrm>
          <a:prstGeom prst="bentConnector4">
            <a:avLst>
              <a:gd name="adj1" fmla="val 68421"/>
              <a:gd name="adj2" fmla="val 101787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3138715" y="39624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3138715" y="45847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4" name="Text Box 47" descr="Paper bag"/>
          <p:cNvSpPr txBox="1">
            <a:spLocks noChangeArrowheads="1"/>
          </p:cNvSpPr>
          <p:nvPr/>
        </p:nvSpPr>
        <p:spPr bwMode="auto">
          <a:xfrm>
            <a:off x="2224315" y="48006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i="1" smtClean="0">
                <a:latin typeface="Garamond" panose="02020404030301010803" pitchFamily="18" charset="0"/>
              </a:rPr>
              <a:t>[Blocked]</a:t>
            </a:r>
            <a:endParaRPr lang="en-US" altLang="en-US" sz="1800" b="1" i="1">
              <a:latin typeface="Garamond" panose="02020404030301010803" pitchFamily="18" charset="0"/>
            </a:endParaRPr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3138715" y="5181601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Garamond" panose="02020404030301010803" pitchFamily="18" charset="0"/>
            </a:endParaRPr>
          </a:p>
        </p:txBody>
      </p:sp>
      <p:sp>
        <p:nvSpPr>
          <p:cNvPr id="46" name="Text Box 49" descr="Paper bag"/>
          <p:cNvSpPr txBox="1">
            <a:spLocks noChangeArrowheads="1"/>
          </p:cNvSpPr>
          <p:nvPr/>
        </p:nvSpPr>
        <p:spPr bwMode="auto">
          <a:xfrm>
            <a:off x="6720115" y="43434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i="1" smtClean="0">
                <a:latin typeface="Garamond" panose="02020404030301010803" pitchFamily="18" charset="0"/>
              </a:rPr>
              <a:t>[Blocked]</a:t>
            </a:r>
            <a:endParaRPr lang="en-US" altLang="en-US" sz="1800" b="1" i="1">
              <a:latin typeface="Garamond" panose="02020404030301010803" pitchFamily="18" charset="0"/>
            </a:endParaRPr>
          </a:p>
        </p:txBody>
      </p:sp>
      <p:cxnSp>
        <p:nvCxnSpPr>
          <p:cNvPr id="47" name="AutoShape 51"/>
          <p:cNvCxnSpPr>
            <a:cxnSpLocks noChangeShapeType="1"/>
          </p:cNvCxnSpPr>
          <p:nvPr/>
        </p:nvCxnSpPr>
        <p:spPr bwMode="auto">
          <a:xfrm rot="10800000" flipV="1">
            <a:off x="3191103" y="3378201"/>
            <a:ext cx="3854450" cy="1789113"/>
          </a:xfrm>
          <a:prstGeom prst="bentConnector4">
            <a:avLst>
              <a:gd name="adj1" fmla="val 52509"/>
              <a:gd name="adj2" fmla="val 99644"/>
            </a:avLst>
          </a:prstGeom>
          <a:noFill/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52"/>
          <p:cNvCxnSpPr>
            <a:cxnSpLocks noChangeShapeType="1"/>
            <a:stCxn id="19" idx="3"/>
          </p:cNvCxnSpPr>
          <p:nvPr/>
        </p:nvCxnSpPr>
        <p:spPr bwMode="auto">
          <a:xfrm flipV="1">
            <a:off x="3748315" y="4705351"/>
            <a:ext cx="3937000" cy="928688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53"/>
          <p:cNvCxnSpPr>
            <a:cxnSpLocks noChangeShapeType="1"/>
            <a:endCxn id="16" idx="1"/>
          </p:cNvCxnSpPr>
          <p:nvPr/>
        </p:nvCxnSpPr>
        <p:spPr bwMode="auto">
          <a:xfrm rot="5400000" flipH="1">
            <a:off x="2090965" y="4889501"/>
            <a:ext cx="1333500" cy="457200"/>
          </a:xfrm>
          <a:prstGeom prst="bentConnector4">
            <a:avLst>
              <a:gd name="adj1" fmla="val -19884"/>
              <a:gd name="adj2" fmla="val 19756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54"/>
          <p:cNvCxnSpPr>
            <a:cxnSpLocks noChangeShapeType="1"/>
            <a:stCxn id="46" idx="2"/>
            <a:endCxn id="33" idx="3"/>
          </p:cNvCxnSpPr>
          <p:nvPr/>
        </p:nvCxnSpPr>
        <p:spPr bwMode="auto">
          <a:xfrm rot="5400000" flipH="1" flipV="1">
            <a:off x="7308283" y="3748883"/>
            <a:ext cx="1325563" cy="596900"/>
          </a:xfrm>
          <a:prstGeom prst="bentConnector4">
            <a:avLst>
              <a:gd name="adj1" fmla="val -17245"/>
              <a:gd name="adj2" fmla="val 19787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55" descr="Paper bag"/>
          <p:cNvSpPr txBox="1">
            <a:spLocks noChangeArrowheads="1"/>
          </p:cNvSpPr>
          <p:nvPr/>
        </p:nvSpPr>
        <p:spPr bwMode="auto">
          <a:xfrm>
            <a:off x="3824515" y="1219201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Garamond" panose="02020404030301010803" pitchFamily="18" charset="0"/>
              </a:rPr>
              <a:t>Server</a:t>
            </a:r>
            <a:endParaRPr lang="en-US" altLang="en-US" sz="2400" b="1">
              <a:latin typeface="Garamond" panose="02020404030301010803" pitchFamily="18" charset="0"/>
            </a:endParaRPr>
          </a:p>
        </p:txBody>
      </p:sp>
      <p:sp>
        <p:nvSpPr>
          <p:cNvPr id="52" name="Text Box 56" descr="Paper bag"/>
          <p:cNvSpPr txBox="1">
            <a:spLocks noChangeArrowheads="1"/>
          </p:cNvSpPr>
          <p:nvPr/>
        </p:nvSpPr>
        <p:spPr bwMode="auto">
          <a:xfrm>
            <a:off x="6643915" y="1219201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latin typeface="Garamond" panose="02020404030301010803" pitchFamily="18" charset="0"/>
              </a:rPr>
              <a:t>Client</a:t>
            </a:r>
            <a:endParaRPr lang="en-US" altLang="en-US" sz="2400" b="1">
              <a:latin typeface="Garamond" panose="02020404030301010803" pitchFamily="18" charset="0"/>
            </a:endParaRPr>
          </a:p>
        </p:txBody>
      </p:sp>
      <p:cxnSp>
        <p:nvCxnSpPr>
          <p:cNvPr id="53" name="AutoShape 57"/>
          <p:cNvCxnSpPr>
            <a:cxnSpLocks noChangeShapeType="1"/>
            <a:endCxn id="13" idx="1"/>
          </p:cNvCxnSpPr>
          <p:nvPr/>
        </p:nvCxnSpPr>
        <p:spPr bwMode="auto">
          <a:xfrm rot="5400000" flipH="1">
            <a:off x="1635352" y="4127502"/>
            <a:ext cx="2549525" cy="762000"/>
          </a:xfrm>
          <a:prstGeom prst="bentConnector4">
            <a:avLst>
              <a:gd name="adj1" fmla="val -20736"/>
              <a:gd name="adj2" fmla="val 263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59" descr="Paper bag"/>
          <p:cNvSpPr txBox="1">
            <a:spLocks noChangeArrowheads="1"/>
          </p:cNvSpPr>
          <p:nvPr/>
        </p:nvSpPr>
        <p:spPr bwMode="auto">
          <a:xfrm>
            <a:off x="4129315" y="5859791"/>
            <a:ext cx="4985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 smtClean="0">
                <a:latin typeface="Garamond" panose="02020404030301010803" pitchFamily="18" charset="0"/>
              </a:rPr>
              <a:t>When Interaction Is Over, Server Loops To Accept A New Connection</a:t>
            </a:r>
            <a:endParaRPr lang="en-US" altLang="en-US" sz="1400" b="1">
              <a:latin typeface="Garamond" panose="02020404030301010803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Communication Model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594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407412"/>
            <a:ext cx="11146972" cy="335327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socket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32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a TCP/IP socket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 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59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407412"/>
            <a:ext cx="11146972" cy="335327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Bind the socket to the port</a:t>
            </a:r>
          </a:p>
          <a:p>
            <a:pPr>
              <a:lnSpc>
                <a:spcPct val="150000"/>
              </a:lnSpc>
            </a:pPr>
            <a:r>
              <a:rPr lang="en-US" sz="32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('localhost', 10000)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20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'starting up on %s port %s' % </a:t>
            </a:r>
            <a:r>
              <a:rPr lang="en-US" sz="20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endParaRPr lang="en-US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32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sock.bind</a:t>
            </a:r>
            <a:r>
              <a:rPr lang="en-US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87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407412"/>
            <a:ext cx="11146972" cy="465955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Listen for incoming connections</a:t>
            </a:r>
          </a:p>
          <a:p>
            <a:pPr>
              <a:lnSpc>
                <a:spcPct val="150000"/>
              </a:lnSpc>
            </a:pP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sock.listen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True: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Wait for a connection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'waiting for a connection'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connection,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client_address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sock.accept</a:t>
            </a:r>
            <a:r>
              <a:rPr lang="en-US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182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088571"/>
            <a:ext cx="11146972" cy="535577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'connection from', </a:t>
            </a:r>
            <a:r>
              <a:rPr lang="en-US" sz="24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client_address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# </a:t>
            </a: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 the data in small chunks and retransmit it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True: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connection.recv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'received "%s"' % data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data: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print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&gt;&gt;sys.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,'sending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back to the client'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97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Server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49943" y="1248229"/>
            <a:ext cx="11146972" cy="4717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connection.sendall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'no more data from',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client_address</a:t>
            </a:r>
            <a:endParaRPr lang="en-US" sz="24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Clean up the connection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connection.close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501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233714"/>
            <a:ext cx="11146972" cy="50364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sys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a TCP/IP socket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 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socket.socket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socket.AF_INET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socket.SOCK_STREAM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 the socket to the port where the server is </a:t>
            </a:r>
            <a:r>
              <a:rPr lang="en-US" sz="20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listening</a:t>
            </a:r>
            <a:endParaRPr lang="en-US" sz="2000" b="1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('localhost', 10000)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0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sz="20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'connecting to %s port %s' % </a:t>
            </a:r>
            <a:r>
              <a:rPr lang="en-US" sz="20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endParaRPr lang="en-US" sz="2000" b="1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sock.connect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server_address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3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79965" cy="943429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Application Layer: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5078"/>
            <a:ext cx="12192000" cy="5134708"/>
          </a:xfrm>
        </p:spPr>
        <p:txBody>
          <a:bodyPr>
            <a:noAutofit/>
          </a:bodyPr>
          <a:lstStyle/>
          <a:p>
            <a:pPr marL="465138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  <a:p>
            <a:pPr marL="465138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/>
          </a:p>
          <a:p>
            <a:pPr marL="465138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600" smtClean="0"/>
              <a:t>The </a:t>
            </a:r>
            <a:r>
              <a:rPr lang="en-US" altLang="en-US" sz="2600">
                <a:solidFill>
                  <a:srgbClr val="FF0066"/>
                </a:solidFill>
              </a:rPr>
              <a:t>application layer </a:t>
            </a:r>
            <a:r>
              <a:rPr lang="en-US" altLang="en-US" sz="2600" smtClean="0"/>
              <a:t>is responsible for </a:t>
            </a:r>
            <a:r>
              <a:rPr lang="en-US" altLang="en-US" sz="2600" b="1" smtClean="0">
                <a:solidFill>
                  <a:srgbClr val="0000FF"/>
                </a:solidFill>
              </a:rPr>
              <a:t>creating  </a:t>
            </a:r>
            <a:r>
              <a:rPr lang="en-US" altLang="en-US" sz="2600" smtClean="0">
                <a:solidFill>
                  <a:srgbClr val="0000FF"/>
                </a:solidFill>
              </a:rPr>
              <a:t>set of applications </a:t>
            </a:r>
            <a:r>
              <a:rPr lang="en-US" altLang="en-US" sz="2600">
                <a:solidFill>
                  <a:srgbClr val="0000FF"/>
                </a:solidFill>
              </a:rPr>
              <a:t>running </a:t>
            </a:r>
            <a:r>
              <a:rPr lang="en-US" altLang="en-US" sz="2600"/>
              <a:t>on the </a:t>
            </a:r>
            <a:r>
              <a:rPr lang="en-US" altLang="en-US" sz="2600" b="1" smtClean="0">
                <a:solidFill>
                  <a:srgbClr val="FF0000"/>
                </a:solidFill>
              </a:rPr>
              <a:t>End Hosts</a:t>
            </a:r>
            <a:r>
              <a:rPr lang="en-US" altLang="en-US" sz="2600" smtClean="0"/>
              <a:t>. </a:t>
            </a:r>
          </a:p>
          <a:p>
            <a:pPr marL="717550" indent="-365125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600" smtClean="0"/>
              <a:t>User </a:t>
            </a:r>
            <a:r>
              <a:rPr lang="en-US" altLang="en-US" sz="2600" b="1" smtClean="0">
                <a:solidFill>
                  <a:srgbClr val="FF0000"/>
                </a:solidFill>
              </a:rPr>
              <a:t>write Applications Programs </a:t>
            </a:r>
            <a:r>
              <a:rPr lang="en-US" altLang="en-US" sz="2600" smtClean="0"/>
              <a:t>that run </a:t>
            </a:r>
            <a:r>
              <a:rPr lang="en-US" altLang="en-US" sz="2600"/>
              <a:t>on (different) end systems</a:t>
            </a:r>
          </a:p>
          <a:p>
            <a:pPr marL="717550" indent="-365125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600" smtClean="0"/>
              <a:t>Communicate </a:t>
            </a:r>
            <a:r>
              <a:rPr lang="en-US" altLang="en-US" sz="2600"/>
              <a:t>over </a:t>
            </a:r>
            <a:r>
              <a:rPr lang="en-US" altLang="en-US" sz="2600" smtClean="0"/>
              <a:t>network</a:t>
            </a:r>
          </a:p>
          <a:p>
            <a:pPr marL="717550" indent="-365125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600" smtClean="0"/>
              <a:t>E.g</a:t>
            </a:r>
            <a:r>
              <a:rPr lang="en-US" altLang="en-US" sz="2600"/>
              <a:t>., </a:t>
            </a:r>
            <a:r>
              <a:rPr lang="en-US" altLang="en-US" sz="2600" b="1" smtClean="0">
                <a:solidFill>
                  <a:srgbClr val="660033"/>
                </a:solidFill>
              </a:rPr>
              <a:t>Web Server software </a:t>
            </a:r>
            <a:r>
              <a:rPr lang="en-US" altLang="en-US" sz="2600"/>
              <a:t>communicates with </a:t>
            </a:r>
            <a:r>
              <a:rPr lang="en-US" altLang="en-US" sz="2600" b="1" smtClean="0">
                <a:solidFill>
                  <a:srgbClr val="0000FF"/>
                </a:solidFill>
              </a:rPr>
              <a:t>Browser Software</a:t>
            </a:r>
            <a:endParaRPr lang="en-US" altLang="en-US" sz="2600" b="1">
              <a:solidFill>
                <a:srgbClr val="0000FF"/>
              </a:solidFill>
            </a:endParaRPr>
          </a:p>
          <a:p>
            <a:pPr marL="465138" indent="-465138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en-US" sz="2600" smtClean="0"/>
          </a:p>
          <a:p>
            <a:pPr marL="914400" indent="-457200"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en-US" sz="26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233714"/>
            <a:ext cx="11146972" cy="50364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try: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Send </a:t>
            </a:r>
            <a:r>
              <a:rPr lang="en-US" sz="2400" b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 = 'This is the message.  It will be repeated.'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'sending "%s"' % message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sock.sendall</a:t>
            </a: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Look for the response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amount_received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amount_expected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751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972800" cy="9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5400" smtClean="0"/>
              <a:t>TCP Echo Client Side : </a:t>
            </a:r>
            <a:endParaRPr lang="en-US" sz="5400"/>
          </a:p>
        </p:txBody>
      </p:sp>
      <p:sp>
        <p:nvSpPr>
          <p:cNvPr id="4" name="Rounded Rectangle 3"/>
          <p:cNvSpPr/>
          <p:nvPr/>
        </p:nvSpPr>
        <p:spPr>
          <a:xfrm>
            <a:off x="464458" y="1233714"/>
            <a:ext cx="11146972" cy="40059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sock.recv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amount_received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 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'received "%s"' % data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 &gt;&gt;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'closing socket'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sock.close</a:t>
            </a:r>
            <a:r>
              <a:rPr lang="en-US"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66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0918" y="-38052"/>
            <a:ext cx="9012647" cy="1062699"/>
          </a:xfrm>
        </p:spPr>
        <p:txBody>
          <a:bodyPr/>
          <a:lstStyle/>
          <a:p>
            <a:r>
              <a:rPr lang="en-IN" b="1" smtClean="0">
                <a:solidFill>
                  <a:srgbClr val="C00000"/>
                </a:solidFill>
              </a:rPr>
              <a:t>Outline</a:t>
            </a:r>
            <a:endParaRPr lang="en-IN" b="1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028" y="1024647"/>
            <a:ext cx="12056944" cy="5470281"/>
          </a:xfrm>
        </p:spPr>
        <p:txBody>
          <a:bodyPr>
            <a:noAutofit/>
          </a:bodyPr>
          <a:lstStyle/>
          <a:p>
            <a:pPr marL="465138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 smtClean="0">
                <a:solidFill>
                  <a:srgbClr val="660033"/>
                </a:solidFill>
              </a:rPr>
              <a:t>Conceptual And Implementation Aspects Of Network Applications</a:t>
            </a:r>
          </a:p>
          <a:p>
            <a:pPr marL="465138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 </a:t>
            </a:r>
            <a:r>
              <a:rPr lang="en-US" sz="2400" b="1" smtClean="0">
                <a:solidFill>
                  <a:srgbClr val="660033"/>
                </a:solidFill>
              </a:rPr>
              <a:t>Application-layer Concepts</a:t>
            </a: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Network services </a:t>
            </a:r>
            <a:r>
              <a:rPr lang="en-US" sz="2400" b="1">
                <a:solidFill>
                  <a:srgbClr val="660033"/>
                </a:solidFill>
              </a:rPr>
              <a:t>required by applications, </a:t>
            </a:r>
            <a:endParaRPr lang="en-US" sz="2400" b="1" smtClean="0">
              <a:solidFill>
                <a:srgbClr val="660033"/>
              </a:solidFill>
            </a:endParaRP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Clients And Servers Concepts</a:t>
            </a:r>
          </a:p>
          <a:p>
            <a:pPr marL="914400" indent="-4651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smtClean="0">
                <a:solidFill>
                  <a:srgbClr val="660033"/>
                </a:solidFill>
              </a:rPr>
              <a:t>Transport-layer Interfaces.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Background Information- Network Programming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Brief Look At Network Programming Using Sockets.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Applying Sockets using Python,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660033"/>
                </a:solidFill>
              </a:rPr>
              <a:t>Building the Python's modules for Networked Applications.</a:t>
            </a:r>
          </a:p>
          <a:p>
            <a:pPr marL="449262" indent="0">
              <a:lnSpc>
                <a:spcPct val="160000"/>
              </a:lnSpc>
              <a:buNone/>
            </a:pPr>
            <a:endParaRPr lang="en-US" sz="1400"/>
          </a:p>
        </p:txBody>
      </p:sp>
      <p:pic>
        <p:nvPicPr>
          <p:cNvPr id="5" name="Picture 12" descr="blackbirds_in_pie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8453"/>
            <a:ext cx="1250576" cy="92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Transformation through 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32" y="2634642"/>
            <a:ext cx="4862068" cy="13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4816" y="3244334"/>
            <a:ext cx="49423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6600" b="1">
                <a:solidFill>
                  <a:srgbClr val="FF0000"/>
                </a:solidFill>
                <a:latin typeface="Bookman Old Style" panose="02050604050505020204" pitchFamily="18" charset="0"/>
              </a:rPr>
              <a:t>Thank </a:t>
            </a:r>
            <a:r>
              <a:rPr lang="en-US" sz="6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You</a:t>
            </a:r>
            <a:endParaRPr lang="en-US" sz="66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8CA6BD4B6BB458EC4DF3BC6B8455E" ma:contentTypeVersion="2" ma:contentTypeDescription="Create a new document." ma:contentTypeScope="" ma:versionID="09577f329755c2447286d4658639e13c">
  <xsd:schema xmlns:xsd="http://www.w3.org/2001/XMLSchema" xmlns:xs="http://www.w3.org/2001/XMLSchema" xmlns:p="http://schemas.microsoft.com/office/2006/metadata/properties" xmlns:ns2="5e62a2dd-ff91-4591-8d2f-adadc8198891" targetNamespace="http://schemas.microsoft.com/office/2006/metadata/properties" ma:root="true" ma:fieldsID="b09255625856ef7ac3b4d8dfcdef169f" ns2:_="">
    <xsd:import namespace="5e62a2dd-ff91-4591-8d2f-adadc81988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2a2dd-ff91-4591-8d2f-adadc81988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62a2dd-ff91-4591-8d2f-adadc8198891">
      <UserInfo>
        <DisplayName>S Aditya Kumar</DisplayName>
        <AccountId>12</AccountId>
        <AccountType/>
      </UserInfo>
      <UserInfo>
        <DisplayName>15CS2208 2016-17 Even Sem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179240-B589-40AE-BA08-16E3790FCE0D}"/>
</file>

<file path=customXml/itemProps2.xml><?xml version="1.0" encoding="utf-8"?>
<ds:datastoreItem xmlns:ds="http://schemas.openxmlformats.org/officeDocument/2006/customXml" ds:itemID="{255DBEB0-226A-4E6C-90B9-87E653BC0830}"/>
</file>

<file path=customXml/itemProps3.xml><?xml version="1.0" encoding="utf-8"?>
<ds:datastoreItem xmlns:ds="http://schemas.openxmlformats.org/officeDocument/2006/customXml" ds:itemID="{A6010985-56A1-4916-8DA0-1AD78EC33FF4}"/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2548</Words>
  <Application>Microsoft Office PowerPoint</Application>
  <PresentationFormat>Widescreen</PresentationFormat>
  <Paragraphs>582</Paragraphs>
  <Slides>93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7" baseType="lpstr">
      <vt:lpstr>ＭＳ Ｐゴシック</vt:lpstr>
      <vt:lpstr>ＭＳ Ｐゴシック</vt:lpstr>
      <vt:lpstr>Arial</vt:lpstr>
      <vt:lpstr>Baby Kruffy</vt:lpstr>
      <vt:lpstr>Bookman Old Style</vt:lpstr>
      <vt:lpstr>Calibri</vt:lpstr>
      <vt:lpstr>Comic Sans MS</vt:lpstr>
      <vt:lpstr>Courier New</vt:lpstr>
      <vt:lpstr>Garamond</vt:lpstr>
      <vt:lpstr>Georgia</vt:lpstr>
      <vt:lpstr>Times New Roman</vt:lpstr>
      <vt:lpstr>Wingdings</vt:lpstr>
      <vt:lpstr>Office Theme</vt:lpstr>
      <vt:lpstr>Clip</vt:lpstr>
      <vt:lpstr>Network Applications</vt:lpstr>
      <vt:lpstr>Outline</vt:lpstr>
      <vt:lpstr>User Oriented Level: Application Layer </vt:lpstr>
      <vt:lpstr>Network Application  </vt:lpstr>
      <vt:lpstr>Network Applications</vt:lpstr>
      <vt:lpstr>Network Applications</vt:lpstr>
      <vt:lpstr>Network Applications</vt:lpstr>
      <vt:lpstr>Creating a Network Applications</vt:lpstr>
      <vt:lpstr>Application Layer:</vt:lpstr>
      <vt:lpstr>Application Layer:</vt:lpstr>
      <vt:lpstr>Application Layer:</vt:lpstr>
      <vt:lpstr>Application Layer:</vt:lpstr>
      <vt:lpstr>Application Layer:</vt:lpstr>
      <vt:lpstr>Application Architectures</vt:lpstr>
      <vt:lpstr>Application Architecture</vt:lpstr>
      <vt:lpstr>Application Architecture</vt:lpstr>
      <vt:lpstr>The Client-Server Architecture </vt:lpstr>
      <vt:lpstr>Client/Server Model</vt:lpstr>
      <vt:lpstr>Client/Server Model</vt:lpstr>
      <vt:lpstr>Client/Server Model</vt:lpstr>
      <vt:lpstr>Client/Server Model</vt:lpstr>
      <vt:lpstr>Logical Communication : Client/Server Model</vt:lpstr>
      <vt:lpstr>Client/Server Concepts : Example</vt:lpstr>
      <vt:lpstr>A Summary Of The Client-server Model.</vt:lpstr>
      <vt:lpstr>Recall the Internet Layering Model</vt:lpstr>
      <vt:lpstr>Application-to-Transport Interface</vt:lpstr>
      <vt:lpstr>Process-to-Process Communication</vt:lpstr>
      <vt:lpstr>Two Basic Internet Communication Paradigms</vt:lpstr>
      <vt:lpstr>The Two Paradigms That Internet Applications Use.</vt:lpstr>
      <vt:lpstr>PowerPoint Presentation</vt:lpstr>
      <vt:lpstr>Addressing: Port Numbers</vt:lpstr>
      <vt:lpstr>Addressing: Port Numbers</vt:lpstr>
      <vt:lpstr>Addressing: Port Numbers</vt:lpstr>
      <vt:lpstr>Addressing: Port Numbers</vt:lpstr>
      <vt:lpstr>Port Address Example </vt:lpstr>
      <vt:lpstr>Addressing</vt:lpstr>
      <vt:lpstr>IP addresses Versus Port Numbers</vt:lpstr>
      <vt:lpstr>Some Well-Known Ports </vt:lpstr>
      <vt:lpstr>PowerPoint Presentation</vt:lpstr>
      <vt:lpstr>What is Socket?</vt:lpstr>
      <vt:lpstr>Purpose… </vt:lpstr>
      <vt:lpstr>Socket Representation</vt:lpstr>
      <vt:lpstr>Socket: Conceptual View</vt:lpstr>
      <vt:lpstr>Port Address : Socket Address (Host-Port Pair)</vt:lpstr>
      <vt:lpstr>Two Essential Types of Sockets </vt:lpstr>
      <vt:lpstr>PowerPoint Presentation</vt:lpstr>
      <vt:lpstr>Network Programming And The Socket API</vt:lpstr>
      <vt:lpstr>Network Programming And The Socket API</vt:lpstr>
      <vt:lpstr>Network Programming And The Socket API</vt:lpstr>
      <vt:lpstr>Network Communication using Socket API</vt:lpstr>
      <vt:lpstr>Summarizes Key Functions In The Socket API.</vt:lpstr>
      <vt:lpstr>Socket Calls In A Client And Server(Stream Message )</vt:lpstr>
      <vt:lpstr>Python 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Echo Client-Server Program in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TCP/IP Client and Server Program in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BABU</dc:creator>
  <cp:lastModifiedBy>ESBABU</cp:lastModifiedBy>
  <cp:revision>271</cp:revision>
  <dcterms:created xsi:type="dcterms:W3CDTF">2013-07-16T11:14:08Z</dcterms:created>
  <dcterms:modified xsi:type="dcterms:W3CDTF">2017-01-03T17:33:00Z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0x01010057C8CA6BD4B6BB458EC4DF3BC6B8455E</vt:lpwstr>
  </property>
</Properties>
</file>