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416" r:id="rId2"/>
    <p:sldId id="421" r:id="rId3"/>
    <p:sldId id="419" r:id="rId4"/>
    <p:sldId id="326" r:id="rId5"/>
    <p:sldId id="261" r:id="rId6"/>
    <p:sldId id="262" r:id="rId7"/>
    <p:sldId id="263" r:id="rId8"/>
    <p:sldId id="331" r:id="rId9"/>
    <p:sldId id="330" r:id="rId10"/>
    <p:sldId id="293" r:id="rId11"/>
    <p:sldId id="269" r:id="rId12"/>
    <p:sldId id="333" r:id="rId13"/>
    <p:sldId id="335" r:id="rId14"/>
    <p:sldId id="374" r:id="rId15"/>
    <p:sldId id="274" r:id="rId16"/>
    <p:sldId id="458" r:id="rId17"/>
    <p:sldId id="460" r:id="rId18"/>
    <p:sldId id="431" r:id="rId19"/>
    <p:sldId id="432" r:id="rId20"/>
    <p:sldId id="433" r:id="rId21"/>
    <p:sldId id="434" r:id="rId22"/>
    <p:sldId id="435" r:id="rId23"/>
    <p:sldId id="437" r:id="rId24"/>
    <p:sldId id="438" r:id="rId25"/>
    <p:sldId id="439" r:id="rId26"/>
    <p:sldId id="440" r:id="rId27"/>
    <p:sldId id="441" r:id="rId28"/>
    <p:sldId id="442" r:id="rId29"/>
    <p:sldId id="436" r:id="rId30"/>
    <p:sldId id="461" r:id="rId31"/>
    <p:sldId id="444" r:id="rId32"/>
    <p:sldId id="445" r:id="rId33"/>
    <p:sldId id="446" r:id="rId34"/>
    <p:sldId id="459" r:id="rId3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accent2"/>
      </a:buClr>
      <a:buSzPct val="85000"/>
      <a:buFont typeface="ZapfDingbats" pitchFamily="82" charset="2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DDDDDD"/>
    <a:srgbClr val="FFCCFF"/>
    <a:srgbClr val="FF99CC"/>
    <a:srgbClr val="CCFFFF"/>
    <a:srgbClr val="33CCCC"/>
    <a:srgbClr val="0099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5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30564BA-B14F-41B1-A4A6-3907140AD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6630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>
              <a:spcBef>
                <a:spcPct val="0"/>
              </a:spcBef>
              <a:buClrTx/>
              <a:buSzTx/>
              <a:buFontTx/>
              <a:buNone/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F7994C2-2990-4D4C-B624-228DAC4A2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0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24E462FA-83C3-433A-8E84-47AB23AD0259}" type="slidenum">
              <a:rPr lang="en-US" sz="1300" smtClean="0">
                <a:latin typeface="Times New Roman" pitchFamily="18" charset="0"/>
              </a:rPr>
              <a:pPr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302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9ADBA6A-7752-4079-BC17-E8C62391C161}" type="slidenum">
              <a:rPr lang="en-US" sz="1300" smtClean="0">
                <a:latin typeface="Times New Roman" pitchFamily="18" charset="0"/>
              </a:rPr>
              <a:pPr/>
              <a:t>34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4FA72-579C-438C-BCF7-72C65329B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88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30689-D2A3-4FF3-A942-F63CA8B77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65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297C3-A294-448D-B0CB-C7A8774F9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701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F81A6-BCE2-455B-BFF8-1DD9578E4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6604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F565D-CCD6-4FC6-A471-96F024EE7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98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E2C2B-3F4C-4976-B851-6B1518715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35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8FB90-D428-47EE-A127-CE31F9E9A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44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0C045-C2DC-40B4-8356-E5546175A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3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C05A0-A4DD-437C-B201-498134AB7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25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3AFD5-3EB1-4F3B-A0D9-BFED6A6F0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48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1FFDD-F6F2-404F-9218-310451584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BE8E-91CF-4910-9322-2E293CD3D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618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EC786-DD08-457D-A76F-BB802C4FE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04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EF295-B77F-41CA-B571-F54F53315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16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E4B7B-8CB1-4564-9656-13096EAA7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318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r>
              <a:rPr lang="en-US"/>
              <a:t>2: Application Layer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589FEA8-C73F-4A70-A891-44C2F53C5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23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487738" y="3602038"/>
            <a:ext cx="4989512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accent2"/>
                </a:solidFill>
              </a:rPr>
              <a:t> Application </a:t>
            </a:r>
            <a:r>
              <a:rPr lang="en-US" sz="3200" dirty="0">
                <a:solidFill>
                  <a:schemeClr val="accent2"/>
                </a:solidFill>
              </a:rPr>
              <a:t>Layer</a:t>
            </a:r>
          </a:p>
        </p:txBody>
      </p:sp>
      <p:sp>
        <p:nvSpPr>
          <p:cNvPr id="12294" name="Rectangle 2"/>
          <p:cNvSpPr>
            <a:spLocks noChangeArrowheads="1"/>
          </p:cNvSpPr>
          <p:nvPr/>
        </p:nvSpPr>
        <p:spPr bwMode="auto">
          <a:xfrm>
            <a:off x="3409950" y="1865313"/>
            <a:ext cx="4989513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Session </a:t>
            </a:r>
            <a:r>
              <a:rPr lang="en-US" sz="4400" dirty="0">
                <a:solidFill>
                  <a:schemeClr val="accent2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84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3227D17-143C-4382-BE45-F4C48E01CE6F}" type="slidenum">
              <a:rPr lang="en-US" sz="1400" smtClean="0">
                <a:latin typeface="Times New Roman" pitchFamily="18" charset="0"/>
              </a:rPr>
              <a:pPr/>
              <a:t>10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sz="3200" smtClean="0"/>
              <a:t>Persistent HTTP</a:t>
            </a:r>
            <a:endParaRPr lang="en-US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975" y="1239838"/>
            <a:ext cx="8070850" cy="49085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Nonpersistent HTTP issues:</a:t>
            </a:r>
            <a:endParaRPr lang="en-US" sz="2400" smtClean="0"/>
          </a:p>
          <a:p>
            <a:r>
              <a:rPr lang="en-US" sz="2000" smtClean="0"/>
              <a:t>requires 2 RTTs per object</a:t>
            </a:r>
          </a:p>
          <a:p>
            <a:r>
              <a:rPr lang="en-US" sz="2000" smtClean="0"/>
              <a:t>OS overhead for </a:t>
            </a:r>
            <a:r>
              <a:rPr lang="en-US" sz="2000" i="1" smtClean="0"/>
              <a:t>each</a:t>
            </a:r>
            <a:r>
              <a:rPr lang="en-US" sz="2000" smtClean="0"/>
              <a:t> TCP connection</a:t>
            </a:r>
          </a:p>
          <a:p>
            <a:r>
              <a:rPr lang="en-US" sz="2000" smtClean="0"/>
              <a:t>browsers often open parallel TCP connections to fetch referenced objects</a:t>
            </a:r>
          </a:p>
          <a:p>
            <a:endParaRPr lang="en-US" sz="2000" smtClean="0"/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Persistent  HTTP</a:t>
            </a:r>
            <a:endParaRPr lang="en-US" sz="2400" smtClean="0"/>
          </a:p>
          <a:p>
            <a:r>
              <a:rPr lang="en-US" sz="2000" smtClean="0"/>
              <a:t>server leaves connection open after sending response</a:t>
            </a:r>
          </a:p>
          <a:p>
            <a:r>
              <a:rPr lang="en-US" sz="2000" smtClean="0"/>
              <a:t>subsequent HTTP messages  between same client/server sent over open connection</a:t>
            </a:r>
          </a:p>
          <a:p>
            <a:r>
              <a:rPr lang="en-US" sz="2000" smtClean="0"/>
              <a:t>client sends requests as soon as it encounters a referenced object</a:t>
            </a:r>
          </a:p>
          <a:p>
            <a:r>
              <a:rPr lang="en-US" sz="2000" smtClean="0"/>
              <a:t>as little as one RTT for all the referenced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36EC7DC-E8DD-456B-BC4C-723F43472941}" type="slidenum">
              <a:rPr lang="en-US" sz="1400" smtClean="0">
                <a:latin typeface="Times New Roman" pitchFamily="18" charset="0"/>
              </a:rPr>
              <a:pPr/>
              <a:t>11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HTTP messages</a:t>
            </a:r>
            <a:endParaRPr lang="en-US" smtClean="0"/>
          </a:p>
        </p:txBody>
      </p:sp>
      <p:pic>
        <p:nvPicPr>
          <p:cNvPr id="40965" name="Picture 3" descr="HTTPrequ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713" y="2660650"/>
            <a:ext cx="751205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1025" y="1287463"/>
            <a:ext cx="7772400" cy="18415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kern="0" dirty="0">
                <a:latin typeface="+mn-lt"/>
              </a:rPr>
              <a:t>two types of HTTP messages: </a:t>
            </a:r>
            <a:r>
              <a:rPr lang="en-US" i="1" kern="0" dirty="0">
                <a:solidFill>
                  <a:srgbClr val="FF0000"/>
                </a:solidFill>
                <a:latin typeface="+mn-lt"/>
              </a:rPr>
              <a:t>request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i="1" kern="0" dirty="0">
                <a:solidFill>
                  <a:srgbClr val="FF0000"/>
                </a:solidFill>
                <a:latin typeface="+mn-lt"/>
              </a:rPr>
              <a:t>response</a:t>
            </a:r>
            <a:endParaRPr lang="en-US" i="1" kern="0" dirty="0">
              <a:solidFill>
                <a:schemeClr val="accent2"/>
              </a:solidFill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</a:rPr>
              <a:t>HTTP request message:</a:t>
            </a:r>
            <a:endParaRPr lang="en-US" kern="0" dirty="0">
              <a:latin typeface="+mn-lt"/>
            </a:endParaRPr>
          </a:p>
          <a:p>
            <a:pPr marL="742950" lvl="1" indent="-285750">
              <a:buSzPct val="75000"/>
              <a:buFont typeface="Wingdings" pitchFamily="2" charset="2"/>
              <a:buChar char="v"/>
              <a:defRPr/>
            </a:pPr>
            <a:r>
              <a:rPr lang="en-US" sz="2000" kern="0" dirty="0">
                <a:latin typeface="+mn-lt"/>
              </a:rPr>
              <a:t>ASCII (human-readable format)</a:t>
            </a:r>
            <a:endParaRPr lang="en-US" kern="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B3391E2-3463-43F5-AD6E-4341DB33A1D5}" type="slidenum">
              <a:rPr lang="en-US" sz="1400" smtClean="0">
                <a:latin typeface="Times New Roman" pitchFamily="18" charset="0"/>
              </a:rPr>
              <a:pPr/>
              <a:t>12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types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HTTP/1.0</a:t>
            </a:r>
            <a:endParaRPr lang="en-US" sz="2400" smtClean="0"/>
          </a:p>
          <a:p>
            <a:r>
              <a:rPr lang="en-US" sz="2400" smtClean="0"/>
              <a:t>GET</a:t>
            </a:r>
          </a:p>
          <a:p>
            <a:pPr lvl="1"/>
            <a:r>
              <a:rPr lang="en-US" sz="2000" smtClean="0"/>
              <a:t>request an object from server</a:t>
            </a:r>
          </a:p>
          <a:p>
            <a:r>
              <a:rPr lang="en-US" sz="2400" smtClean="0"/>
              <a:t>POST</a:t>
            </a:r>
          </a:p>
          <a:p>
            <a:pPr lvl="1"/>
            <a:r>
              <a:rPr lang="en-US" sz="2000" smtClean="0"/>
              <a:t>upload information using forms</a:t>
            </a:r>
          </a:p>
          <a:p>
            <a:r>
              <a:rPr lang="en-US" sz="2400" smtClean="0"/>
              <a:t>HEAD</a:t>
            </a:r>
          </a:p>
          <a:p>
            <a:pPr lvl="1"/>
            <a:r>
              <a:rPr lang="en-US" sz="2000" smtClean="0"/>
              <a:t>asks server to leave requested object out of response</a:t>
            </a:r>
          </a:p>
        </p:txBody>
      </p:sp>
      <p:sp>
        <p:nvSpPr>
          <p:cNvPr id="204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37100" y="1576388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HTTP/1.1</a:t>
            </a:r>
            <a:endParaRPr lang="en-US" sz="2400" smtClean="0"/>
          </a:p>
          <a:p>
            <a:r>
              <a:rPr lang="en-US" sz="2400" smtClean="0"/>
              <a:t>GET, POST, HEAD</a:t>
            </a:r>
          </a:p>
          <a:p>
            <a:r>
              <a:rPr lang="en-US" sz="2400" smtClean="0"/>
              <a:t>PUT</a:t>
            </a:r>
          </a:p>
          <a:p>
            <a:pPr lvl="1"/>
            <a:r>
              <a:rPr lang="en-US" sz="2000" smtClean="0"/>
              <a:t>uploads file in entity body to path specified in URL field</a:t>
            </a:r>
          </a:p>
          <a:p>
            <a:r>
              <a:rPr lang="en-US" sz="2400" smtClean="0"/>
              <a:t>DELETE</a:t>
            </a:r>
          </a:p>
          <a:p>
            <a:pPr lvl="1"/>
            <a:r>
              <a:rPr lang="en-US" sz="2000" smtClean="0"/>
              <a:t>deletes file specified in the URL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5244CF4-4BED-4628-9B4E-E50D5E60C666}" type="slidenum">
              <a:rPr lang="en-US" sz="1400" smtClean="0">
                <a:latin typeface="Times New Roman" pitchFamily="18" charset="0"/>
              </a:rPr>
              <a:pPr/>
              <a:t>13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Cookies: Keeping state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77963"/>
            <a:ext cx="3967163" cy="2673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What cookies can bring:</a:t>
            </a:r>
            <a:endParaRPr lang="en-US" sz="2400" smtClean="0"/>
          </a:p>
          <a:p>
            <a:r>
              <a:rPr lang="en-US" sz="2400" smtClean="0"/>
              <a:t>authorization</a:t>
            </a:r>
          </a:p>
          <a:p>
            <a:r>
              <a:rPr lang="en-US" sz="2400" smtClean="0"/>
              <a:t>shopping carts</a:t>
            </a:r>
          </a:p>
          <a:p>
            <a:r>
              <a:rPr lang="en-US" sz="2400" smtClean="0"/>
              <a:t>recommendations</a:t>
            </a:r>
          </a:p>
          <a:p>
            <a:r>
              <a:rPr lang="en-US" sz="2400" smtClean="0"/>
              <a:t>user session state (Web e-mail)</a:t>
            </a:r>
          </a:p>
        </p:txBody>
      </p:sp>
      <p:sp>
        <p:nvSpPr>
          <p:cNvPr id="40966" name="Rectangle 13"/>
          <p:cNvSpPr>
            <a:spLocks noChangeArrowheads="1"/>
          </p:cNvSpPr>
          <p:nvPr/>
        </p:nvSpPr>
        <p:spPr bwMode="auto">
          <a:xfrm>
            <a:off x="4911725" y="2084388"/>
            <a:ext cx="3810000" cy="22336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Cookies and privacy:</a:t>
            </a:r>
            <a:endParaRPr lang="en-US"/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cookies permit sites to learn a lot about you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you may supply name and e-mail to sites</a:t>
            </a:r>
          </a:p>
        </p:txBody>
      </p:sp>
      <p:sp>
        <p:nvSpPr>
          <p:cNvPr id="40967" name="Text Box 14"/>
          <p:cNvSpPr txBox="1">
            <a:spLocks noChangeArrowheads="1"/>
          </p:cNvSpPr>
          <p:nvPr/>
        </p:nvSpPr>
        <p:spPr bwMode="auto">
          <a:xfrm>
            <a:off x="7321550" y="1851025"/>
            <a:ext cx="798513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aside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40968" name="Rectangle 15"/>
          <p:cNvSpPr>
            <a:spLocks noChangeArrowheads="1"/>
          </p:cNvSpPr>
          <p:nvPr/>
        </p:nvSpPr>
        <p:spPr bwMode="auto">
          <a:xfrm>
            <a:off x="411163" y="4403725"/>
            <a:ext cx="768667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u="sng">
                <a:solidFill>
                  <a:srgbClr val="FF0000"/>
                </a:solidFill>
              </a:rPr>
              <a:t>How to keep “state”:</a:t>
            </a:r>
            <a:endParaRPr lang="en-US"/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protocol endpoints: maintain state at sender/receiver over multiple transactions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/>
              <a:t>cookies: http messages carry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7" grpId="0" animBg="1"/>
      <p:bldP spid="409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B4C5C9A-59C8-4D7F-A322-8B2DF854BDA6}" type="slidenum">
              <a:rPr lang="en-US" sz="1400" smtClean="0">
                <a:latin typeface="Times New Roman" pitchFamily="18" charset="0"/>
              </a:rPr>
              <a:pPr/>
              <a:t>14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Web caches (proxy server)</a:t>
            </a:r>
            <a:endParaRPr lang="en-US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8275" y="1804988"/>
            <a:ext cx="4211638" cy="4752975"/>
          </a:xfrm>
        </p:spPr>
        <p:txBody>
          <a:bodyPr/>
          <a:lstStyle/>
          <a:p>
            <a:r>
              <a:rPr lang="en-US" sz="2400" smtClean="0"/>
              <a:t>user sets browser:     Web accesses via cache</a:t>
            </a:r>
          </a:p>
          <a:p>
            <a:r>
              <a:rPr lang="en-US" sz="2400" smtClean="0"/>
              <a:t>browser sends all HTTP requests to cache</a:t>
            </a:r>
          </a:p>
          <a:p>
            <a:pPr lvl="2"/>
            <a:endParaRPr lang="en-US" sz="1600" smtClean="0"/>
          </a:p>
          <a:p>
            <a:r>
              <a:rPr lang="en-US" sz="2400" smtClean="0"/>
              <a:t>Why Web caching?</a:t>
            </a:r>
          </a:p>
          <a:p>
            <a:pPr lvl="1"/>
            <a:r>
              <a:rPr lang="en-US" sz="2000" smtClean="0"/>
              <a:t>reduce response time for client request</a:t>
            </a:r>
          </a:p>
          <a:p>
            <a:pPr lvl="1"/>
            <a:r>
              <a:rPr lang="en-US" sz="2000" smtClean="0"/>
              <a:t>reduce traffic on an institution’s access link.</a:t>
            </a:r>
          </a:p>
          <a:p>
            <a:pPr lvl="1"/>
            <a:r>
              <a:rPr lang="en-US" sz="2000" smtClean="0"/>
              <a:t>enables “poor” content providers to effectively deliver content</a:t>
            </a:r>
            <a:endParaRPr lang="en-US" smtClean="0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>
                <a:solidFill>
                  <a:srgbClr val="FF0000"/>
                </a:solidFill>
              </a:rPr>
              <a:t>Goal:</a:t>
            </a:r>
            <a:r>
              <a:rPr lang="en-US"/>
              <a:t> satisfy client request without involving origin server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4203700" y="2955925"/>
          <a:ext cx="515938" cy="414338"/>
        </p:xfrm>
        <a:graphic>
          <a:graphicData uri="http://schemas.openxmlformats.org/presentationml/2006/ole">
            <p:oleObj spid="_x0000_s4156" name="Clip" r:id="rId3" imgW="1307263" imgH="1084139" progId="">
              <p:embed/>
            </p:oleObj>
          </a:graphicData>
        </a:graphic>
      </p:graphicFrame>
      <p:sp>
        <p:nvSpPr>
          <p:cNvPr id="4105" name="Text Box 6"/>
          <p:cNvSpPr txBox="1">
            <a:spLocks noChangeArrowheads="1"/>
          </p:cNvSpPr>
          <p:nvPr/>
        </p:nvSpPr>
        <p:spPr bwMode="auto">
          <a:xfrm>
            <a:off x="4143375" y="3368675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4268788" y="4826000"/>
          <a:ext cx="515937" cy="412750"/>
        </p:xfrm>
        <a:graphic>
          <a:graphicData uri="http://schemas.openxmlformats.org/presentationml/2006/ole">
            <p:oleObj spid="_x0000_s4157" name="Clip" r:id="rId4" imgW="1307263" imgH="1084139" progId="">
              <p:embed/>
            </p:oleObj>
          </a:graphicData>
        </a:graphic>
      </p:graphicFrame>
      <p:sp>
        <p:nvSpPr>
          <p:cNvPr id="4106" name="Text Box 8"/>
          <p:cNvSpPr txBox="1">
            <a:spLocks noChangeArrowheads="1"/>
          </p:cNvSpPr>
          <p:nvPr/>
        </p:nvSpPr>
        <p:spPr bwMode="auto">
          <a:xfrm>
            <a:off x="6024563" y="2774950"/>
            <a:ext cx="955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107" name="Group 9"/>
          <p:cNvGrpSpPr>
            <a:grpSpLocks/>
          </p:cNvGrpSpPr>
          <p:nvPr/>
        </p:nvGrpSpPr>
        <p:grpSpPr bwMode="auto">
          <a:xfrm>
            <a:off x="6249988" y="3556000"/>
            <a:ext cx="346075" cy="742950"/>
            <a:chOff x="4180" y="783"/>
            <a:chExt cx="150" cy="307"/>
          </a:xfrm>
        </p:grpSpPr>
        <p:sp>
          <p:nvSpPr>
            <p:cNvPr id="4148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8" name="Text Box 21"/>
          <p:cNvSpPr txBox="1">
            <a:spLocks noChangeArrowheads="1"/>
          </p:cNvSpPr>
          <p:nvPr/>
        </p:nvSpPr>
        <p:spPr bwMode="auto">
          <a:xfrm>
            <a:off x="4298950" y="5284788"/>
            <a:ext cx="714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4567238" y="4095750"/>
            <a:ext cx="1593850" cy="760413"/>
            <a:chOff x="2877" y="2580"/>
            <a:chExt cx="1004" cy="479"/>
          </a:xfrm>
        </p:grpSpPr>
        <p:sp>
          <p:nvSpPr>
            <p:cNvPr id="4146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Text Box 23"/>
            <p:cNvSpPr txBox="1">
              <a:spLocks noChangeArrowheads="1"/>
            </p:cNvSpPr>
            <p:nvPr/>
          </p:nvSpPr>
          <p:spPr bwMode="auto">
            <a:xfrm rot="-1692639">
              <a:off x="2877" y="2646"/>
              <a:ext cx="9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4773613" y="4183063"/>
            <a:ext cx="1620837" cy="785812"/>
            <a:chOff x="3007" y="2635"/>
            <a:chExt cx="1021" cy="495"/>
          </a:xfrm>
        </p:grpSpPr>
        <p:sp>
          <p:nvSpPr>
            <p:cNvPr id="4144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Text Box 25"/>
            <p:cNvSpPr txBox="1">
              <a:spLocks noChangeArrowheads="1"/>
            </p:cNvSpPr>
            <p:nvPr/>
          </p:nvSpPr>
          <p:spPr bwMode="auto">
            <a:xfrm rot="-1737783">
              <a:off x="3007" y="2847"/>
              <a:ext cx="10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111" name="Group 26"/>
          <p:cNvGrpSpPr>
            <a:grpSpLocks/>
          </p:cNvGrpSpPr>
          <p:nvPr/>
        </p:nvGrpSpPr>
        <p:grpSpPr bwMode="auto">
          <a:xfrm>
            <a:off x="8089900" y="2792413"/>
            <a:ext cx="346075" cy="742950"/>
            <a:chOff x="4180" y="783"/>
            <a:chExt cx="150" cy="307"/>
          </a:xfrm>
        </p:grpSpPr>
        <p:sp>
          <p:nvSpPr>
            <p:cNvPr id="4136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12" name="Group 35"/>
          <p:cNvGrpSpPr>
            <a:grpSpLocks/>
          </p:cNvGrpSpPr>
          <p:nvPr/>
        </p:nvGrpSpPr>
        <p:grpSpPr bwMode="auto">
          <a:xfrm>
            <a:off x="8174038" y="4670425"/>
            <a:ext cx="346075" cy="742950"/>
            <a:chOff x="4180" y="783"/>
            <a:chExt cx="150" cy="307"/>
          </a:xfrm>
        </p:grpSpPr>
        <p:sp>
          <p:nvSpPr>
            <p:cNvPr id="4128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4765675" y="3141663"/>
            <a:ext cx="3251200" cy="730250"/>
            <a:chOff x="3002" y="1979"/>
            <a:chExt cx="2048" cy="460"/>
          </a:xfrm>
        </p:grpSpPr>
        <p:sp>
          <p:nvSpPr>
            <p:cNvPr id="4125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Text Box 22"/>
            <p:cNvSpPr txBox="1">
              <a:spLocks noChangeArrowheads="1"/>
            </p:cNvSpPr>
            <p:nvPr/>
          </p:nvSpPr>
          <p:spPr bwMode="auto">
            <a:xfrm rot="1422049">
              <a:off x="3064" y="2006"/>
              <a:ext cx="9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127" name="Text Box 45"/>
            <p:cNvSpPr txBox="1">
              <a:spLocks noChangeArrowheads="1"/>
            </p:cNvSpPr>
            <p:nvPr/>
          </p:nvSpPr>
          <p:spPr bwMode="auto">
            <a:xfrm rot="-1419968">
              <a:off x="4095" y="2016"/>
              <a:ext cx="9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request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114" name="Text Box 47"/>
          <p:cNvSpPr txBox="1">
            <a:spLocks noChangeArrowheads="1"/>
          </p:cNvSpPr>
          <p:nvPr/>
        </p:nvSpPr>
        <p:spPr bwMode="auto">
          <a:xfrm>
            <a:off x="7885113" y="5465763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15" name="Text Box 48"/>
          <p:cNvSpPr txBox="1">
            <a:spLocks noChangeArrowheads="1"/>
          </p:cNvSpPr>
          <p:nvPr/>
        </p:nvSpPr>
        <p:spPr bwMode="auto">
          <a:xfrm>
            <a:off x="7816850" y="1993900"/>
            <a:ext cx="800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116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17" name="Picture 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992563" y="2678113"/>
            <a:ext cx="4186237" cy="1814512"/>
            <a:chOff x="2515" y="1687"/>
            <a:chExt cx="2637" cy="1143"/>
          </a:xfrm>
        </p:grpSpPr>
        <p:sp>
          <p:nvSpPr>
            <p:cNvPr id="4120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Text Box 24"/>
            <p:cNvSpPr txBox="1">
              <a:spLocks noChangeArrowheads="1"/>
            </p:cNvSpPr>
            <p:nvPr/>
          </p:nvSpPr>
          <p:spPr bwMode="auto">
            <a:xfrm rot="1411598">
              <a:off x="2901" y="2244"/>
              <a:ext cx="10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122" name="Text Box 46"/>
            <p:cNvSpPr txBox="1">
              <a:spLocks noChangeArrowheads="1"/>
            </p:cNvSpPr>
            <p:nvPr/>
          </p:nvSpPr>
          <p:spPr bwMode="auto">
            <a:xfrm rot="-1415789">
              <a:off x="4131" y="2232"/>
              <a:ext cx="102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HTTP response</a:t>
              </a:r>
              <a:endParaRPr lang="en-US">
                <a:latin typeface="Times New Roman" pitchFamily="18" charset="0"/>
              </a:endParaRPr>
            </a:p>
          </p:txBody>
        </p:sp>
        <p:pic>
          <p:nvPicPr>
            <p:cNvPr id="4123" name="Picture 5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Picture 5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FEEFC03-7402-4D6A-85E1-AA3079AFD17B}" type="slidenum">
              <a:rPr lang="en-US" sz="1400" smtClean="0">
                <a:latin typeface="Times New Roman" pitchFamily="18" charset="0"/>
              </a:rPr>
              <a:pPr/>
              <a:t>15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7962900" cy="1143000"/>
          </a:xfrm>
        </p:spPr>
        <p:txBody>
          <a:bodyPr/>
          <a:lstStyle/>
          <a:p>
            <a:r>
              <a:rPr lang="en-US" sz="3200" smtClean="0"/>
              <a:t>Conditional GET</a:t>
            </a:r>
            <a:endParaRPr lang="en-US" smtClean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0675"/>
            <a:ext cx="4030663" cy="4305300"/>
          </a:xfrm>
        </p:spPr>
        <p:txBody>
          <a:bodyPr/>
          <a:lstStyle/>
          <a:p>
            <a:r>
              <a:rPr lang="en-US" sz="2000" smtClean="0">
                <a:solidFill>
                  <a:srgbClr val="FF0000"/>
                </a:solidFill>
              </a:rPr>
              <a:t>Goal:</a:t>
            </a:r>
            <a:r>
              <a:rPr lang="en-US" sz="2000" smtClean="0"/>
              <a:t> don’t send object if cache has up-to-date   cached version</a:t>
            </a:r>
          </a:p>
          <a:p>
            <a:pPr lvl="2"/>
            <a:endParaRPr lang="en-US" sz="1200" smtClean="0"/>
          </a:p>
          <a:p>
            <a:r>
              <a:rPr lang="en-US" sz="2000" b="1" smtClean="0"/>
              <a:t>cache: </a:t>
            </a:r>
            <a:r>
              <a:rPr lang="en-US" sz="2000" smtClean="0"/>
              <a:t>specify date of cached copy in HTTP request</a:t>
            </a:r>
          </a:p>
          <a:p>
            <a:pPr>
              <a:buFont typeface="ZapfDingbats" pitchFamily="82" charset="2"/>
              <a:buNone/>
            </a:pPr>
            <a:r>
              <a:rPr lang="en-US" sz="1800" b="1" smtClean="0">
                <a:latin typeface="Courier New" pitchFamily="49" charset="0"/>
              </a:rPr>
              <a:t>	If-modified-since: &lt;date&gt;</a:t>
            </a:r>
          </a:p>
          <a:p>
            <a:pPr lvl="1">
              <a:buFont typeface="Wingdings" pitchFamily="2" charset="2"/>
              <a:buNone/>
            </a:pPr>
            <a:r>
              <a:rPr lang="en-US" sz="1800" b="1" smtClean="0">
                <a:latin typeface="Courier New" pitchFamily="49" charset="0"/>
              </a:rPr>
              <a:t>		</a:t>
            </a:r>
          </a:p>
          <a:p>
            <a:r>
              <a:rPr lang="en-US" sz="2000" b="1" smtClean="0"/>
              <a:t>server: </a:t>
            </a:r>
            <a:r>
              <a:rPr lang="en-US" sz="2000" smtClean="0"/>
              <a:t>response contains  no object if cached copy is up-to-date: </a:t>
            </a:r>
          </a:p>
          <a:p>
            <a:pPr>
              <a:buFont typeface="ZapfDingbats" pitchFamily="82" charset="2"/>
              <a:buNone/>
            </a:pPr>
            <a:r>
              <a:rPr lang="en-US" sz="2000" b="1" smtClean="0">
                <a:latin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</a:rPr>
              <a:t>HTTP/1.0 304 Not Modified</a:t>
            </a:r>
            <a:endParaRPr lang="en-US" sz="2000" smtClean="0"/>
          </a:p>
        </p:txBody>
      </p:sp>
      <p:sp>
        <p:nvSpPr>
          <p:cNvPr id="43014" name="Line 4"/>
          <p:cNvSpPr>
            <a:spLocks noChangeShapeType="1"/>
          </p:cNvSpPr>
          <p:nvPr/>
        </p:nvSpPr>
        <p:spPr bwMode="auto">
          <a:xfrm>
            <a:off x="4276725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3868738" y="1436688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cache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7321550" y="1408113"/>
            <a:ext cx="1104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u="sng"/>
              <a:t>server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4583113" y="1998663"/>
            <a:ext cx="2681287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 flipH="1">
            <a:off x="4295775" y="31051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564063" y="3098800"/>
            <a:ext cx="2643187" cy="865188"/>
            <a:chOff x="2698" y="2036"/>
            <a:chExt cx="1665" cy="545"/>
          </a:xfrm>
        </p:grpSpPr>
        <p:sp>
          <p:nvSpPr>
            <p:cNvPr id="22547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latin typeface="Courier New" pitchFamily="49" charset="0"/>
                </a:rPr>
                <a:t>304 Not Modified</a:t>
              </a:r>
              <a:endParaRPr lang="en-US" sz="2000" b="1">
                <a:latin typeface="Courier New" pitchFamily="49" charset="0"/>
              </a:endParaRPr>
            </a:p>
          </p:txBody>
        </p:sp>
      </p:grpSp>
      <p:sp>
        <p:nvSpPr>
          <p:cNvPr id="43020" name="Text Box 28"/>
          <p:cNvSpPr txBox="1">
            <a:spLocks noChangeArrowheads="1"/>
          </p:cNvSpPr>
          <p:nvPr/>
        </p:nvSpPr>
        <p:spPr bwMode="auto">
          <a:xfrm>
            <a:off x="7585075" y="2360613"/>
            <a:ext cx="12239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modified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3021" name="Line 31"/>
          <p:cNvSpPr>
            <a:spLocks noChangeShapeType="1"/>
          </p:cNvSpPr>
          <p:nvPr/>
        </p:nvSpPr>
        <p:spPr bwMode="auto">
          <a:xfrm>
            <a:off x="4400550" y="4171950"/>
            <a:ext cx="390525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32"/>
          <p:cNvSpPr>
            <a:spLocks noChangeShapeType="1"/>
          </p:cNvSpPr>
          <p:nvPr/>
        </p:nvSpPr>
        <p:spPr bwMode="auto">
          <a:xfrm>
            <a:off x="4343400" y="44672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Text Box 34"/>
          <p:cNvSpPr txBox="1">
            <a:spLocks noChangeArrowheads="1"/>
          </p:cNvSpPr>
          <p:nvPr/>
        </p:nvSpPr>
        <p:spPr bwMode="auto">
          <a:xfrm>
            <a:off x="4587875" y="4351338"/>
            <a:ext cx="2681288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If-modified-since: &lt;date&gt;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43024" name="Line 35"/>
          <p:cNvSpPr>
            <a:spLocks noChangeShapeType="1"/>
          </p:cNvSpPr>
          <p:nvPr/>
        </p:nvSpPr>
        <p:spPr bwMode="auto">
          <a:xfrm flipH="1">
            <a:off x="4362450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38"/>
          <p:cNvSpPr txBox="1">
            <a:spLocks noChangeArrowheads="1"/>
          </p:cNvSpPr>
          <p:nvPr/>
        </p:nvSpPr>
        <p:spPr bwMode="auto">
          <a:xfrm>
            <a:off x="4606925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latin typeface="Courier New" pitchFamily="49" charset="0"/>
              </a:rPr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&lt;data&gt;</a:t>
            </a:r>
          </a:p>
        </p:txBody>
      </p:sp>
      <p:sp>
        <p:nvSpPr>
          <p:cNvPr id="43026" name="Text Box 39"/>
          <p:cNvSpPr txBox="1">
            <a:spLocks noChangeArrowheads="1"/>
          </p:cNvSpPr>
          <p:nvPr/>
        </p:nvSpPr>
        <p:spPr bwMode="auto">
          <a:xfrm>
            <a:off x="7651750" y="4808538"/>
            <a:ext cx="1223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modified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nimBg="1"/>
      <p:bldP spid="43017" grpId="0" animBg="1"/>
      <p:bldP spid="43018" grpId="0" animBg="1"/>
      <p:bldP spid="43020" grpId="0"/>
      <p:bldP spid="43021" grpId="0" animBg="1"/>
      <p:bldP spid="43022" grpId="0" animBg="1"/>
      <p:bldP spid="43023" grpId="0" animBg="1"/>
      <p:bldP spid="43024" grpId="0" animBg="1"/>
      <p:bldP spid="43025" grpId="0" animBg="1"/>
      <p:bldP spid="430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D7052B4-8E28-446C-89BE-BCB8935AA1E6}" type="slidenum">
              <a:rPr lang="en-US" sz="1400" smtClean="0">
                <a:latin typeface="Times New Roman" pitchFamily="18" charset="0"/>
              </a:rPr>
              <a:pPr/>
              <a:t>16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5: Outline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853363" cy="4648200"/>
          </a:xfrm>
        </p:spPr>
        <p:txBody>
          <a:bodyPr/>
          <a:lstStyle/>
          <a:p>
            <a:r>
              <a:rPr lang="en-US" sz="2400" dirty="0" smtClean="0"/>
              <a:t>2.1 Principles of network applications</a:t>
            </a:r>
          </a:p>
          <a:p>
            <a:r>
              <a:rPr lang="en-US" sz="2400" dirty="0" smtClean="0"/>
              <a:t>2.2 Web and HTTP</a:t>
            </a:r>
          </a:p>
          <a:p>
            <a:r>
              <a:rPr lang="en-US" sz="2400" dirty="0" smtClean="0"/>
              <a:t>2.3 </a:t>
            </a:r>
            <a:r>
              <a:rPr lang="en-US" sz="2400" dirty="0" smtClean="0"/>
              <a:t>Electronic Mail</a:t>
            </a:r>
          </a:p>
          <a:p>
            <a:pPr lvl="1"/>
            <a:r>
              <a:rPr lang="en-US" sz="2000" dirty="0" smtClean="0"/>
              <a:t>SMTP, POP3, IMAP</a:t>
            </a:r>
          </a:p>
          <a:p>
            <a:r>
              <a:rPr lang="en-US" sz="2400" dirty="0" smtClean="0"/>
              <a:t>2.5 DNS</a:t>
            </a:r>
          </a:p>
          <a:p>
            <a:pPr>
              <a:buFont typeface="ZapfDingbats" pitchFamily="8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F49F303-12B1-4CEE-932C-C30D5DD0D02A}" type="slidenum">
              <a:rPr lang="en-US" sz="1400" smtClean="0">
                <a:latin typeface="Times New Roman" pitchFamily="18" charset="0"/>
              </a:rPr>
              <a:pPr/>
              <a:t>17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5: Outline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853363" cy="4648200"/>
          </a:xfrm>
        </p:spPr>
        <p:txBody>
          <a:bodyPr/>
          <a:lstStyle/>
          <a:p>
            <a:r>
              <a:rPr lang="en-US" sz="2400" dirty="0" smtClean="0"/>
              <a:t>2.1 Principles of network applications</a:t>
            </a:r>
          </a:p>
          <a:p>
            <a:r>
              <a:rPr lang="en-US" sz="2400" dirty="0" smtClean="0"/>
              <a:t>2.2 Web and HTTP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2.3 </a:t>
            </a:r>
            <a:r>
              <a:rPr lang="en-US" sz="2400" dirty="0" smtClean="0">
                <a:solidFill>
                  <a:srgbClr val="FF0000"/>
                </a:solidFill>
              </a:rPr>
              <a:t>Electronic Mail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SMTP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POP3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 IMAP</a:t>
            </a:r>
          </a:p>
          <a:p>
            <a:r>
              <a:rPr lang="en-US" sz="2400" dirty="0" smtClean="0"/>
              <a:t>2.5 DNS</a:t>
            </a:r>
          </a:p>
          <a:p>
            <a:pPr>
              <a:buFont typeface="ZapfDingbats" pitchFamily="8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C02EB57-8231-4B5A-9078-956D05D5524D}" type="slidenum">
              <a:rPr lang="en-US" sz="1400" smtClean="0">
                <a:latin typeface="Times New Roman" pitchFamily="18" charset="0"/>
              </a:rPr>
              <a:pPr/>
              <a:t>18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7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Electronic Mail</a:t>
            </a:r>
            <a:endParaRPr lang="en-US" smtClean="0"/>
          </a:p>
        </p:txBody>
      </p:sp>
      <p:sp>
        <p:nvSpPr>
          <p:cNvPr id="13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55738"/>
            <a:ext cx="3933825" cy="50165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Three major components:</a:t>
            </a:r>
            <a:r>
              <a:rPr lang="en-US" sz="2400" smtClean="0"/>
              <a:t> </a:t>
            </a:r>
          </a:p>
          <a:p>
            <a:r>
              <a:rPr lang="en-US" sz="2000" smtClean="0"/>
              <a:t>user agents </a:t>
            </a:r>
          </a:p>
          <a:p>
            <a:r>
              <a:rPr lang="en-US" sz="2000" smtClean="0"/>
              <a:t>mail servers </a:t>
            </a:r>
          </a:p>
          <a:p>
            <a:pPr>
              <a:spcAft>
                <a:spcPct val="75000"/>
              </a:spcAft>
            </a:pPr>
            <a:r>
              <a:rPr lang="en-US" sz="2000" smtClean="0"/>
              <a:t>simple mail transfer protocol: SMTP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User Agent</a:t>
            </a:r>
          </a:p>
          <a:p>
            <a:r>
              <a:rPr lang="en-US" sz="2000" smtClean="0"/>
              <a:t>a.k.a. “mail reader”</a:t>
            </a:r>
          </a:p>
          <a:p>
            <a:r>
              <a:rPr lang="en-US" sz="2000" smtClean="0"/>
              <a:t>composing, editing, reading mail messages</a:t>
            </a:r>
          </a:p>
          <a:p>
            <a:r>
              <a:rPr lang="en-US" sz="2000" smtClean="0"/>
              <a:t>e.g., Eudora, Outlook, elm, Mozilla Thunderbird</a:t>
            </a:r>
          </a:p>
          <a:p>
            <a:r>
              <a:rPr lang="en-US" sz="2000" smtClean="0"/>
              <a:t>outgoing, incoming messages stored on server</a:t>
            </a:r>
          </a:p>
        </p:txBody>
      </p:sp>
      <p:sp>
        <p:nvSpPr>
          <p:cNvPr id="7180" name="Rectangle 280"/>
          <p:cNvSpPr>
            <a:spLocks noChangeArrowheads="1"/>
          </p:cNvSpPr>
          <p:nvPr/>
        </p:nvSpPr>
        <p:spPr bwMode="auto">
          <a:xfrm>
            <a:off x="6877050" y="600075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1" name="Group 279"/>
          <p:cNvGrpSpPr>
            <a:grpSpLocks/>
          </p:cNvGrpSpPr>
          <p:nvPr/>
        </p:nvGrpSpPr>
        <p:grpSpPr bwMode="auto">
          <a:xfrm>
            <a:off x="6953250" y="569913"/>
            <a:ext cx="1736725" cy="955675"/>
            <a:chOff x="4458" y="3335"/>
            <a:chExt cx="1094" cy="602"/>
          </a:xfrm>
        </p:grpSpPr>
        <p:sp>
          <p:nvSpPr>
            <p:cNvPr id="7295" name="Text Box 263"/>
            <p:cNvSpPr txBox="1">
              <a:spLocks noChangeArrowheads="1"/>
            </p:cNvSpPr>
            <p:nvPr/>
          </p:nvSpPr>
          <p:spPr bwMode="auto">
            <a:xfrm>
              <a:off x="4666" y="3725"/>
              <a:ext cx="8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 mailbox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296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7299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0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1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2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3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4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5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06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97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8" name="Text Box 277"/>
            <p:cNvSpPr txBox="1">
              <a:spLocks noChangeArrowheads="1"/>
            </p:cNvSpPr>
            <p:nvPr/>
          </p:nvSpPr>
          <p:spPr bwMode="auto">
            <a:xfrm>
              <a:off x="4560" y="3335"/>
              <a:ext cx="99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outgoing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message queue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7182" name="Line 417"/>
          <p:cNvSpPr>
            <a:spLocks noChangeShapeType="1"/>
          </p:cNvSpPr>
          <p:nvPr/>
        </p:nvSpPr>
        <p:spPr bwMode="auto">
          <a:xfrm>
            <a:off x="5724525" y="2636838"/>
            <a:ext cx="1123950" cy="790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3" name="Group 418"/>
          <p:cNvGrpSpPr>
            <a:grpSpLocks/>
          </p:cNvGrpSpPr>
          <p:nvPr/>
        </p:nvGrpSpPr>
        <p:grpSpPr bwMode="auto">
          <a:xfrm>
            <a:off x="7116763" y="2563813"/>
            <a:ext cx="355600" cy="933450"/>
            <a:chOff x="4180" y="783"/>
            <a:chExt cx="150" cy="307"/>
          </a:xfrm>
        </p:grpSpPr>
        <p:sp>
          <p:nvSpPr>
            <p:cNvPr id="7287" name="AutoShape 41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8" name="Rectangle 42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9" name="Rectangle 42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0" name="AutoShape 42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1" name="Line 42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2" name="Line 42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3" name="Rectangle 42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94" name="Rectangle 42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4" name="Group 427"/>
          <p:cNvGrpSpPr>
            <a:grpSpLocks/>
          </p:cNvGrpSpPr>
          <p:nvPr/>
        </p:nvGrpSpPr>
        <p:grpSpPr bwMode="auto">
          <a:xfrm>
            <a:off x="6873875" y="3016250"/>
            <a:ext cx="822325" cy="1049338"/>
            <a:chOff x="4288" y="2627"/>
            <a:chExt cx="518" cy="661"/>
          </a:xfrm>
        </p:grpSpPr>
        <p:sp>
          <p:nvSpPr>
            <p:cNvPr id="7272" name="Rectangle 428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3" name="Text Box 429"/>
            <p:cNvSpPr txBox="1">
              <a:spLocks noChangeArrowheads="1"/>
            </p:cNvSpPr>
            <p:nvPr/>
          </p:nvSpPr>
          <p:spPr bwMode="auto">
            <a:xfrm>
              <a:off x="4288" y="2627"/>
              <a:ext cx="50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7274" name="Rectangle 430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5" name="Line 431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6" name="Line 432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7" name="Line 433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8" name="Line 434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79" name="Line 435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0" name="Line 436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1" name="Line 437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2" name="Rectangle 438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3" name="Rectangle 439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4" name="Rectangle 440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5" name="Rectangle 441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86" name="Rectangle 442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5" name="Group 443"/>
          <p:cNvGrpSpPr>
            <a:grpSpLocks/>
          </p:cNvGrpSpPr>
          <p:nvPr/>
        </p:nvGrpSpPr>
        <p:grpSpPr bwMode="auto">
          <a:xfrm>
            <a:off x="7599363" y="2154238"/>
            <a:ext cx="709612" cy="703262"/>
            <a:chOff x="4337" y="290"/>
            <a:chExt cx="447" cy="443"/>
          </a:xfrm>
        </p:grpSpPr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07" name="Clip" r:id="rId3" imgW="1307263" imgH="1084139" progId="">
                <p:embed/>
              </p:oleObj>
            </a:graphicData>
          </a:graphic>
        </p:graphicFrame>
        <p:grpSp>
          <p:nvGrpSpPr>
            <p:cNvPr id="7269" name="Group 445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70" name="Rectangle 446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" name="Text Box 447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86" name="Group 448"/>
          <p:cNvGrpSpPr>
            <a:grpSpLocks/>
          </p:cNvGrpSpPr>
          <p:nvPr/>
        </p:nvGrpSpPr>
        <p:grpSpPr bwMode="auto">
          <a:xfrm>
            <a:off x="7827963" y="3163888"/>
            <a:ext cx="709612" cy="703262"/>
            <a:chOff x="4337" y="290"/>
            <a:chExt cx="447" cy="443"/>
          </a:xfrm>
        </p:grpSpPr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08" name="Clip" r:id="rId4" imgW="1307263" imgH="1084139" progId="">
                <p:embed/>
              </p:oleObj>
            </a:graphicData>
          </a:graphic>
        </p:graphicFrame>
        <p:grpSp>
          <p:nvGrpSpPr>
            <p:cNvPr id="7266" name="Group 450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67" name="Rectangle 451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8" name="Text Box 452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87" name="Group 453"/>
          <p:cNvGrpSpPr>
            <a:grpSpLocks/>
          </p:cNvGrpSpPr>
          <p:nvPr/>
        </p:nvGrpSpPr>
        <p:grpSpPr bwMode="auto">
          <a:xfrm>
            <a:off x="7599363" y="4211638"/>
            <a:ext cx="709612" cy="703262"/>
            <a:chOff x="4337" y="290"/>
            <a:chExt cx="447" cy="443"/>
          </a:xfrm>
        </p:grpSpPr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09" name="Clip" r:id="rId5" imgW="1307263" imgH="1084139" progId="">
                <p:embed/>
              </p:oleObj>
            </a:graphicData>
          </a:graphic>
        </p:graphicFrame>
        <p:grpSp>
          <p:nvGrpSpPr>
            <p:cNvPr id="7263" name="Group 455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64" name="Rectangle 456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5" name="Text Box 457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88" name="Group 458"/>
          <p:cNvGrpSpPr>
            <a:grpSpLocks/>
          </p:cNvGrpSpPr>
          <p:nvPr/>
        </p:nvGrpSpPr>
        <p:grpSpPr bwMode="auto">
          <a:xfrm>
            <a:off x="4873625" y="3973513"/>
            <a:ext cx="822325" cy="1501775"/>
            <a:chOff x="3484" y="2522"/>
            <a:chExt cx="518" cy="946"/>
          </a:xfrm>
        </p:grpSpPr>
        <p:grpSp>
          <p:nvGrpSpPr>
            <p:cNvPr id="7238" name="Group 459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7255" name="AutoShape 46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6" name="Rectangle 46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7" name="Rectangle 46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8" name="AutoShape 46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9" name="Line 46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0" name="Line 46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1" name="Rectangle 46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62" name="Rectangle 46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39" name="Group 468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7240" name="Rectangle 469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1" name="Text Box 470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242" name="Rectangle 471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3" name="Line 472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4" name="Line 473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5" name="Line 474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6" name="Line 475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7" name="Line 476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8" name="Line 477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49" name="Line 478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0" name="Rectangle 479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1" name="Rectangle 480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2" name="Rectangle 481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3" name="Rectangle 482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54" name="Rectangle 483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89" name="Group 484"/>
          <p:cNvGrpSpPr>
            <a:grpSpLocks/>
          </p:cNvGrpSpPr>
          <p:nvPr/>
        </p:nvGrpSpPr>
        <p:grpSpPr bwMode="auto">
          <a:xfrm>
            <a:off x="5827713" y="5078413"/>
            <a:ext cx="709612" cy="703262"/>
            <a:chOff x="4337" y="290"/>
            <a:chExt cx="447" cy="443"/>
          </a:xfrm>
        </p:grpSpPr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10" name="Clip" r:id="rId6" imgW="1307263" imgH="1084139" progId="">
                <p:embed/>
              </p:oleObj>
            </a:graphicData>
          </a:graphic>
        </p:graphicFrame>
        <p:grpSp>
          <p:nvGrpSpPr>
            <p:cNvPr id="7235" name="Group 486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36" name="Rectangle 487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7" name="Text Box 488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90" name="Group 489"/>
          <p:cNvGrpSpPr>
            <a:grpSpLocks/>
          </p:cNvGrpSpPr>
          <p:nvPr/>
        </p:nvGrpSpPr>
        <p:grpSpPr bwMode="auto">
          <a:xfrm>
            <a:off x="4989513" y="5583238"/>
            <a:ext cx="709612" cy="703262"/>
            <a:chOff x="4337" y="290"/>
            <a:chExt cx="447" cy="443"/>
          </a:xfrm>
        </p:grpSpPr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11" name="Clip" r:id="rId7" imgW="1307263" imgH="1084139" progId="">
                <p:embed/>
              </p:oleObj>
            </a:graphicData>
          </a:graphic>
        </p:graphicFrame>
        <p:grpSp>
          <p:nvGrpSpPr>
            <p:cNvPr id="7232" name="Group 491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33" name="Rectangle 492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4" name="Text Box 493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191" name="Group 494"/>
          <p:cNvGrpSpPr>
            <a:grpSpLocks/>
          </p:cNvGrpSpPr>
          <p:nvPr/>
        </p:nvGrpSpPr>
        <p:grpSpPr bwMode="auto">
          <a:xfrm>
            <a:off x="4873625" y="1716088"/>
            <a:ext cx="822325" cy="1501775"/>
            <a:chOff x="3484" y="2522"/>
            <a:chExt cx="518" cy="946"/>
          </a:xfrm>
        </p:grpSpPr>
        <p:grpSp>
          <p:nvGrpSpPr>
            <p:cNvPr id="7207" name="Group 495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7224" name="AutoShape 49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5" name="Rectangle 49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6" name="Rectangle 49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7" name="AutoShape 49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8" name="Line 50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9" name="Line 50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0" name="Rectangle 50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31" name="Rectangle 50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208" name="Group 504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7209" name="Rectangle 505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0" name="Text Box 506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7211" name="Rectangle 507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2" name="Line 508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3" name="Line 509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4" name="Line 510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5" name="Line 511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6" name="Line 512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7" name="Line 513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8" name="Line 514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19" name="Rectangle 515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0" name="Rectangle 516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1" name="Rectangle 517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2" name="Rectangle 518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23" name="Rectangle 519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192" name="Group 520"/>
          <p:cNvGrpSpPr>
            <a:grpSpLocks/>
          </p:cNvGrpSpPr>
          <p:nvPr/>
        </p:nvGrpSpPr>
        <p:grpSpPr bwMode="auto">
          <a:xfrm>
            <a:off x="5618163" y="1458913"/>
            <a:ext cx="709612" cy="703262"/>
            <a:chOff x="4337" y="290"/>
            <a:chExt cx="447" cy="443"/>
          </a:xfrm>
        </p:grpSpPr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7312" name="Clip" r:id="rId8" imgW="1307263" imgH="1084139" progId="">
                <p:embed/>
              </p:oleObj>
            </a:graphicData>
          </a:graphic>
        </p:graphicFrame>
        <p:grpSp>
          <p:nvGrpSpPr>
            <p:cNvPr id="7204" name="Group 522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7205" name="Rectangle 523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6" name="Text Box 524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7193" name="Line 525"/>
          <p:cNvSpPr>
            <a:spLocks noChangeShapeType="1"/>
          </p:cNvSpPr>
          <p:nvPr/>
        </p:nvSpPr>
        <p:spPr bwMode="auto">
          <a:xfrm flipV="1">
            <a:off x="5724525" y="3760788"/>
            <a:ext cx="1123950" cy="1085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4" name="Line 526"/>
          <p:cNvSpPr>
            <a:spLocks noChangeShapeType="1"/>
          </p:cNvSpPr>
          <p:nvPr/>
        </p:nvSpPr>
        <p:spPr bwMode="auto">
          <a:xfrm flipH="1" flipV="1">
            <a:off x="4981575" y="3236913"/>
            <a:ext cx="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95" name="Group 527"/>
          <p:cNvGrpSpPr>
            <a:grpSpLocks/>
          </p:cNvGrpSpPr>
          <p:nvPr/>
        </p:nvGrpSpPr>
        <p:grpSpPr bwMode="auto">
          <a:xfrm>
            <a:off x="5821363" y="4054475"/>
            <a:ext cx="1031875" cy="457200"/>
            <a:chOff x="3745" y="2537"/>
            <a:chExt cx="650" cy="288"/>
          </a:xfrm>
        </p:grpSpPr>
        <p:sp>
          <p:nvSpPr>
            <p:cNvPr id="7202" name="Rectangle 528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Text Box 529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7196" name="Group 530"/>
          <p:cNvGrpSpPr>
            <a:grpSpLocks/>
          </p:cNvGrpSpPr>
          <p:nvPr/>
        </p:nvGrpSpPr>
        <p:grpSpPr bwMode="auto">
          <a:xfrm>
            <a:off x="5783263" y="2797175"/>
            <a:ext cx="1031875" cy="457200"/>
            <a:chOff x="3745" y="2537"/>
            <a:chExt cx="650" cy="288"/>
          </a:xfrm>
        </p:grpSpPr>
        <p:sp>
          <p:nvSpPr>
            <p:cNvPr id="7200" name="Rectangle 531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Text Box 532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7197" name="Group 533"/>
          <p:cNvGrpSpPr>
            <a:grpSpLocks/>
          </p:cNvGrpSpPr>
          <p:nvPr/>
        </p:nvGrpSpPr>
        <p:grpSpPr bwMode="auto">
          <a:xfrm>
            <a:off x="4459288" y="3511550"/>
            <a:ext cx="1031875" cy="457200"/>
            <a:chOff x="3745" y="2537"/>
            <a:chExt cx="650" cy="288"/>
          </a:xfrm>
        </p:grpSpPr>
        <p:sp>
          <p:nvSpPr>
            <p:cNvPr id="7198" name="Rectangle 534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Text Box 535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2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33B496F-27CC-47D9-9C75-F68CAAEAE266}" type="slidenum">
              <a:rPr lang="en-US" sz="1400" smtClean="0">
                <a:latin typeface="Times New Roman" pitchFamily="18" charset="0"/>
              </a:rPr>
              <a:pPr/>
              <a:t>19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8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28600"/>
            <a:ext cx="7772400" cy="1143000"/>
          </a:xfrm>
        </p:spPr>
        <p:txBody>
          <a:bodyPr/>
          <a:lstStyle/>
          <a:p>
            <a:r>
              <a:rPr lang="en-US" sz="3600" smtClean="0"/>
              <a:t>Electronic Mail: mail servers</a:t>
            </a:r>
            <a:endParaRPr lang="en-US" smtClean="0"/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600200"/>
            <a:ext cx="4318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Mail Servers</a:t>
            </a:r>
            <a:r>
              <a:rPr lang="en-US" sz="2400" smtClean="0"/>
              <a:t> 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mailbox</a:t>
            </a:r>
            <a:r>
              <a:rPr lang="en-US" sz="2000" smtClean="0"/>
              <a:t> contains incoming messages for user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message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queue</a:t>
            </a:r>
            <a:r>
              <a:rPr lang="en-US" sz="2000" smtClean="0"/>
              <a:t> of outgoing    (to be sent) mail messages</a:t>
            </a:r>
          </a:p>
          <a:p>
            <a:endParaRPr lang="en-US" sz="2000" smtClean="0"/>
          </a:p>
          <a:p>
            <a:r>
              <a:rPr lang="en-US" sz="2000" smtClean="0">
                <a:solidFill>
                  <a:srgbClr val="FF0000"/>
                </a:solidFill>
              </a:rPr>
              <a:t>SMTP protocol</a:t>
            </a:r>
            <a:r>
              <a:rPr lang="en-US" sz="2000" smtClean="0"/>
              <a:t> between mail servers to send email messages</a:t>
            </a:r>
          </a:p>
          <a:p>
            <a:pPr lvl="1"/>
            <a:r>
              <a:rPr lang="en-US" sz="2000" smtClean="0"/>
              <a:t>client: sending mail server</a:t>
            </a:r>
          </a:p>
          <a:p>
            <a:pPr lvl="1"/>
            <a:r>
              <a:rPr lang="en-US" sz="2000" smtClean="0"/>
              <a:t>“server”: receiving mail server</a:t>
            </a:r>
          </a:p>
        </p:txBody>
      </p:sp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5713413" y="2641600"/>
            <a:ext cx="1123950" cy="790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5" name="Group 10"/>
          <p:cNvGrpSpPr>
            <a:grpSpLocks/>
          </p:cNvGrpSpPr>
          <p:nvPr/>
        </p:nvGrpSpPr>
        <p:grpSpPr bwMode="auto">
          <a:xfrm>
            <a:off x="7105650" y="2568575"/>
            <a:ext cx="355600" cy="933450"/>
            <a:chOff x="4180" y="783"/>
            <a:chExt cx="150" cy="307"/>
          </a:xfrm>
        </p:grpSpPr>
        <p:sp>
          <p:nvSpPr>
            <p:cNvPr id="8309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0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1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2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3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4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5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16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6" name="Group 19"/>
          <p:cNvGrpSpPr>
            <a:grpSpLocks/>
          </p:cNvGrpSpPr>
          <p:nvPr/>
        </p:nvGrpSpPr>
        <p:grpSpPr bwMode="auto">
          <a:xfrm>
            <a:off x="6862763" y="3021013"/>
            <a:ext cx="822325" cy="1049337"/>
            <a:chOff x="4288" y="2627"/>
            <a:chExt cx="518" cy="661"/>
          </a:xfrm>
        </p:grpSpPr>
        <p:sp>
          <p:nvSpPr>
            <p:cNvPr id="8294" name="Rectangle 20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5" name="Text Box 21"/>
            <p:cNvSpPr txBox="1">
              <a:spLocks noChangeArrowheads="1"/>
            </p:cNvSpPr>
            <p:nvPr/>
          </p:nvSpPr>
          <p:spPr bwMode="auto">
            <a:xfrm>
              <a:off x="4288" y="2627"/>
              <a:ext cx="50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8296" name="Rectangle 22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" name="Line 23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" name="Line 24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" name="Line 25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0" name="Line 26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1" name="Line 27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2" name="Line 28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3" name="Line 29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4" name="Rectangle 30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5" name="Rectangle 31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6" name="Rectangle 32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7" name="Rectangle 33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08" name="Rectangle 34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7" name="Group 35"/>
          <p:cNvGrpSpPr>
            <a:grpSpLocks/>
          </p:cNvGrpSpPr>
          <p:nvPr/>
        </p:nvGrpSpPr>
        <p:grpSpPr bwMode="auto">
          <a:xfrm>
            <a:off x="7588250" y="2159000"/>
            <a:ext cx="709613" cy="703263"/>
            <a:chOff x="4337" y="290"/>
            <a:chExt cx="447" cy="443"/>
          </a:xfrm>
        </p:grpSpPr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17" name="Clip" r:id="rId3" imgW="1307263" imgH="1084139" progId="">
                <p:embed/>
              </p:oleObj>
            </a:graphicData>
          </a:graphic>
        </p:graphicFrame>
        <p:grpSp>
          <p:nvGrpSpPr>
            <p:cNvPr id="8291" name="Group 3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92" name="Rectangle 3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3" name="Text Box 3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08" name="Group 40"/>
          <p:cNvGrpSpPr>
            <a:grpSpLocks/>
          </p:cNvGrpSpPr>
          <p:nvPr/>
        </p:nvGrpSpPr>
        <p:grpSpPr bwMode="auto">
          <a:xfrm>
            <a:off x="7816850" y="3168650"/>
            <a:ext cx="709613" cy="703263"/>
            <a:chOff x="4337" y="290"/>
            <a:chExt cx="447" cy="443"/>
          </a:xfrm>
        </p:grpSpPr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18" name="Clip" r:id="rId4" imgW="1307263" imgH="1084139" progId="">
                <p:embed/>
              </p:oleObj>
            </a:graphicData>
          </a:graphic>
        </p:graphicFrame>
        <p:grpSp>
          <p:nvGrpSpPr>
            <p:cNvPr id="8288" name="Group 42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89" name="Rectangle 43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90" name="Text Box 44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09" name="Group 45"/>
          <p:cNvGrpSpPr>
            <a:grpSpLocks/>
          </p:cNvGrpSpPr>
          <p:nvPr/>
        </p:nvGrpSpPr>
        <p:grpSpPr bwMode="auto">
          <a:xfrm>
            <a:off x="7588250" y="4216400"/>
            <a:ext cx="709613" cy="703263"/>
            <a:chOff x="4337" y="290"/>
            <a:chExt cx="447" cy="443"/>
          </a:xfrm>
        </p:grpSpPr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19" name="Clip" r:id="rId5" imgW="1307263" imgH="1084139" progId="">
                <p:embed/>
              </p:oleObj>
            </a:graphicData>
          </a:graphic>
        </p:graphicFrame>
        <p:grpSp>
          <p:nvGrpSpPr>
            <p:cNvPr id="8285" name="Group 4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86" name="Rectangle 4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7" name="Text Box 4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10" name="Group 50"/>
          <p:cNvGrpSpPr>
            <a:grpSpLocks/>
          </p:cNvGrpSpPr>
          <p:nvPr/>
        </p:nvGrpSpPr>
        <p:grpSpPr bwMode="auto">
          <a:xfrm>
            <a:off x="4862513" y="3978275"/>
            <a:ext cx="822325" cy="1501775"/>
            <a:chOff x="3484" y="2522"/>
            <a:chExt cx="518" cy="946"/>
          </a:xfrm>
        </p:grpSpPr>
        <p:grpSp>
          <p:nvGrpSpPr>
            <p:cNvPr id="8260" name="Group 51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8277" name="AutoShape 5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8" name="Rectangle 5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9" name="Rectangle 5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0" name="AutoShape 5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1" name="Line 5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2" name="Line 5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3" name="Rectangle 5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84" name="Rectangle 5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61" name="Group 60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8262" name="Rectangle 6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3" name="Text Box 62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8264" name="Rectangle 6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5" name="Line 6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6" name="Line 6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7" name="Line 6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8" name="Line 6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9" name="Line 6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0" name="Line 6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1" name="Line 7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2" name="Rectangle 7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3" name="Rectangle 7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4" name="Rectangle 7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5" name="Rectangle 7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76" name="Rectangle 7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11" name="Group 76"/>
          <p:cNvGrpSpPr>
            <a:grpSpLocks/>
          </p:cNvGrpSpPr>
          <p:nvPr/>
        </p:nvGrpSpPr>
        <p:grpSpPr bwMode="auto">
          <a:xfrm>
            <a:off x="5816600" y="5083175"/>
            <a:ext cx="709613" cy="703263"/>
            <a:chOff x="4337" y="290"/>
            <a:chExt cx="447" cy="443"/>
          </a:xfrm>
        </p:grpSpPr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20" name="Clip" r:id="rId6" imgW="1307263" imgH="1084139" progId="">
                <p:embed/>
              </p:oleObj>
            </a:graphicData>
          </a:graphic>
        </p:graphicFrame>
        <p:grpSp>
          <p:nvGrpSpPr>
            <p:cNvPr id="8257" name="Group 78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58" name="Rectangle 79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9" name="Text Box 80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12" name="Group 81"/>
          <p:cNvGrpSpPr>
            <a:grpSpLocks/>
          </p:cNvGrpSpPr>
          <p:nvPr/>
        </p:nvGrpSpPr>
        <p:grpSpPr bwMode="auto">
          <a:xfrm>
            <a:off x="4978400" y="5588000"/>
            <a:ext cx="709613" cy="703263"/>
            <a:chOff x="4337" y="290"/>
            <a:chExt cx="447" cy="443"/>
          </a:xfrm>
        </p:grpSpPr>
        <p:graphicFrame>
          <p:nvGraphicFramePr>
            <p:cNvPr id="8195" name="Object 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21" name="Clip" r:id="rId7" imgW="1307263" imgH="1084139" progId="">
                <p:embed/>
              </p:oleObj>
            </a:graphicData>
          </a:graphic>
        </p:graphicFrame>
        <p:grpSp>
          <p:nvGrpSpPr>
            <p:cNvPr id="8254" name="Group 83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55" name="Rectangle 84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6" name="Text Box 85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213" name="Group 86"/>
          <p:cNvGrpSpPr>
            <a:grpSpLocks/>
          </p:cNvGrpSpPr>
          <p:nvPr/>
        </p:nvGrpSpPr>
        <p:grpSpPr bwMode="auto">
          <a:xfrm>
            <a:off x="4862513" y="1720850"/>
            <a:ext cx="822325" cy="1501775"/>
            <a:chOff x="3484" y="2522"/>
            <a:chExt cx="518" cy="946"/>
          </a:xfrm>
        </p:grpSpPr>
        <p:grpSp>
          <p:nvGrpSpPr>
            <p:cNvPr id="8229" name="Group 87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8246" name="AutoShape 8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7" name="Rectangle 8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8" name="Rectangle 9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9" name="AutoShape 9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0" name="Line 9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1" name="Line 9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2" name="Rectangle 9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3" name="Rectangle 9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230" name="Group 96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8231" name="Rectangle 97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Text Box 98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8233" name="Rectangle 99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4" name="Line 100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5" name="Line 101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6" name="Line 102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7" name="Line 103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8" name="Line 104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9" name="Line 105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0" name="Line 106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1" name="Rectangle 107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2" name="Rectangle 108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3" name="Rectangle 109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4" name="Rectangle 110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45" name="Rectangle 111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214" name="Group 112"/>
          <p:cNvGrpSpPr>
            <a:grpSpLocks/>
          </p:cNvGrpSpPr>
          <p:nvPr/>
        </p:nvGrpSpPr>
        <p:grpSpPr bwMode="auto">
          <a:xfrm>
            <a:off x="5607050" y="1463675"/>
            <a:ext cx="709613" cy="703263"/>
            <a:chOff x="4337" y="290"/>
            <a:chExt cx="447" cy="443"/>
          </a:xfrm>
        </p:grpSpPr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8322" name="Clip" r:id="rId8" imgW="1307263" imgH="1084139" progId="">
                <p:embed/>
              </p:oleObj>
            </a:graphicData>
          </a:graphic>
        </p:graphicFrame>
        <p:grpSp>
          <p:nvGrpSpPr>
            <p:cNvPr id="8226" name="Group 114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8227" name="Rectangle 115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8" name="Text Box 116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8215" name="Line 117"/>
          <p:cNvSpPr>
            <a:spLocks noChangeShapeType="1"/>
          </p:cNvSpPr>
          <p:nvPr/>
        </p:nvSpPr>
        <p:spPr bwMode="auto">
          <a:xfrm flipV="1">
            <a:off x="5713413" y="3765550"/>
            <a:ext cx="1123950" cy="1085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118"/>
          <p:cNvSpPr>
            <a:spLocks noChangeShapeType="1"/>
          </p:cNvSpPr>
          <p:nvPr/>
        </p:nvSpPr>
        <p:spPr bwMode="auto">
          <a:xfrm flipH="1" flipV="1">
            <a:off x="4970463" y="3241675"/>
            <a:ext cx="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17" name="Group 119"/>
          <p:cNvGrpSpPr>
            <a:grpSpLocks/>
          </p:cNvGrpSpPr>
          <p:nvPr/>
        </p:nvGrpSpPr>
        <p:grpSpPr bwMode="auto">
          <a:xfrm>
            <a:off x="5810250" y="4059238"/>
            <a:ext cx="1031875" cy="457200"/>
            <a:chOff x="3745" y="2537"/>
            <a:chExt cx="650" cy="288"/>
          </a:xfrm>
        </p:grpSpPr>
        <p:sp>
          <p:nvSpPr>
            <p:cNvPr id="8224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8218" name="Group 122"/>
          <p:cNvGrpSpPr>
            <a:grpSpLocks/>
          </p:cNvGrpSpPr>
          <p:nvPr/>
        </p:nvGrpSpPr>
        <p:grpSpPr bwMode="auto">
          <a:xfrm>
            <a:off x="5772150" y="2801938"/>
            <a:ext cx="1031875" cy="457200"/>
            <a:chOff x="3745" y="2537"/>
            <a:chExt cx="650" cy="288"/>
          </a:xfrm>
        </p:grpSpPr>
        <p:sp>
          <p:nvSpPr>
            <p:cNvPr id="8222" name="Rectangle 123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Text Box 124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8219" name="Group 125"/>
          <p:cNvGrpSpPr>
            <a:grpSpLocks/>
          </p:cNvGrpSpPr>
          <p:nvPr/>
        </p:nvGrpSpPr>
        <p:grpSpPr bwMode="auto">
          <a:xfrm>
            <a:off x="4448175" y="3516313"/>
            <a:ext cx="1031875" cy="457200"/>
            <a:chOff x="3745" y="2537"/>
            <a:chExt cx="650" cy="288"/>
          </a:xfrm>
        </p:grpSpPr>
        <p:sp>
          <p:nvSpPr>
            <p:cNvPr id="8220" name="Rectangle 12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Text Box 12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BCE1E9A-E4C0-4FA0-B2F0-F808AD4B3D73}" type="slidenum">
              <a:rPr lang="en-US" sz="1400" smtClean="0">
                <a:latin typeface="Times New Roman" pitchFamily="18" charset="0"/>
              </a:rPr>
              <a:pPr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2: Application layer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23225" cy="4648200"/>
          </a:xfrm>
        </p:spPr>
        <p:txBody>
          <a:bodyPr/>
          <a:lstStyle/>
          <a:p>
            <a:r>
              <a:rPr lang="en-US" sz="2400" dirty="0" smtClean="0"/>
              <a:t>2.1 Principles of network applications</a:t>
            </a:r>
          </a:p>
          <a:p>
            <a:r>
              <a:rPr lang="en-US" sz="2400" dirty="0" smtClean="0"/>
              <a:t>2.2 Web and HTTP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2.3 </a:t>
            </a:r>
            <a:r>
              <a:rPr lang="en-US" sz="2400" dirty="0" smtClean="0">
                <a:solidFill>
                  <a:srgbClr val="FF0000"/>
                </a:solidFill>
              </a:rPr>
              <a:t>Electronic Mail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SMTP, POP3, IMAP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2.4 </a:t>
            </a:r>
            <a:r>
              <a:rPr lang="en-US" sz="2400" dirty="0" smtClean="0">
                <a:solidFill>
                  <a:srgbClr val="FF0000"/>
                </a:solidFill>
              </a:rPr>
              <a:t>DNS</a:t>
            </a:r>
          </a:p>
          <a:p>
            <a:r>
              <a:rPr lang="en-US" sz="2400" dirty="0" smtClean="0"/>
              <a:t>2.6 P2P applications</a:t>
            </a:r>
          </a:p>
          <a:p>
            <a:r>
              <a:rPr lang="en-US" sz="2400" dirty="0" smtClean="0"/>
              <a:t>2.7 Socket programming with TCP</a:t>
            </a:r>
          </a:p>
          <a:p>
            <a:r>
              <a:rPr lang="en-US" sz="2400" dirty="0" smtClean="0"/>
              <a:t>2.8 Socket programming with UDP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76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107ABBF-09AF-49BB-93C5-C8D1D039DAAE}" type="slidenum">
              <a:rPr lang="en-US" sz="1400" smtClean="0">
                <a:latin typeface="Times New Roman" pitchFamily="18" charset="0"/>
              </a:rPr>
              <a:pPr/>
              <a:t>20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Electronic Mail: SMTP </a:t>
            </a:r>
            <a:r>
              <a:rPr lang="en-US" sz="3200" smtClean="0"/>
              <a:t>[RFC 2821]</a:t>
            </a:r>
            <a:endParaRPr lang="en-US" smtClean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324725" cy="4648200"/>
          </a:xfrm>
        </p:spPr>
        <p:txBody>
          <a:bodyPr/>
          <a:lstStyle/>
          <a:p>
            <a:r>
              <a:rPr lang="en-US" sz="2000" smtClean="0"/>
              <a:t>uses TCP to reliably transfer email message from client to server (port 25)</a:t>
            </a:r>
          </a:p>
          <a:p>
            <a:r>
              <a:rPr lang="en-US" sz="2000" smtClean="0"/>
              <a:t>direct transfer: sending server to receiving server</a:t>
            </a:r>
          </a:p>
          <a:p>
            <a:r>
              <a:rPr lang="en-US" sz="2000" smtClean="0"/>
              <a:t>three phases of transfer</a:t>
            </a:r>
          </a:p>
          <a:p>
            <a:pPr lvl="1"/>
            <a:r>
              <a:rPr lang="en-US" sz="2000" smtClean="0"/>
              <a:t>handshaking (greeting)</a:t>
            </a:r>
          </a:p>
          <a:p>
            <a:pPr lvl="1"/>
            <a:r>
              <a:rPr lang="en-US" sz="2000" smtClean="0"/>
              <a:t>transfer of messages</a:t>
            </a:r>
          </a:p>
          <a:p>
            <a:pPr lvl="1"/>
            <a:r>
              <a:rPr lang="en-US" sz="2000" smtClean="0"/>
              <a:t>closure</a:t>
            </a:r>
          </a:p>
          <a:p>
            <a:r>
              <a:rPr lang="en-US" sz="2000" smtClean="0"/>
              <a:t>command/response interaction</a:t>
            </a:r>
            <a:endParaRPr lang="en-US" sz="2000" smtClean="0">
              <a:solidFill>
                <a:schemeClr val="accent2"/>
              </a:solidFill>
            </a:endParaRPr>
          </a:p>
          <a:p>
            <a:pPr lvl="1"/>
            <a:r>
              <a:rPr lang="en-US" sz="2000" smtClean="0">
                <a:solidFill>
                  <a:schemeClr val="accent2"/>
                </a:solidFill>
              </a:rPr>
              <a:t>commands:</a:t>
            </a:r>
            <a:r>
              <a:rPr lang="en-US" sz="2000" smtClean="0"/>
              <a:t> ASCII text</a:t>
            </a:r>
          </a:p>
          <a:p>
            <a:pPr lvl="1"/>
            <a:r>
              <a:rPr lang="en-US" sz="2000" smtClean="0">
                <a:solidFill>
                  <a:schemeClr val="accent2"/>
                </a:solidFill>
              </a:rPr>
              <a:t>response:</a:t>
            </a:r>
            <a:r>
              <a:rPr lang="en-US" sz="2000" smtClean="0"/>
              <a:t> status code and phrase</a:t>
            </a:r>
          </a:p>
          <a:p>
            <a:r>
              <a:rPr lang="en-US" sz="2400" smtClean="0"/>
              <a:t>messages must be in 7-bit ASCII</a:t>
            </a:r>
          </a:p>
          <a:p>
            <a:pPr lvl="1"/>
            <a:endParaRPr lang="en-US" sz="2000" smtClean="0"/>
          </a:p>
          <a:p>
            <a:pPr lvl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B3F8BF6-251C-42FF-8C8F-FC65B718F22E}" type="slidenum">
              <a:rPr lang="en-US" sz="1400" smtClean="0">
                <a:latin typeface="Times New Roman" pitchFamily="18" charset="0"/>
              </a:rPr>
              <a:pPr/>
              <a:t>21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8235950" cy="1143000"/>
          </a:xfrm>
        </p:spPr>
        <p:txBody>
          <a:bodyPr/>
          <a:lstStyle/>
          <a:p>
            <a:r>
              <a:rPr lang="en-US" sz="3600" smtClean="0"/>
              <a:t>Scenario: Alice sends message to Bob</a:t>
            </a:r>
            <a:endParaRPr lang="en-US" smtClean="0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0463"/>
            <a:ext cx="7780338" cy="32194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1) Alice uses UA to compose message and “to” </a:t>
            </a:r>
            <a:r>
              <a:rPr lang="en-US" sz="2000" smtClean="0">
                <a:latin typeface="Courier New" pitchFamily="49" charset="0"/>
              </a:rPr>
              <a:t>bob@someschool.edu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2) Alice’s UA sends message to her mail server; message placed in message queue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3) Client side of SMTP opens TCP connection with Bob’s mail server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4) SMTP client sends Alice’s message over the TCP connection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5) Bob’s mail server places the message in Bob’s mailbox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6) Bob invokes his user agent to read message</a:t>
            </a:r>
            <a:endParaRPr lang="en-US" sz="2400" smtClean="0"/>
          </a:p>
        </p:txBody>
      </p:sp>
      <p:grpSp>
        <p:nvGrpSpPr>
          <p:cNvPr id="9224" name="Group 5"/>
          <p:cNvGrpSpPr>
            <a:grpSpLocks/>
          </p:cNvGrpSpPr>
          <p:nvPr/>
        </p:nvGrpSpPr>
        <p:grpSpPr bwMode="auto">
          <a:xfrm>
            <a:off x="1270000" y="5062538"/>
            <a:ext cx="709613" cy="703262"/>
            <a:chOff x="4337" y="290"/>
            <a:chExt cx="447" cy="443"/>
          </a:xfrm>
        </p:grpSpPr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9295" name="Clip" r:id="rId3" imgW="1307263" imgH="1084139" progId="">
                <p:embed/>
              </p:oleObj>
            </a:graphicData>
          </a:graphic>
        </p:graphicFrame>
        <p:grpSp>
          <p:nvGrpSpPr>
            <p:cNvPr id="9292" name="Group 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9293" name="Rectangle 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Text Box 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225" name="Group 10"/>
          <p:cNvGrpSpPr>
            <a:grpSpLocks/>
          </p:cNvGrpSpPr>
          <p:nvPr/>
        </p:nvGrpSpPr>
        <p:grpSpPr bwMode="auto">
          <a:xfrm>
            <a:off x="2795588" y="4503738"/>
            <a:ext cx="822325" cy="1501775"/>
            <a:chOff x="3484" y="2522"/>
            <a:chExt cx="518" cy="946"/>
          </a:xfrm>
        </p:grpSpPr>
        <p:grpSp>
          <p:nvGrpSpPr>
            <p:cNvPr id="9267" name="Group 11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9284" name="AutoShape 1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Rectangle 1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Rectangle 1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AutoShape 1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Line 1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Line 1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Rectangle 1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Rectangle 1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68" name="Group 20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9269" name="Rectangle 2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Text Box 22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271" name="Rectangle 2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Line 2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Line 2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Line 2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Line 2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Line 2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Line 2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Line 3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Rectangle 3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3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Rectangle 3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Rectangle 3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3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9226" name="Picture 36" descr="Al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37" descr="Bo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8" name="Group 38"/>
          <p:cNvGrpSpPr>
            <a:grpSpLocks/>
          </p:cNvGrpSpPr>
          <p:nvPr/>
        </p:nvGrpSpPr>
        <p:grpSpPr bwMode="auto">
          <a:xfrm>
            <a:off x="4986338" y="4449763"/>
            <a:ext cx="822325" cy="1501775"/>
            <a:chOff x="3484" y="2522"/>
            <a:chExt cx="518" cy="946"/>
          </a:xfrm>
        </p:grpSpPr>
        <p:grpSp>
          <p:nvGrpSpPr>
            <p:cNvPr id="9242" name="Group 39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9259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243" name="Group 48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9244" name="Rectangle 49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Text Box 50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246" name="Rectangle 51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Line 52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Line 53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Line 54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Line 55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Line 56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Line 57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Line 58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59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60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61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62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Rectangle 63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229" name="Group 64"/>
          <p:cNvGrpSpPr>
            <a:grpSpLocks/>
          </p:cNvGrpSpPr>
          <p:nvPr/>
        </p:nvGrpSpPr>
        <p:grpSpPr bwMode="auto">
          <a:xfrm>
            <a:off x="6819900" y="4946650"/>
            <a:ext cx="709613" cy="703263"/>
            <a:chOff x="4337" y="290"/>
            <a:chExt cx="447" cy="443"/>
          </a:xfrm>
        </p:grpSpPr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9296" name="Clip" r:id="rId6" imgW="1307263" imgH="1084139" progId="">
                <p:embed/>
              </p:oleObj>
            </a:graphicData>
          </a:graphic>
        </p:graphicFrame>
        <p:grpSp>
          <p:nvGrpSpPr>
            <p:cNvPr id="9239" name="Group 66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9240" name="Rectangle 67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Text Box 68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5375" name="Line 69"/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70"/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71"/>
          <p:cNvSpPr>
            <a:spLocks noChangeShapeType="1"/>
          </p:cNvSpPr>
          <p:nvPr/>
        </p:nvSpPr>
        <p:spPr bwMode="auto">
          <a:xfrm flipV="1">
            <a:off x="5811838" y="5408613"/>
            <a:ext cx="1027112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Oval 72"/>
          <p:cNvSpPr>
            <a:spLocks noChangeArrowheads="1"/>
          </p:cNvSpPr>
          <p:nvPr/>
        </p:nvSpPr>
        <p:spPr bwMode="auto">
          <a:xfrm>
            <a:off x="1441450" y="4870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1</a:t>
            </a:r>
            <a:endParaRPr lang="en-US"/>
          </a:p>
        </p:txBody>
      </p:sp>
      <p:sp>
        <p:nvSpPr>
          <p:cNvPr id="15379" name="Oval 74"/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2</a:t>
            </a:r>
            <a:endParaRPr lang="en-US"/>
          </a:p>
        </p:txBody>
      </p:sp>
      <p:sp>
        <p:nvSpPr>
          <p:cNvPr id="15380" name="Oval 75"/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3</a:t>
            </a:r>
            <a:endParaRPr lang="en-US"/>
          </a:p>
        </p:txBody>
      </p:sp>
      <p:sp>
        <p:nvSpPr>
          <p:cNvPr id="15381" name="Oval 76"/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4</a:t>
            </a:r>
            <a:endParaRPr lang="en-US"/>
          </a:p>
        </p:txBody>
      </p:sp>
      <p:sp>
        <p:nvSpPr>
          <p:cNvPr id="15382" name="Oval 77"/>
          <p:cNvSpPr>
            <a:spLocks noChangeArrowheads="1"/>
          </p:cNvSpPr>
          <p:nvPr/>
        </p:nvSpPr>
        <p:spPr bwMode="auto">
          <a:xfrm>
            <a:off x="5300663" y="570230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5</a:t>
            </a:r>
            <a:endParaRPr lang="en-US"/>
          </a:p>
        </p:txBody>
      </p:sp>
      <p:sp>
        <p:nvSpPr>
          <p:cNvPr id="15383" name="Oval 78"/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5" grpId="0" animBg="1"/>
      <p:bldP spid="15376" grpId="0" animBg="1"/>
      <p:bldP spid="15377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0C6A1F1-11FD-4768-8BD7-F6655F1BC9E2}" type="slidenum">
              <a:rPr lang="en-US" sz="1400" smtClean="0">
                <a:latin typeface="Times New Roman" pitchFamily="18" charset="0"/>
              </a:rPr>
              <a:pPr/>
              <a:t>22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Sample SMTP interaction</a:t>
            </a:r>
            <a:endParaRPr lang="en-US" smtClean="0"/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220 hamburger.edu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HELO crepes.fr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 Hello crepes.fr, pleased to meet you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MAIL FROM: &lt;alice@crepes.fr&gt;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alice@crepes.fr... Sender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RCPT TO: &lt;bob@hamburger.edu&gt;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bob@hamburger.edu ... Recipient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DATA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354 Enter mail, end with "." on a line by itself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Do you like ketchup?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How about pickles?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Message accepted for delivery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QUIT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221 hamburger.edu closing connection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6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81BF33AB-EB46-4195-BA07-FCE908593D49}" type="slidenum">
              <a:rPr lang="en-US" sz="1400" smtClean="0">
                <a:latin typeface="Times New Roman" pitchFamily="18" charset="0"/>
              </a:rPr>
              <a:pPr/>
              <a:t>23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SMTP: final words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8069263" cy="4648200"/>
          </a:xfrm>
        </p:spPr>
        <p:txBody>
          <a:bodyPr/>
          <a:lstStyle/>
          <a:p>
            <a:r>
              <a:rPr lang="en-US" sz="2000" smtClean="0"/>
              <a:t>SMTP uses persistent connections</a:t>
            </a:r>
          </a:p>
          <a:p>
            <a:r>
              <a:rPr lang="en-US" sz="2000" smtClean="0"/>
              <a:t>SMTP requires message (header &amp; body) to be in 7-bit ASCII</a:t>
            </a:r>
          </a:p>
          <a:p>
            <a:r>
              <a:rPr lang="en-US" sz="2000" smtClean="0"/>
              <a:t>SMTP server uses </a:t>
            </a:r>
            <a:r>
              <a:rPr lang="en-US" sz="2000" smtClean="0">
                <a:latin typeface="Courier New" pitchFamily="49" charset="0"/>
              </a:rPr>
              <a:t>CRLF.CRLF</a:t>
            </a:r>
            <a:r>
              <a:rPr lang="en-US" sz="2000" smtClean="0"/>
              <a:t> to determine end of message</a:t>
            </a:r>
          </a:p>
          <a:p>
            <a:endParaRPr lang="en-US" sz="2000" smtClean="0"/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sz="2000" smtClean="0"/>
              <a:t>HTTP: pull</a:t>
            </a:r>
          </a:p>
          <a:p>
            <a:pPr>
              <a:spcAft>
                <a:spcPct val="50000"/>
              </a:spcAft>
            </a:pPr>
            <a:r>
              <a:rPr lang="en-US" sz="2000" smtClean="0"/>
              <a:t>SMTP: push</a:t>
            </a:r>
          </a:p>
          <a:p>
            <a:pPr>
              <a:spcAft>
                <a:spcPct val="50000"/>
              </a:spcAft>
            </a:pPr>
            <a:r>
              <a:rPr lang="en-US" sz="2000" smtClean="0"/>
              <a:t>both have ASCII command/response interaction, status codes</a:t>
            </a:r>
          </a:p>
          <a:p>
            <a:r>
              <a:rPr lang="en-US" sz="2000" smtClean="0"/>
              <a:t>HTTP: each object encapsulated in its own response msg</a:t>
            </a:r>
          </a:p>
          <a:p>
            <a:r>
              <a:rPr lang="en-US" sz="2000" smtClean="0"/>
              <a:t>SMTP: multiple objects sent in multipart msg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ACD792E0-8385-4F0C-A582-693475A04709}" type="slidenum">
              <a:rPr lang="en-US" sz="1400" smtClean="0">
                <a:latin typeface="Times New Roman" pitchFamily="18" charset="0"/>
              </a:rPr>
              <a:pPr/>
              <a:t>24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Mail message format</a:t>
            </a:r>
            <a:endParaRPr lang="en-US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323138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SMTP: protocol for exchanging email msgs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RFC 822: standard for text message format:</a:t>
            </a:r>
          </a:p>
          <a:p>
            <a:pPr>
              <a:buFont typeface="ZapfDingbats" pitchFamily="82" charset="2"/>
              <a:buNone/>
            </a:pPr>
            <a:endParaRPr lang="en-US" sz="2000" smtClean="0"/>
          </a:p>
          <a:p>
            <a:r>
              <a:rPr lang="en-US" sz="2000" smtClean="0"/>
              <a:t>header lines, e.g.,</a:t>
            </a:r>
          </a:p>
          <a:p>
            <a:pPr lvl="1"/>
            <a:r>
              <a:rPr lang="en-US" sz="1800" smtClean="0"/>
              <a:t>To:</a:t>
            </a:r>
          </a:p>
          <a:p>
            <a:pPr lvl="1"/>
            <a:r>
              <a:rPr lang="en-US" sz="1800" smtClean="0"/>
              <a:t>From:</a:t>
            </a:r>
          </a:p>
          <a:p>
            <a:pPr lvl="1"/>
            <a:r>
              <a:rPr lang="en-US" sz="1800" smtClean="0"/>
              <a:t>Subject:</a:t>
            </a:r>
          </a:p>
          <a:p>
            <a:pPr lvl="1">
              <a:buFont typeface="Wingdings" pitchFamily="2" charset="2"/>
              <a:buNone/>
            </a:pPr>
            <a:r>
              <a:rPr lang="en-US" sz="1800" i="1" smtClean="0">
                <a:solidFill>
                  <a:srgbClr val="FF0000"/>
                </a:solidFill>
              </a:rPr>
              <a:t>different</a:t>
            </a:r>
            <a:r>
              <a:rPr lang="en-US" sz="1800" i="1" smtClean="0">
                <a:solidFill>
                  <a:srgbClr val="66FFCC"/>
                </a:solidFill>
              </a:rPr>
              <a:t> </a:t>
            </a:r>
            <a:r>
              <a:rPr lang="en-US" sz="1800" i="1" smtClean="0"/>
              <a:t>from SMTP commands</a:t>
            </a:r>
            <a:r>
              <a:rPr lang="en-US" sz="1800" smtClean="0"/>
              <a:t>!</a:t>
            </a:r>
          </a:p>
          <a:p>
            <a:pPr lvl="1">
              <a:buFont typeface="Wingdings" pitchFamily="2" charset="2"/>
              <a:buNone/>
            </a:pPr>
            <a:endParaRPr lang="en-US" sz="1800" smtClean="0"/>
          </a:p>
          <a:p>
            <a:r>
              <a:rPr lang="en-US" sz="2000" smtClean="0"/>
              <a:t>body</a:t>
            </a:r>
          </a:p>
          <a:p>
            <a:pPr lvl="1"/>
            <a:r>
              <a:rPr lang="en-US" sz="1800" smtClean="0"/>
              <a:t>the “message”, </a:t>
            </a:r>
          </a:p>
          <a:p>
            <a:pPr lvl="1">
              <a:buFont typeface="Wingdings" pitchFamily="2" charset="2"/>
              <a:buNone/>
            </a:pPr>
            <a:r>
              <a:rPr lang="en-US" sz="1800" smtClean="0">
                <a:solidFill>
                  <a:srgbClr val="FF0000"/>
                </a:solidFill>
              </a:rPr>
              <a:t>ASCII characters only</a:t>
            </a:r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5062538" y="3082925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062538" y="3895725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30728" name="Rectangle 9"/>
          <p:cNvSpPr>
            <a:spLocks noChangeArrowheads="1"/>
          </p:cNvSpPr>
          <p:nvPr/>
        </p:nvSpPr>
        <p:spPr bwMode="auto">
          <a:xfrm>
            <a:off x="4859338" y="2968625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10"/>
          <p:cNvSpPr>
            <a:spLocks noChangeShapeType="1"/>
          </p:cNvSpPr>
          <p:nvPr/>
        </p:nvSpPr>
        <p:spPr bwMode="auto">
          <a:xfrm>
            <a:off x="2466975" y="3152775"/>
            <a:ext cx="2465388" cy="1682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1"/>
          <p:cNvSpPr>
            <a:spLocks noChangeShapeType="1"/>
          </p:cNvSpPr>
          <p:nvPr/>
        </p:nvSpPr>
        <p:spPr bwMode="auto">
          <a:xfrm flipV="1">
            <a:off x="2333625" y="4703763"/>
            <a:ext cx="2635250" cy="301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3"/>
          <p:cNvSpPr txBox="1">
            <a:spLocks noChangeArrowheads="1"/>
          </p:cNvSpPr>
          <p:nvPr/>
        </p:nvSpPr>
        <p:spPr bwMode="auto">
          <a:xfrm>
            <a:off x="8337550" y="3303588"/>
            <a:ext cx="8048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blank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line</a:t>
            </a:r>
          </a:p>
        </p:txBody>
      </p:sp>
      <p:sp>
        <p:nvSpPr>
          <p:cNvPr id="60428" name="Line 14"/>
          <p:cNvSpPr>
            <a:spLocks noChangeShapeType="1"/>
          </p:cNvSpPr>
          <p:nvPr/>
        </p:nvSpPr>
        <p:spPr bwMode="auto">
          <a:xfrm flipH="1">
            <a:off x="7335838" y="3732213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 animBg="1"/>
      <p:bldP spid="60426" grpId="0" animBg="1"/>
      <p:bldP spid="60427" grpId="0"/>
      <p:bldP spid="604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17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B9FA6FF-D287-4EBB-BCF1-847D5A829DFB}" type="slidenum">
              <a:rPr lang="en-US" sz="1400" smtClean="0">
                <a:latin typeface="Times New Roman" pitchFamily="18" charset="0"/>
              </a:rPr>
              <a:pPr/>
              <a:t>25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r>
              <a:rPr lang="en-US" sz="3200" smtClean="0"/>
              <a:t>Message format: multimedia extensions</a:t>
            </a:r>
            <a:endParaRPr lang="en-US" smtClean="0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384300"/>
            <a:ext cx="7770813" cy="4648200"/>
          </a:xfrm>
        </p:spPr>
        <p:txBody>
          <a:bodyPr/>
          <a:lstStyle/>
          <a:p>
            <a:r>
              <a:rPr lang="en-US" sz="2000" smtClean="0"/>
              <a:t>MIME: multimedia mail extension, RFC 2045, 2056</a:t>
            </a:r>
          </a:p>
          <a:p>
            <a:r>
              <a:rPr lang="en-US" sz="2000" smtClean="0"/>
              <a:t>additional lines in msg header declare MIME content type</a:t>
            </a:r>
            <a:endParaRPr lang="en-US" sz="240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43350" y="2851150"/>
            <a:ext cx="5003800" cy="3113088"/>
            <a:chOff x="1424" y="1808"/>
            <a:chExt cx="3152" cy="2152"/>
          </a:xfrm>
        </p:grpSpPr>
        <p:sp>
          <p:nvSpPr>
            <p:cNvPr id="31760" name="Text Box 5"/>
            <p:cNvSpPr txBox="1">
              <a:spLocks noChangeArrowheads="1"/>
            </p:cNvSpPr>
            <p:nvPr/>
          </p:nvSpPr>
          <p:spPr bwMode="auto">
            <a:xfrm>
              <a:off x="1440" y="1808"/>
              <a:ext cx="3136" cy="2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From: alice@crepes.fr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To: bob@hamburger.edu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Subject: Picture of yummy crepe.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MIME-Version: 1.0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Content-Transfer-Encoding: base64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Content-Type: image/jpeg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latin typeface="Courier New" pitchFamily="49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base64 encoded data .....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.........................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......base64 encoded data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 </a:t>
              </a:r>
            </a:p>
          </p:txBody>
        </p:sp>
        <p:sp>
          <p:nvSpPr>
            <p:cNvPr id="31761" name="Rectangle 9"/>
            <p:cNvSpPr>
              <a:spLocks noChangeArrowheads="1"/>
            </p:cNvSpPr>
            <p:nvPr/>
          </p:nvSpPr>
          <p:spPr bwMode="auto">
            <a:xfrm>
              <a:off x="1424" y="1808"/>
              <a:ext cx="2984" cy="20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61447" name="Text Box 11"/>
          <p:cNvSpPr txBox="1">
            <a:spLocks noChangeArrowheads="1"/>
          </p:cNvSpPr>
          <p:nvPr/>
        </p:nvSpPr>
        <p:spPr bwMode="auto">
          <a:xfrm>
            <a:off x="114300" y="4348163"/>
            <a:ext cx="28257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multimedia data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type, subtype,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parameter declaration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48" name="Text Box 12"/>
          <p:cNvSpPr txBox="1">
            <a:spLocks noChangeArrowheads="1"/>
          </p:cNvSpPr>
          <p:nvPr/>
        </p:nvSpPr>
        <p:spPr bwMode="auto">
          <a:xfrm>
            <a:off x="900113" y="3560763"/>
            <a:ext cx="1943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method used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to encode data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49" name="Text Box 13"/>
          <p:cNvSpPr txBox="1">
            <a:spLocks noChangeArrowheads="1"/>
          </p:cNvSpPr>
          <p:nvPr/>
        </p:nvSpPr>
        <p:spPr bwMode="auto">
          <a:xfrm>
            <a:off x="973138" y="3001963"/>
            <a:ext cx="1852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MIME version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50" name="Text Box 14"/>
          <p:cNvSpPr txBox="1">
            <a:spLocks noChangeArrowheads="1"/>
          </p:cNvSpPr>
          <p:nvPr/>
        </p:nvSpPr>
        <p:spPr bwMode="auto">
          <a:xfrm>
            <a:off x="1106488" y="5529263"/>
            <a:ext cx="1763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encoded data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1451" name="Line 15"/>
          <p:cNvSpPr>
            <a:spLocks noChangeShapeType="1"/>
          </p:cNvSpPr>
          <p:nvPr/>
        </p:nvSpPr>
        <p:spPr bwMode="auto">
          <a:xfrm>
            <a:off x="2857500" y="3276600"/>
            <a:ext cx="1155700" cy="546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6"/>
          <p:cNvSpPr>
            <a:spLocks noChangeShapeType="1"/>
          </p:cNvSpPr>
          <p:nvPr/>
        </p:nvSpPr>
        <p:spPr bwMode="auto">
          <a:xfrm>
            <a:off x="2832100" y="3911600"/>
            <a:ext cx="1181100" cy="190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7"/>
          <p:cNvSpPr>
            <a:spLocks noChangeShapeType="1"/>
          </p:cNvSpPr>
          <p:nvPr/>
        </p:nvSpPr>
        <p:spPr bwMode="auto">
          <a:xfrm flipV="1">
            <a:off x="2806700" y="4419600"/>
            <a:ext cx="12446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8"/>
          <p:cNvSpPr>
            <a:spLocks noChangeShapeType="1"/>
          </p:cNvSpPr>
          <p:nvPr/>
        </p:nvSpPr>
        <p:spPr bwMode="auto">
          <a:xfrm flipV="1">
            <a:off x="2844800" y="5168900"/>
            <a:ext cx="1003300" cy="50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Freeform 19"/>
          <p:cNvSpPr>
            <a:spLocks/>
          </p:cNvSpPr>
          <p:nvPr/>
        </p:nvSpPr>
        <p:spPr bwMode="auto">
          <a:xfrm>
            <a:off x="3871913" y="4810125"/>
            <a:ext cx="309562" cy="881063"/>
          </a:xfrm>
          <a:custGeom>
            <a:avLst/>
            <a:gdLst>
              <a:gd name="T0" fmla="*/ 400703377 w 195"/>
              <a:gd name="T1" fmla="*/ 7561267 h 555"/>
              <a:gd name="T2" fmla="*/ 0 w 195"/>
              <a:gd name="T3" fmla="*/ 0 h 555"/>
              <a:gd name="T4" fmla="*/ 0 w 195"/>
              <a:gd name="T5" fmla="*/ 1398688088 h 555"/>
              <a:gd name="T6" fmla="*/ 491428926 w 195"/>
              <a:gd name="T7" fmla="*/ 1391126824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555"/>
              <a:gd name="T14" fmla="*/ 195 w 19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  <p:bldP spid="61448" grpId="0"/>
      <p:bldP spid="61449" grpId="0"/>
      <p:bldP spid="61450" grpId="0"/>
      <p:bldP spid="61451" grpId="0" animBg="1"/>
      <p:bldP spid="61452" grpId="0" animBg="1"/>
      <p:bldP spid="61453" grpId="0" animBg="1"/>
      <p:bldP spid="61454" grpId="0" animBg="1"/>
      <p:bldP spid="6145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D01F7EC-7894-43D3-B714-F347920E1AA7}" type="slidenum">
              <a:rPr lang="en-US" sz="1400" smtClean="0">
                <a:latin typeface="Times New Roman" pitchFamily="18" charset="0"/>
              </a:rPr>
              <a:pPr/>
              <a:t>26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Mail access protocols</a:t>
            </a:r>
          </a:p>
        </p:txBody>
      </p:sp>
      <p:sp>
        <p:nvSpPr>
          <p:cNvPr id="163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19450"/>
            <a:ext cx="7913688" cy="3084513"/>
          </a:xfrm>
        </p:spPr>
        <p:txBody>
          <a:bodyPr/>
          <a:lstStyle/>
          <a:p>
            <a:r>
              <a:rPr lang="en-US" sz="2000" smtClean="0"/>
              <a:t>SMTP: delivery/storage to receiver’s server</a:t>
            </a:r>
          </a:p>
          <a:p>
            <a:r>
              <a:rPr lang="en-US" sz="2000" smtClean="0"/>
              <a:t>Mail access protocol: retrieval from server</a:t>
            </a:r>
          </a:p>
          <a:p>
            <a:pPr lvl="1"/>
            <a:r>
              <a:rPr lang="en-US" sz="2000" smtClean="0"/>
              <a:t>POP: Post Office Protocol [RFC 1939]</a:t>
            </a:r>
          </a:p>
          <a:p>
            <a:pPr lvl="2"/>
            <a:r>
              <a:rPr lang="en-US" smtClean="0"/>
              <a:t>authorization (agent &lt;--&gt;server) and download </a:t>
            </a:r>
          </a:p>
          <a:p>
            <a:pPr lvl="1"/>
            <a:r>
              <a:rPr lang="en-US" sz="2000" smtClean="0"/>
              <a:t>IMAP: Internet Mail Access Protocol [RFC 1730]</a:t>
            </a:r>
          </a:p>
          <a:p>
            <a:pPr lvl="2"/>
            <a:r>
              <a:rPr lang="en-US" smtClean="0"/>
              <a:t>more features (more complex)</a:t>
            </a:r>
          </a:p>
          <a:p>
            <a:pPr lvl="2"/>
            <a:r>
              <a:rPr lang="en-US" smtClean="0"/>
              <a:t>manipulation of stored msgs on server</a:t>
            </a:r>
          </a:p>
          <a:p>
            <a:pPr lvl="1"/>
            <a:r>
              <a:rPr lang="en-US" sz="2000" smtClean="0"/>
              <a:t>HTTP: gmail, Hotmail, Yahoo! Mail, etc.</a:t>
            </a:r>
            <a:endParaRPr lang="en-US" smtClean="0"/>
          </a:p>
          <a:p>
            <a:pPr lvl="1"/>
            <a:endParaRPr lang="en-US" sz="2000" smtClean="0"/>
          </a:p>
        </p:txBody>
      </p:sp>
      <p:sp>
        <p:nvSpPr>
          <p:cNvPr id="10250" name="Line 6"/>
          <p:cNvSpPr>
            <a:spLocks noChangeShapeType="1"/>
          </p:cNvSpPr>
          <p:nvPr/>
        </p:nvSpPr>
        <p:spPr bwMode="auto">
          <a:xfrm>
            <a:off x="2238375" y="1847850"/>
            <a:ext cx="8477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51" name="Group 32"/>
          <p:cNvGrpSpPr>
            <a:grpSpLocks/>
          </p:cNvGrpSpPr>
          <p:nvPr/>
        </p:nvGrpSpPr>
        <p:grpSpPr bwMode="auto">
          <a:xfrm>
            <a:off x="7018338" y="1536700"/>
            <a:ext cx="709612" cy="703263"/>
            <a:chOff x="4337" y="290"/>
            <a:chExt cx="447" cy="443"/>
          </a:xfrm>
        </p:grpSpPr>
        <p:graphicFrame>
          <p:nvGraphicFramePr>
            <p:cNvPr id="10245" name="Object 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10320" name="Clip" r:id="rId3" imgW="1307263" imgH="1084139" progId="">
                <p:embed/>
              </p:oleObj>
            </a:graphicData>
          </a:graphic>
        </p:graphicFrame>
        <p:grpSp>
          <p:nvGrpSpPr>
            <p:cNvPr id="10317" name="Group 34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0318" name="Rectangle 35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Text Box 36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252" name="Group 84"/>
          <p:cNvGrpSpPr>
            <a:grpSpLocks/>
          </p:cNvGrpSpPr>
          <p:nvPr/>
        </p:nvGrpSpPr>
        <p:grpSpPr bwMode="auto">
          <a:xfrm>
            <a:off x="3135313" y="1631950"/>
            <a:ext cx="355600" cy="933450"/>
            <a:chOff x="4180" y="783"/>
            <a:chExt cx="150" cy="307"/>
          </a:xfrm>
        </p:grpSpPr>
        <p:sp>
          <p:nvSpPr>
            <p:cNvPr id="10309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6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3" name="Group 158"/>
          <p:cNvGrpSpPr>
            <a:grpSpLocks/>
          </p:cNvGrpSpPr>
          <p:nvPr/>
        </p:nvGrpSpPr>
        <p:grpSpPr bwMode="auto">
          <a:xfrm>
            <a:off x="2563813" y="2009775"/>
            <a:ext cx="1458912" cy="1179513"/>
            <a:chOff x="1789" y="1206"/>
            <a:chExt cx="919" cy="743"/>
          </a:xfrm>
        </p:grpSpPr>
        <p:sp>
          <p:nvSpPr>
            <p:cNvPr id="10293" name="Text Box 95"/>
            <p:cNvSpPr txBox="1">
              <a:spLocks noChangeArrowheads="1"/>
            </p:cNvSpPr>
            <p:nvPr/>
          </p:nvSpPr>
          <p:spPr bwMode="auto">
            <a:xfrm>
              <a:off x="1789" y="1583"/>
              <a:ext cx="919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sender’s mail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0294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0295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254" name="Group 109"/>
          <p:cNvGrpSpPr>
            <a:grpSpLocks/>
          </p:cNvGrpSpPr>
          <p:nvPr/>
        </p:nvGrpSpPr>
        <p:grpSpPr bwMode="auto">
          <a:xfrm>
            <a:off x="1570038" y="1641475"/>
            <a:ext cx="709612" cy="703263"/>
            <a:chOff x="4337" y="290"/>
            <a:chExt cx="447" cy="443"/>
          </a:xfrm>
        </p:grpSpPr>
        <p:graphicFrame>
          <p:nvGraphicFramePr>
            <p:cNvPr id="10244" name="Object 4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10321" name="Clip" r:id="rId4" imgW="1307263" imgH="1084139" progId="">
                <p:embed/>
              </p:oleObj>
            </a:graphicData>
          </a:graphic>
        </p:graphicFrame>
        <p:grpSp>
          <p:nvGrpSpPr>
            <p:cNvPr id="10290" name="Group 111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0291" name="Rectangle 112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Text Box 113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255" name="Group 119"/>
          <p:cNvGrpSpPr>
            <a:grpSpLocks/>
          </p:cNvGrpSpPr>
          <p:nvPr/>
        </p:nvGrpSpPr>
        <p:grpSpPr bwMode="auto">
          <a:xfrm>
            <a:off x="2173288" y="1389063"/>
            <a:ext cx="1031875" cy="457200"/>
            <a:chOff x="3745" y="2537"/>
            <a:chExt cx="650" cy="288"/>
          </a:xfrm>
        </p:grpSpPr>
        <p:sp>
          <p:nvSpPr>
            <p:cNvPr id="10288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256" name="Group 126"/>
          <p:cNvGrpSpPr>
            <a:grpSpLocks/>
          </p:cNvGrpSpPr>
          <p:nvPr/>
        </p:nvGrpSpPr>
        <p:grpSpPr bwMode="auto">
          <a:xfrm>
            <a:off x="5002213" y="1631950"/>
            <a:ext cx="355600" cy="933450"/>
            <a:chOff x="4180" y="783"/>
            <a:chExt cx="150" cy="307"/>
          </a:xfrm>
        </p:grpSpPr>
        <p:sp>
          <p:nvSpPr>
            <p:cNvPr id="10280" name="AutoShape 1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1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1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AutoShape 1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Line 1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Line 1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Rectangle 1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Rectangle 1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7" name="Line 151"/>
          <p:cNvSpPr>
            <a:spLocks noChangeShapeType="1"/>
          </p:cNvSpPr>
          <p:nvPr/>
        </p:nvSpPr>
        <p:spPr bwMode="auto">
          <a:xfrm>
            <a:off x="3524250" y="1866900"/>
            <a:ext cx="13906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54"/>
          <p:cNvSpPr txBox="1">
            <a:spLocks noChangeArrowheads="1"/>
          </p:cNvSpPr>
          <p:nvPr/>
        </p:nvSpPr>
        <p:spPr bwMode="auto">
          <a:xfrm>
            <a:off x="3697288" y="1389063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SMTP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60" name="Line 155"/>
          <p:cNvSpPr>
            <a:spLocks noChangeShapeType="1"/>
          </p:cNvSpPr>
          <p:nvPr/>
        </p:nvSpPr>
        <p:spPr bwMode="auto">
          <a:xfrm>
            <a:off x="5400675" y="1857375"/>
            <a:ext cx="1647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Text Box 156"/>
          <p:cNvSpPr txBox="1">
            <a:spLocks noChangeArrowheads="1"/>
          </p:cNvSpPr>
          <p:nvPr/>
        </p:nvSpPr>
        <p:spPr bwMode="auto">
          <a:xfrm>
            <a:off x="5610225" y="1474788"/>
            <a:ext cx="1358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access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protocol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262" name="Text Box 160"/>
          <p:cNvSpPr txBox="1">
            <a:spLocks noChangeArrowheads="1"/>
          </p:cNvSpPr>
          <p:nvPr/>
        </p:nvSpPr>
        <p:spPr bwMode="auto">
          <a:xfrm>
            <a:off x="4338638" y="2598738"/>
            <a:ext cx="16049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receiver’s mail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0263" name="Group 161"/>
          <p:cNvGrpSpPr>
            <a:grpSpLocks/>
          </p:cNvGrpSpPr>
          <p:nvPr/>
        </p:nvGrpSpPr>
        <p:grpSpPr bwMode="auto">
          <a:xfrm>
            <a:off x="4733925" y="2000250"/>
            <a:ext cx="809625" cy="561975"/>
            <a:chOff x="2070" y="2004"/>
            <a:chExt cx="510" cy="354"/>
          </a:xfrm>
        </p:grpSpPr>
        <p:sp>
          <p:nvSpPr>
            <p:cNvPr id="10266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6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0264" name="Picture 176" descr="Alic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6288" y="1633538"/>
            <a:ext cx="561975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2" name="Rectangle 2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322" name="Clip" r:id="rId6" imgW="0" imgH="0" progId="">
              <p:embed/>
            </p:oleObj>
          </a:graphicData>
        </a:graphic>
      </p:graphicFrame>
      <p:graphicFrame>
        <p:nvGraphicFramePr>
          <p:cNvPr id="10243" name="Rectangle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323" name="Clip" r:id="rId7" imgW="0" imgH="0" progId="">
              <p:embed/>
            </p:oleObj>
          </a:graphicData>
        </a:graphic>
      </p:graphicFrame>
      <p:pic>
        <p:nvPicPr>
          <p:cNvPr id="10265" name="Picture 179" descr="Bob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1463" y="1571625"/>
            <a:ext cx="67627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27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ED16B64-E710-40B1-BBC5-32C1740A6E7C}" type="slidenum">
              <a:rPr lang="en-US" sz="1400" smtClean="0">
                <a:latin typeface="Times New Roman" pitchFamily="18" charset="0"/>
              </a:rPr>
              <a:pPr/>
              <a:t>27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POP3 protocol</a:t>
            </a:r>
            <a:endParaRPr lang="en-US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38275"/>
            <a:ext cx="3971925" cy="496252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authorization phase</a:t>
            </a:r>
            <a:endParaRPr lang="en-US" sz="2000" smtClean="0"/>
          </a:p>
          <a:p>
            <a:r>
              <a:rPr lang="en-US" sz="2000" smtClean="0"/>
              <a:t>client commands: 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user:</a:t>
            </a:r>
            <a:r>
              <a:rPr lang="en-US" sz="2000" smtClean="0"/>
              <a:t> declare username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pass:</a:t>
            </a:r>
            <a:r>
              <a:rPr lang="en-US" sz="2000" smtClean="0"/>
              <a:t> password</a:t>
            </a:r>
          </a:p>
          <a:p>
            <a:r>
              <a:rPr lang="en-US" sz="2000" smtClean="0"/>
              <a:t>server responses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+OK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-ERR</a:t>
            </a:r>
            <a:endParaRPr lang="en-US" sz="1800" smtClean="0"/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transaction phase, </a:t>
            </a:r>
            <a:r>
              <a:rPr lang="en-US" sz="2000" smtClean="0">
                <a:solidFill>
                  <a:schemeClr val="tx2"/>
                </a:solidFill>
              </a:rPr>
              <a:t>client:</a:t>
            </a:r>
            <a:endParaRPr lang="en-US" sz="2000" smtClean="0"/>
          </a:p>
          <a:p>
            <a:r>
              <a:rPr lang="en-US" sz="2000" b="1" smtClean="0">
                <a:latin typeface="Courier New" pitchFamily="49" charset="0"/>
              </a:rPr>
              <a:t>list:</a:t>
            </a:r>
            <a:r>
              <a:rPr lang="en-US" sz="2000" smtClean="0"/>
              <a:t> list message numbers</a:t>
            </a:r>
          </a:p>
          <a:p>
            <a:r>
              <a:rPr lang="en-US" sz="2000" b="1" smtClean="0">
                <a:latin typeface="Courier New" pitchFamily="49" charset="0"/>
              </a:rPr>
              <a:t>retr:</a:t>
            </a:r>
            <a:r>
              <a:rPr lang="en-US" sz="2000" smtClean="0"/>
              <a:t> retrieve message by number</a:t>
            </a:r>
          </a:p>
          <a:p>
            <a:r>
              <a:rPr lang="en-US" sz="2000" b="1" smtClean="0">
                <a:latin typeface="Courier New" pitchFamily="49" charset="0"/>
              </a:rPr>
              <a:t>dele:</a:t>
            </a:r>
            <a:r>
              <a:rPr lang="en-US" sz="2000" smtClean="0"/>
              <a:t> delete</a:t>
            </a:r>
          </a:p>
          <a:p>
            <a:r>
              <a:rPr lang="en-US" sz="2000" b="1" smtClean="0">
                <a:latin typeface="Courier New" pitchFamily="49" charset="0"/>
              </a:rPr>
              <a:t>quit</a:t>
            </a:r>
            <a:endParaRPr lang="en-US" sz="2000" smtClean="0"/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4340225" y="2309813"/>
            <a:ext cx="4268788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         </a:t>
            </a:r>
            <a:r>
              <a:rPr lang="en-US" sz="1800" b="1">
                <a:latin typeface="Courier New" pitchFamily="49" charset="0"/>
              </a:rPr>
              <a:t>C: list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1 498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2 912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retr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&lt;message 1 contents&gt;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dele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retr 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&lt;message 1 contents&gt;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dele 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quit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+OK </a:t>
            </a:r>
            <a:r>
              <a:rPr lang="en-US" sz="1400" b="1">
                <a:latin typeface="Courier New" pitchFamily="49" charset="0"/>
              </a:rPr>
              <a:t>POP3 server signing off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32775" name="Text Box 10"/>
          <p:cNvSpPr txBox="1">
            <a:spLocks noChangeArrowheads="1"/>
          </p:cNvSpPr>
          <p:nvPr/>
        </p:nvSpPr>
        <p:spPr bwMode="auto">
          <a:xfrm>
            <a:off x="4989513" y="590550"/>
            <a:ext cx="39814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 POP3 server ready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C: user bob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C: pass hungry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</a:t>
            </a:r>
            <a:r>
              <a:rPr lang="en-US" sz="1400" b="1">
                <a:latin typeface="Courier New" pitchFamily="49" charset="0"/>
              </a:rPr>
              <a:t> user successfully logged 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2776" name="Freeform 11"/>
          <p:cNvSpPr>
            <a:spLocks/>
          </p:cNvSpPr>
          <p:nvPr/>
        </p:nvSpPr>
        <p:spPr bwMode="auto">
          <a:xfrm>
            <a:off x="4972050" y="847725"/>
            <a:ext cx="371475" cy="1457325"/>
          </a:xfrm>
          <a:custGeom>
            <a:avLst/>
            <a:gdLst>
              <a:gd name="T0" fmla="*/ 58971660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574595674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3"/>
          <p:cNvSpPr>
            <a:spLocks noChangeShapeType="1"/>
          </p:cNvSpPr>
          <p:nvPr/>
        </p:nvSpPr>
        <p:spPr bwMode="auto">
          <a:xfrm flipV="1">
            <a:off x="3486150" y="1438275"/>
            <a:ext cx="1400175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Freeform 14"/>
          <p:cNvSpPr>
            <a:spLocks/>
          </p:cNvSpPr>
          <p:nvPr/>
        </p:nvSpPr>
        <p:spPr bwMode="auto">
          <a:xfrm>
            <a:off x="4962525" y="2428875"/>
            <a:ext cx="371475" cy="3895725"/>
          </a:xfrm>
          <a:custGeom>
            <a:avLst/>
            <a:gdLst>
              <a:gd name="T0" fmla="*/ 589716607 w 234"/>
              <a:gd name="T1" fmla="*/ 0 h 918"/>
              <a:gd name="T2" fmla="*/ 0 w 234"/>
              <a:gd name="T3" fmla="*/ 0 h 918"/>
              <a:gd name="T4" fmla="*/ 0 w 234"/>
              <a:gd name="T5" fmla="*/ 2147483647 h 918"/>
              <a:gd name="T6" fmla="*/ 574595674 w 234"/>
              <a:gd name="T7" fmla="*/ 2147483647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5"/>
          <p:cNvSpPr>
            <a:spLocks noChangeShapeType="1"/>
          </p:cNvSpPr>
          <p:nvPr/>
        </p:nvSpPr>
        <p:spPr bwMode="auto">
          <a:xfrm flipV="1">
            <a:off x="3165475" y="3892550"/>
            <a:ext cx="173355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37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AB985D3-00F1-4E6A-847D-CF301279A393}" type="slidenum">
              <a:rPr lang="en-US" sz="1400" smtClean="0">
                <a:latin typeface="Times New Roman" pitchFamily="18" charset="0"/>
              </a:rPr>
              <a:pPr/>
              <a:t>28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POP3 (more) and IMAP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43025"/>
            <a:ext cx="8178800" cy="50450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More about POP3</a:t>
            </a:r>
            <a:endParaRPr lang="en-US" sz="2400" smtClean="0"/>
          </a:p>
          <a:p>
            <a:r>
              <a:rPr lang="en-US" sz="2400" smtClean="0"/>
              <a:t>Previous example uses “download and delete” mode.</a:t>
            </a:r>
          </a:p>
          <a:p>
            <a:r>
              <a:rPr lang="en-US" sz="2400" smtClean="0"/>
              <a:t>Bob cannot re-read e-mail if he changes client</a:t>
            </a:r>
          </a:p>
          <a:p>
            <a:r>
              <a:rPr lang="en-US" sz="2400" smtClean="0"/>
              <a:t>“Download-and-keep”: copies of messages on different clients</a:t>
            </a:r>
          </a:p>
          <a:p>
            <a:r>
              <a:rPr lang="en-US" sz="2400" smtClean="0"/>
              <a:t>POP3 is stateless across sessions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IMAP</a:t>
            </a:r>
            <a:endParaRPr lang="en-US" sz="2400" smtClean="0"/>
          </a:p>
          <a:p>
            <a:r>
              <a:rPr lang="en-US" sz="2400" smtClean="0"/>
              <a:t>Keep all messages in one place: the server</a:t>
            </a:r>
          </a:p>
          <a:p>
            <a:r>
              <a:rPr lang="en-US" sz="2400" smtClean="0"/>
              <a:t>Allows user to organize messages in folders</a:t>
            </a:r>
          </a:p>
          <a:p>
            <a:r>
              <a:rPr lang="en-US" sz="2400" smtClean="0"/>
              <a:t>IMAP keeps user state across sessions:</a:t>
            </a:r>
          </a:p>
          <a:p>
            <a:pPr lvl="1"/>
            <a:r>
              <a:rPr lang="en-US" sz="2000" smtClean="0"/>
              <a:t>names of folders and mappings between message IDs and folder name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5287EE5-EA08-4919-859D-B84C9790365F}" type="slidenum">
              <a:rPr lang="en-US" sz="1400" smtClean="0">
                <a:latin typeface="Times New Roman" pitchFamily="18" charset="0"/>
              </a:rPr>
              <a:pPr/>
              <a:t>29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414338"/>
            <a:ext cx="7772400" cy="884237"/>
          </a:xfrm>
        </p:spPr>
        <p:txBody>
          <a:bodyPr/>
          <a:lstStyle/>
          <a:p>
            <a:r>
              <a:rPr lang="en-US" sz="3200" smtClean="0">
                <a:solidFill>
                  <a:srgbClr val="FF0000"/>
                </a:solidFill>
              </a:rPr>
              <a:t>Try SMTP interaction for yourself:</a:t>
            </a:r>
            <a:endParaRPr lang="en-US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smtClean="0">
                <a:latin typeface="Courier New" pitchFamily="49" charset="0"/>
              </a:rPr>
              <a:t>telnet servername 25</a:t>
            </a:r>
            <a:endParaRPr lang="en-US" sz="2400" smtClean="0"/>
          </a:p>
          <a:p>
            <a:r>
              <a:rPr lang="en-US" sz="2400" smtClean="0"/>
              <a:t>see 220 reply from server</a:t>
            </a:r>
          </a:p>
          <a:p>
            <a:r>
              <a:rPr lang="en-US" sz="2400" smtClean="0"/>
              <a:t>enter HELO, MAIL FROM, RCPT TO, DATA, QUIT commands</a:t>
            </a:r>
            <a:r>
              <a:rPr lang="en-US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above lets you send email without using email client (reader)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BCDA4191-70E3-44D8-83A7-B460C9F3722D}" type="slidenum">
              <a:rPr lang="en-US" sz="1400" smtClean="0">
                <a:latin typeface="Times New Roman" pitchFamily="18" charset="0"/>
              </a:rPr>
              <a:pPr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 communicating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39875"/>
            <a:ext cx="7826375" cy="489743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Process:</a:t>
            </a:r>
            <a:r>
              <a:rPr lang="en-US" sz="240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	program running within a host</a:t>
            </a:r>
            <a:endParaRPr lang="en-US" sz="1800" smtClean="0"/>
          </a:p>
          <a:p>
            <a:pPr lvl="1"/>
            <a:endParaRPr lang="en-US" sz="2000" smtClean="0">
              <a:solidFill>
                <a:srgbClr val="FF0000"/>
              </a:solidFill>
            </a:endParaRP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Client process: </a:t>
            </a:r>
            <a:r>
              <a:rPr lang="en-US" sz="240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	initiates communication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Server process:</a:t>
            </a:r>
            <a:r>
              <a:rPr lang="en-US" sz="2400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	waits to be contacted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smtClean="0"/>
              <a:t>process sends/receives messages to/from its </a:t>
            </a:r>
            <a:r>
              <a:rPr lang="en-US" sz="2400" smtClean="0">
                <a:solidFill>
                  <a:srgbClr val="FF0000"/>
                </a:solidFill>
              </a:rPr>
              <a:t>socket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i="1" smtClean="0">
                <a:solidFill>
                  <a:srgbClr val="FF0000"/>
                </a:solidFill>
              </a:rPr>
              <a:t>identifier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includes both </a:t>
            </a:r>
            <a:r>
              <a:rPr lang="en-US" sz="2400" smtClean="0">
                <a:solidFill>
                  <a:srgbClr val="FF0000"/>
                </a:solidFill>
              </a:rPr>
              <a:t>IP address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rgbClr val="FF0000"/>
                </a:solidFill>
              </a:rPr>
              <a:t>port numbers</a:t>
            </a:r>
            <a:r>
              <a:rPr lang="en-US" sz="2400" smtClean="0"/>
              <a:t> associated with process on host.</a:t>
            </a:r>
            <a:endParaRPr lang="en-US" sz="2400" smtClean="0">
              <a:solidFill>
                <a:srgbClr val="FF0000"/>
              </a:solidFill>
            </a:endParaRPr>
          </a:p>
        </p:txBody>
      </p:sp>
      <p:grpSp>
        <p:nvGrpSpPr>
          <p:cNvPr id="1032" name="Group 39"/>
          <p:cNvGrpSpPr>
            <a:grpSpLocks/>
          </p:cNvGrpSpPr>
          <p:nvPr/>
        </p:nvGrpSpPr>
        <p:grpSpPr bwMode="auto">
          <a:xfrm>
            <a:off x="4741863" y="1182688"/>
            <a:ext cx="4219575" cy="3406775"/>
            <a:chOff x="4728746" y="1375357"/>
            <a:chExt cx="4219580" cy="3474033"/>
          </a:xfrm>
        </p:grpSpPr>
        <p:sp>
          <p:nvSpPr>
            <p:cNvPr id="1033" name="Freeform 7"/>
            <p:cNvSpPr>
              <a:spLocks/>
            </p:cNvSpPr>
            <p:nvPr/>
          </p:nvSpPr>
          <p:spPr bwMode="auto">
            <a:xfrm>
              <a:off x="5966996" y="3426407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" name="Group 37"/>
            <p:cNvGrpSpPr>
              <a:grpSpLocks/>
            </p:cNvGrpSpPr>
            <p:nvPr/>
          </p:nvGrpSpPr>
          <p:grpSpPr bwMode="auto">
            <a:xfrm>
              <a:off x="4728746" y="1395994"/>
              <a:ext cx="1062038" cy="2951163"/>
              <a:chOff x="2933" y="616"/>
              <a:chExt cx="669" cy="1859"/>
            </a:xfrm>
          </p:grpSpPr>
          <p:graphicFrame>
            <p:nvGraphicFramePr>
              <p:cNvPr id="1027" name="Object 5"/>
              <p:cNvGraphicFramePr>
                <a:graphicFrameLocks noChangeAspect="1"/>
              </p:cNvGraphicFramePr>
              <p:nvPr/>
            </p:nvGraphicFramePr>
            <p:xfrm>
              <a:off x="3039" y="996"/>
              <a:ext cx="405" cy="321"/>
            </p:xfrm>
            <a:graphic>
              <a:graphicData uri="http://schemas.openxmlformats.org/presentationml/2006/ole">
                <p:oleObj spid="_x0000_s1062" name="Clip" r:id="rId3" imgW="1307263" imgH="1084139" progId="">
                  <p:embed/>
                </p:oleObj>
              </a:graphicData>
            </a:graphic>
          </p:graphicFrame>
          <p:grpSp>
            <p:nvGrpSpPr>
              <p:cNvPr id="1052" name="Group 10"/>
              <p:cNvGrpSpPr>
                <a:grpSpLocks/>
              </p:cNvGrpSpPr>
              <p:nvPr/>
            </p:nvGrpSpPr>
            <p:grpSpPr bwMode="auto">
              <a:xfrm>
                <a:off x="2933" y="1323"/>
                <a:ext cx="669" cy="353"/>
                <a:chOff x="3046" y="1508"/>
                <a:chExt cx="669" cy="353"/>
              </a:xfrm>
            </p:grpSpPr>
            <p:sp>
              <p:nvSpPr>
                <p:cNvPr id="1060" name="Oval 8"/>
                <p:cNvSpPr>
                  <a:spLocks noChangeArrowheads="1"/>
                </p:cNvSpPr>
                <p:nvPr/>
              </p:nvSpPr>
              <p:spPr bwMode="auto">
                <a:xfrm>
                  <a:off x="3046" y="1508"/>
                  <a:ext cx="669" cy="35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121" y="1578"/>
                  <a:ext cx="50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process</a:t>
                  </a:r>
                </a:p>
              </p:txBody>
            </p:sp>
          </p:grpSp>
          <p:grpSp>
            <p:nvGrpSpPr>
              <p:cNvPr id="1053" name="Group 17"/>
              <p:cNvGrpSpPr>
                <a:grpSpLocks/>
              </p:cNvGrpSpPr>
              <p:nvPr/>
            </p:nvGrpSpPr>
            <p:grpSpPr bwMode="auto">
              <a:xfrm>
                <a:off x="2949" y="1845"/>
                <a:ext cx="610" cy="630"/>
                <a:chOff x="3072" y="3300"/>
                <a:chExt cx="610" cy="630"/>
              </a:xfrm>
            </p:grpSpPr>
            <p:sp>
              <p:nvSpPr>
                <p:cNvPr id="1058" name="Rectangle 15"/>
                <p:cNvSpPr>
                  <a:spLocks noChangeArrowheads="1"/>
                </p:cNvSpPr>
                <p:nvPr/>
              </p:nvSpPr>
              <p:spPr bwMode="auto">
                <a:xfrm>
                  <a:off x="3084" y="3300"/>
                  <a:ext cx="593" cy="63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72" y="3339"/>
                  <a:ext cx="610" cy="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TCP with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buffers,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variables</a:t>
                  </a:r>
                </a:p>
              </p:txBody>
            </p:sp>
          </p:grpSp>
          <p:sp>
            <p:nvSpPr>
              <p:cNvPr id="1054" name="Rectangle 18"/>
              <p:cNvSpPr>
                <a:spLocks noChangeArrowheads="1"/>
              </p:cNvSpPr>
              <p:nvPr/>
            </p:nvSpPr>
            <p:spPr bwMode="auto">
              <a:xfrm>
                <a:off x="3054" y="1654"/>
                <a:ext cx="415" cy="2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socket</a:t>
                </a:r>
              </a:p>
            </p:txBody>
          </p:sp>
          <p:sp>
            <p:nvSpPr>
              <p:cNvPr id="1055" name="Line 33"/>
              <p:cNvSpPr>
                <a:spLocks noChangeShapeType="1"/>
              </p:cNvSpPr>
              <p:nvPr/>
            </p:nvSpPr>
            <p:spPr bwMode="auto">
              <a:xfrm flipV="1">
                <a:off x="3261" y="1561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35"/>
              <p:cNvSpPr>
                <a:spLocks noChangeShapeType="1"/>
              </p:cNvSpPr>
              <p:nvPr/>
            </p:nvSpPr>
            <p:spPr bwMode="auto">
              <a:xfrm>
                <a:off x="3269" y="1823"/>
                <a:ext cx="0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Text Box 36"/>
              <p:cNvSpPr txBox="1">
                <a:spLocks noChangeArrowheads="1"/>
              </p:cNvSpPr>
              <p:nvPr/>
            </p:nvSpPr>
            <p:spPr bwMode="auto">
              <a:xfrm>
                <a:off x="3028" y="616"/>
                <a:ext cx="46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host 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server</a:t>
                </a:r>
              </a:p>
            </p:txBody>
          </p:sp>
        </p:grpSp>
        <p:grpSp>
          <p:nvGrpSpPr>
            <p:cNvPr id="1035" name="Group 38"/>
            <p:cNvGrpSpPr>
              <a:grpSpLocks/>
            </p:cNvGrpSpPr>
            <p:nvPr/>
          </p:nvGrpSpPr>
          <p:grpSpPr bwMode="auto">
            <a:xfrm>
              <a:off x="7886288" y="1375357"/>
              <a:ext cx="1062038" cy="2951163"/>
              <a:chOff x="2933" y="616"/>
              <a:chExt cx="669" cy="1859"/>
            </a:xfrm>
          </p:grpSpPr>
          <p:graphicFrame>
            <p:nvGraphicFramePr>
              <p:cNvPr id="1026" name="Object 40"/>
              <p:cNvGraphicFramePr>
                <a:graphicFrameLocks noChangeAspect="1"/>
              </p:cNvGraphicFramePr>
              <p:nvPr/>
            </p:nvGraphicFramePr>
            <p:xfrm>
              <a:off x="3039" y="996"/>
              <a:ext cx="405" cy="321"/>
            </p:xfrm>
            <a:graphic>
              <a:graphicData uri="http://schemas.openxmlformats.org/presentationml/2006/ole">
                <p:oleObj spid="_x0000_s1063" name="Clip" r:id="rId4" imgW="1307263" imgH="1084139" progId="">
                  <p:embed/>
                </p:oleObj>
              </a:graphicData>
            </a:graphic>
          </p:graphicFrame>
          <p:grpSp>
            <p:nvGrpSpPr>
              <p:cNvPr id="1042" name="Group 41"/>
              <p:cNvGrpSpPr>
                <a:grpSpLocks/>
              </p:cNvGrpSpPr>
              <p:nvPr/>
            </p:nvGrpSpPr>
            <p:grpSpPr bwMode="auto">
              <a:xfrm>
                <a:off x="2933" y="1323"/>
                <a:ext cx="669" cy="353"/>
                <a:chOff x="3046" y="1508"/>
                <a:chExt cx="669" cy="353"/>
              </a:xfrm>
            </p:grpSpPr>
            <p:sp>
              <p:nvSpPr>
                <p:cNvPr id="1050" name="Oval 42"/>
                <p:cNvSpPr>
                  <a:spLocks noChangeArrowheads="1"/>
                </p:cNvSpPr>
                <p:nvPr/>
              </p:nvSpPr>
              <p:spPr bwMode="auto">
                <a:xfrm>
                  <a:off x="3046" y="1508"/>
                  <a:ext cx="669" cy="353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121" y="1578"/>
                  <a:ext cx="501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process</a:t>
                  </a:r>
                </a:p>
              </p:txBody>
            </p:sp>
          </p:grpSp>
          <p:grpSp>
            <p:nvGrpSpPr>
              <p:cNvPr id="1043" name="Group 44"/>
              <p:cNvGrpSpPr>
                <a:grpSpLocks/>
              </p:cNvGrpSpPr>
              <p:nvPr/>
            </p:nvGrpSpPr>
            <p:grpSpPr bwMode="auto">
              <a:xfrm>
                <a:off x="2949" y="1845"/>
                <a:ext cx="610" cy="630"/>
                <a:chOff x="3072" y="3300"/>
                <a:chExt cx="610" cy="630"/>
              </a:xfrm>
            </p:grpSpPr>
            <p:sp>
              <p:nvSpPr>
                <p:cNvPr id="1048" name="Rectangle 45"/>
                <p:cNvSpPr>
                  <a:spLocks noChangeArrowheads="1"/>
                </p:cNvSpPr>
                <p:nvPr/>
              </p:nvSpPr>
              <p:spPr bwMode="auto">
                <a:xfrm>
                  <a:off x="3084" y="3300"/>
                  <a:ext cx="593" cy="63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072" y="3339"/>
                  <a:ext cx="610" cy="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SzPct val="85000"/>
                    <a:buFont typeface="ZapfDingbats" pitchFamily="82" charset="2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TCP with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buffers,</a:t>
                  </a:r>
                </a:p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600">
                      <a:latin typeface="Times New Roman" pitchFamily="18" charset="0"/>
                    </a:rPr>
                    <a:t>variables</a:t>
                  </a:r>
                </a:p>
              </p:txBody>
            </p:sp>
          </p:grpSp>
          <p:sp>
            <p:nvSpPr>
              <p:cNvPr id="1044" name="Rectangle 47"/>
              <p:cNvSpPr>
                <a:spLocks noChangeArrowheads="1"/>
              </p:cNvSpPr>
              <p:nvPr/>
            </p:nvSpPr>
            <p:spPr bwMode="auto">
              <a:xfrm>
                <a:off x="3054" y="1654"/>
                <a:ext cx="415" cy="20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socket</a:t>
                </a:r>
              </a:p>
            </p:txBody>
          </p:sp>
          <p:sp>
            <p:nvSpPr>
              <p:cNvPr id="1045" name="Line 48"/>
              <p:cNvSpPr>
                <a:spLocks noChangeShapeType="1"/>
              </p:cNvSpPr>
              <p:nvPr/>
            </p:nvSpPr>
            <p:spPr bwMode="auto">
              <a:xfrm flipV="1">
                <a:off x="3261" y="1561"/>
                <a:ext cx="0" cy="1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49"/>
              <p:cNvSpPr>
                <a:spLocks noChangeShapeType="1"/>
              </p:cNvSpPr>
              <p:nvPr/>
            </p:nvSpPr>
            <p:spPr bwMode="auto">
              <a:xfrm>
                <a:off x="3269" y="1823"/>
                <a:ext cx="0" cy="12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Text Box 50"/>
              <p:cNvSpPr txBox="1">
                <a:spLocks noChangeArrowheads="1"/>
              </p:cNvSpPr>
              <p:nvPr/>
            </p:nvSpPr>
            <p:spPr bwMode="auto">
              <a:xfrm>
                <a:off x="3028" y="616"/>
                <a:ext cx="469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pitchFamily="82" charset="2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host or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Times New Roman" pitchFamily="18" charset="0"/>
                  </a:rPr>
                  <a:t>server</a:t>
                </a:r>
              </a:p>
            </p:txBody>
          </p:sp>
        </p:grpSp>
        <p:sp>
          <p:nvSpPr>
            <p:cNvPr id="1036" name="Text Box 51"/>
            <p:cNvSpPr txBox="1">
              <a:spLocks noChangeArrowheads="1"/>
            </p:cNvSpPr>
            <p:nvPr/>
          </p:nvSpPr>
          <p:spPr bwMode="auto">
            <a:xfrm>
              <a:off x="6432134" y="3558169"/>
              <a:ext cx="8191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Internet</a:t>
              </a:r>
            </a:p>
          </p:txBody>
        </p:sp>
        <p:sp>
          <p:nvSpPr>
            <p:cNvPr id="1037" name="Line 52"/>
            <p:cNvSpPr>
              <a:spLocks noChangeShapeType="1"/>
            </p:cNvSpPr>
            <p:nvPr/>
          </p:nvSpPr>
          <p:spPr bwMode="auto">
            <a:xfrm>
              <a:off x="5725696" y="3969332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Text Box 53"/>
            <p:cNvSpPr txBox="1">
              <a:spLocks noChangeArrowheads="1"/>
            </p:cNvSpPr>
            <p:nvPr/>
          </p:nvSpPr>
          <p:spPr bwMode="auto">
            <a:xfrm>
              <a:off x="5916782" y="4510836"/>
              <a:ext cx="174691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  <a:latin typeface="Times New Roman" pitchFamily="18" charset="0"/>
                </a:rPr>
                <a:t>Controlled by OS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039" name="Line 55"/>
            <p:cNvSpPr>
              <a:spLocks noChangeShapeType="1"/>
            </p:cNvSpPr>
            <p:nvPr/>
          </p:nvSpPr>
          <p:spPr bwMode="auto">
            <a:xfrm flipH="1" flipV="1">
              <a:off x="5506619" y="4348744"/>
              <a:ext cx="424529" cy="2599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Text Box 56"/>
            <p:cNvSpPr txBox="1">
              <a:spLocks noChangeArrowheads="1"/>
            </p:cNvSpPr>
            <p:nvPr/>
          </p:nvSpPr>
          <p:spPr bwMode="auto">
            <a:xfrm>
              <a:off x="5943184" y="2210382"/>
              <a:ext cx="1331912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  <a:latin typeface="Times New Roman" pitchFamily="18" charset="0"/>
                </a:rPr>
                <a:t>controlled by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  <a:latin typeface="Times New Roman" pitchFamily="18" charset="0"/>
                </a:rPr>
                <a:t>app developer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041" name="Line 58"/>
            <p:cNvSpPr>
              <a:spLocks noChangeShapeType="1"/>
            </p:cNvSpPr>
            <p:nvPr/>
          </p:nvSpPr>
          <p:spPr bwMode="auto">
            <a:xfrm flipH="1">
              <a:off x="5714584" y="2492957"/>
              <a:ext cx="219075" cy="13335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EF77A21F-467D-4875-B707-D5FF22DB2046}" type="slidenum">
              <a:rPr lang="en-US" sz="1400" smtClean="0">
                <a:latin typeface="Times New Roman" pitchFamily="18" charset="0"/>
              </a:rPr>
              <a:pPr/>
              <a:t>30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Session-5: Outline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853363" cy="4648200"/>
          </a:xfrm>
        </p:spPr>
        <p:txBody>
          <a:bodyPr/>
          <a:lstStyle/>
          <a:p>
            <a:r>
              <a:rPr lang="en-US" sz="2400" dirty="0" smtClean="0"/>
              <a:t>2.1 Principles of network applications</a:t>
            </a:r>
          </a:p>
          <a:p>
            <a:r>
              <a:rPr lang="en-US" sz="2400" dirty="0" smtClean="0"/>
              <a:t>2.2 Web and HTTP</a:t>
            </a:r>
          </a:p>
          <a:p>
            <a:r>
              <a:rPr lang="en-US" sz="2400" dirty="0" smtClean="0"/>
              <a:t>2.3 </a:t>
            </a:r>
            <a:r>
              <a:rPr lang="en-US" sz="2400" dirty="0" smtClean="0"/>
              <a:t>Electronic Mail</a:t>
            </a:r>
          </a:p>
          <a:p>
            <a:pPr lvl="1"/>
            <a:r>
              <a:rPr lang="en-US" sz="2000" dirty="0" smtClean="0"/>
              <a:t>SMTP</a:t>
            </a:r>
          </a:p>
          <a:p>
            <a:pPr lvl="1"/>
            <a:r>
              <a:rPr lang="en-US" sz="2000" dirty="0" smtClean="0"/>
              <a:t>POP3</a:t>
            </a:r>
          </a:p>
          <a:p>
            <a:pPr lvl="1"/>
            <a:r>
              <a:rPr lang="en-US" sz="2000" dirty="0" smtClean="0"/>
              <a:t>IMAP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2.5 DNS</a:t>
            </a:r>
          </a:p>
          <a:p>
            <a:pPr>
              <a:buFont typeface="ZapfDingbats" pitchFamily="82" charset="2"/>
              <a:buNone/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68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CD828B1E-BEE0-4CEF-B7A3-2FFF9130FBE5}" type="slidenum">
              <a:rPr lang="en-US" sz="1400" smtClean="0">
                <a:latin typeface="Times New Roman" pitchFamily="18" charset="0"/>
              </a:rPr>
              <a:pPr/>
              <a:t>31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DNS: Domain Name System</a:t>
            </a:r>
            <a:endParaRPr lang="en-US" smtClean="0"/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3038"/>
            <a:ext cx="8285163" cy="49815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People:</a:t>
            </a:r>
            <a:r>
              <a:rPr lang="en-US" sz="2400" smtClean="0"/>
              <a:t> many identifiers:</a:t>
            </a:r>
          </a:p>
          <a:p>
            <a:pPr lvl="1"/>
            <a:r>
              <a:rPr lang="en-US" sz="200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Internet hosts, routers:</a:t>
            </a:r>
            <a:endParaRPr lang="en-US" sz="2400" smtClean="0"/>
          </a:p>
          <a:p>
            <a:pPr lvl="1"/>
            <a:r>
              <a:rPr lang="en-US" sz="2000" smtClean="0"/>
              <a:t>IP address (32 bit) - used for addressing datagrams</a:t>
            </a:r>
          </a:p>
          <a:p>
            <a:pPr lvl="1"/>
            <a:r>
              <a:rPr lang="en-US" sz="2000" smtClean="0"/>
              <a:t>“name”, e.g., ww.yahoo.com - used by humans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Domain Name System:</a:t>
            </a:r>
            <a:endParaRPr lang="en-US" sz="2400" smtClean="0"/>
          </a:p>
          <a:p>
            <a:r>
              <a:rPr lang="en-US" sz="2000" i="1" smtClean="0">
                <a:solidFill>
                  <a:srgbClr val="FF3300"/>
                </a:solidFill>
              </a:rPr>
              <a:t>distributed database</a:t>
            </a:r>
            <a:r>
              <a:rPr lang="en-US" sz="2000" smtClean="0"/>
              <a:t> implemented in hierarchy of many </a:t>
            </a:r>
            <a:r>
              <a:rPr lang="en-US" sz="2000" i="1" smtClean="0">
                <a:solidFill>
                  <a:srgbClr val="FF3300"/>
                </a:solidFill>
              </a:rPr>
              <a:t>name servers</a:t>
            </a:r>
            <a:endParaRPr lang="en-US" sz="2000" smtClean="0">
              <a:solidFill>
                <a:srgbClr val="FF3300"/>
              </a:solidFill>
            </a:endParaRPr>
          </a:p>
          <a:p>
            <a:r>
              <a:rPr lang="en-US" sz="2000" i="1" smtClean="0">
                <a:solidFill>
                  <a:srgbClr val="FF3300"/>
                </a:solidFill>
              </a:rPr>
              <a:t>application-layer protocol</a:t>
            </a:r>
            <a:r>
              <a:rPr lang="en-US" sz="2000" smtClean="0"/>
              <a:t> host, routers, name servers to communicate to </a:t>
            </a:r>
            <a:r>
              <a:rPr lang="en-US" sz="2000" i="1" smtClean="0">
                <a:solidFill>
                  <a:srgbClr val="FF3300"/>
                </a:solidFill>
              </a:rPr>
              <a:t>resolve</a:t>
            </a:r>
            <a:r>
              <a:rPr lang="en-US" sz="2000" smtClean="0">
                <a:solidFill>
                  <a:srgbClr val="FF3300"/>
                </a:solidFill>
              </a:rPr>
              <a:t> </a:t>
            </a:r>
            <a:r>
              <a:rPr lang="en-US" sz="2000" smtClean="0"/>
              <a:t>names (address/name translation)</a:t>
            </a:r>
          </a:p>
          <a:p>
            <a:pPr lvl="1"/>
            <a:r>
              <a:rPr lang="en-US" sz="2000" smtClean="0"/>
              <a:t>note: core Internet function, implemented as application-layer protocol</a:t>
            </a:r>
          </a:p>
          <a:p>
            <a:pPr lvl="1"/>
            <a:r>
              <a:rPr lang="en-US" sz="2000" smtClean="0"/>
              <a:t>complexity at network’s “edge”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78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E9C1918-ADDB-4B40-B613-D3DD67A7C6DA}" type="slidenum">
              <a:rPr lang="en-US" sz="1400" smtClean="0">
                <a:latin typeface="Times New Roman" pitchFamily="18" charset="0"/>
              </a:rPr>
              <a:pPr/>
              <a:t>32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65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457200"/>
            <a:ext cx="8224838" cy="5859463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3200" u="sng" smtClean="0">
                <a:solidFill>
                  <a:srgbClr val="FF0000"/>
                </a:solidFill>
              </a:rPr>
              <a:t>DNS services</a:t>
            </a:r>
          </a:p>
          <a:p>
            <a:r>
              <a:rPr lang="en-US" sz="2400" smtClean="0"/>
              <a:t>hostname to IP address translation</a:t>
            </a:r>
          </a:p>
          <a:p>
            <a:r>
              <a:rPr lang="en-US" sz="2400" smtClean="0"/>
              <a:t>host aliasing</a:t>
            </a:r>
          </a:p>
          <a:p>
            <a:pPr lvl="1"/>
            <a:r>
              <a:rPr lang="en-US" sz="2000" smtClean="0"/>
              <a:t>Canonical, alias names</a:t>
            </a:r>
          </a:p>
          <a:p>
            <a:r>
              <a:rPr lang="en-US" sz="2400" smtClean="0"/>
              <a:t>mail server aliasing</a:t>
            </a:r>
          </a:p>
          <a:p>
            <a:r>
              <a:rPr lang="en-US" sz="2400" smtClean="0"/>
              <a:t>load distribution</a:t>
            </a:r>
          </a:p>
          <a:p>
            <a:pPr lvl="1"/>
            <a:r>
              <a:rPr lang="en-US" sz="2000" smtClean="0"/>
              <a:t>replicated Web servers: set of IP addresses for one canonical name</a:t>
            </a:r>
          </a:p>
          <a:p>
            <a:pPr lvl="3"/>
            <a:endParaRPr lang="en-US" sz="1400" smtClean="0"/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Why not centralize DNS?</a:t>
            </a:r>
          </a:p>
          <a:p>
            <a:r>
              <a:rPr lang="en-US" sz="2400" smtClean="0"/>
              <a:t>single point of failure</a:t>
            </a:r>
          </a:p>
          <a:p>
            <a:r>
              <a:rPr lang="en-US" sz="2400" smtClean="0"/>
              <a:t>traffic volume</a:t>
            </a:r>
          </a:p>
          <a:p>
            <a:r>
              <a:rPr lang="en-US" sz="2400" smtClean="0"/>
              <a:t>distant centralized database</a:t>
            </a:r>
          </a:p>
          <a:p>
            <a:r>
              <a:rPr lang="en-US" sz="2400" smtClean="0"/>
              <a:t>maintenance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83238" y="5076825"/>
            <a:ext cx="2465387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doesn’t </a:t>
            </a:r>
            <a:r>
              <a:rPr lang="en-US" i="1">
                <a:solidFill>
                  <a:srgbClr val="FF0000"/>
                </a:solidFill>
              </a:rPr>
              <a:t>scale!</a:t>
            </a:r>
            <a:endParaRPr lang="en-US">
              <a:solidFill>
                <a:srgbClr val="FF0000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89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93E8B14-FC4E-4A5C-8DEC-5DB9083C7F4B}" type="slidenum">
              <a:rPr lang="en-US" sz="1400" smtClean="0">
                <a:latin typeface="Times New Roman" pitchFamily="18" charset="0"/>
              </a:rPr>
              <a:pPr/>
              <a:t>33</a:t>
            </a:fld>
            <a:endParaRPr lang="en-US" sz="1400" smtClean="0">
              <a:latin typeface="Times New Roman" pitchFamily="18" charset="0"/>
            </a:endParaRPr>
          </a:p>
        </p:txBody>
      </p:sp>
      <p:grpSp>
        <p:nvGrpSpPr>
          <p:cNvPr id="38916" name="Group 23"/>
          <p:cNvGrpSpPr>
            <a:grpSpLocks/>
          </p:cNvGrpSpPr>
          <p:nvPr/>
        </p:nvGrpSpPr>
        <p:grpSpPr bwMode="auto">
          <a:xfrm>
            <a:off x="438150" y="1093788"/>
            <a:ext cx="8205788" cy="2444750"/>
            <a:chOff x="230" y="576"/>
            <a:chExt cx="5504" cy="1757"/>
          </a:xfrm>
        </p:grpSpPr>
        <p:sp>
          <p:nvSpPr>
            <p:cNvPr id="38919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Root DNS Servers</a:t>
              </a:r>
            </a:p>
          </p:txBody>
        </p:sp>
        <p:sp>
          <p:nvSpPr>
            <p:cNvPr id="38920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38921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38922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38923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5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38927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38928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9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0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38931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38932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3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34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38935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17" name="Rectangle 20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1143000"/>
          </a:xfrm>
        </p:spPr>
        <p:txBody>
          <a:bodyPr/>
          <a:lstStyle/>
          <a:p>
            <a:r>
              <a:rPr lang="en-US" sz="3600" smtClean="0"/>
              <a:t>Distributed, Hierarchical Database</a:t>
            </a:r>
          </a:p>
        </p:txBody>
      </p:sp>
      <p:sp>
        <p:nvSpPr>
          <p:cNvPr id="67590" name="Rectangle 22"/>
          <p:cNvSpPr>
            <a:spLocks noGrp="1" noChangeArrowheads="1"/>
          </p:cNvSpPr>
          <p:nvPr>
            <p:ph type="body" sz="half" idx="2"/>
          </p:nvPr>
        </p:nvSpPr>
        <p:spPr>
          <a:xfrm>
            <a:off x="520700" y="3705225"/>
            <a:ext cx="8172450" cy="28130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Client wants IP for www.amazon.com; 1</a:t>
            </a:r>
            <a:r>
              <a:rPr lang="en-US" sz="2400" u="sng" baseline="30000" smtClean="0">
                <a:solidFill>
                  <a:srgbClr val="FF0000"/>
                </a:solidFill>
              </a:rPr>
              <a:t>st</a:t>
            </a:r>
            <a:r>
              <a:rPr lang="en-US" sz="2400" u="sng" smtClean="0">
                <a:solidFill>
                  <a:srgbClr val="FF0000"/>
                </a:solidFill>
              </a:rPr>
              <a:t> approx:</a:t>
            </a:r>
          </a:p>
          <a:p>
            <a:r>
              <a:rPr lang="en-US" sz="2400" smtClean="0"/>
              <a:t>client queries a </a:t>
            </a:r>
            <a:r>
              <a:rPr lang="en-US" sz="2400" smtClean="0">
                <a:solidFill>
                  <a:srgbClr val="FF0000"/>
                </a:solidFill>
              </a:rPr>
              <a:t>root server </a:t>
            </a:r>
            <a:r>
              <a:rPr lang="en-US" sz="2400" smtClean="0"/>
              <a:t>to find </a:t>
            </a:r>
            <a:r>
              <a:rPr lang="en-US" sz="2400" smtClean="0">
                <a:solidFill>
                  <a:srgbClr val="FF0000"/>
                </a:solidFill>
              </a:rPr>
              <a:t>com</a:t>
            </a:r>
            <a:r>
              <a:rPr lang="en-US" sz="2400" smtClean="0"/>
              <a:t> DNS server</a:t>
            </a:r>
          </a:p>
          <a:p>
            <a:r>
              <a:rPr lang="en-US" sz="2400" smtClean="0"/>
              <a:t>client queries </a:t>
            </a:r>
            <a:r>
              <a:rPr lang="en-US" sz="2400" smtClean="0">
                <a:solidFill>
                  <a:srgbClr val="FF0000"/>
                </a:solidFill>
              </a:rPr>
              <a:t>com</a:t>
            </a:r>
            <a:r>
              <a:rPr lang="en-US" sz="2400" smtClean="0"/>
              <a:t> DNS server to get </a:t>
            </a:r>
            <a:r>
              <a:rPr lang="en-US" sz="2400" smtClean="0">
                <a:solidFill>
                  <a:srgbClr val="FF0000"/>
                </a:solidFill>
              </a:rPr>
              <a:t>amazon.com</a:t>
            </a:r>
            <a:r>
              <a:rPr lang="en-US" sz="2400" smtClean="0"/>
              <a:t> DNS server</a:t>
            </a:r>
          </a:p>
          <a:p>
            <a:r>
              <a:rPr lang="en-US" sz="2400" smtClean="0"/>
              <a:t>client queries </a:t>
            </a:r>
            <a:r>
              <a:rPr lang="en-US" sz="2400" smtClean="0">
                <a:solidFill>
                  <a:srgbClr val="FF0000"/>
                </a:solidFill>
              </a:rPr>
              <a:t>amazon.com</a:t>
            </a:r>
            <a:r>
              <a:rPr lang="en-US" sz="2400" smtClean="0"/>
              <a:t> DNS server to get  </a:t>
            </a:r>
            <a:r>
              <a:rPr lang="en-US" sz="2400" smtClean="0">
                <a:solidFill>
                  <a:srgbClr val="FF0000"/>
                </a:solidFill>
              </a:rPr>
              <a:t>IP</a:t>
            </a:r>
            <a:r>
              <a:rPr lang="en-US" sz="2400" smtClean="0"/>
              <a:t> address for www.amazon.com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F94F967-4FAA-4A2B-8AFC-0E58B3F7D0B1}" type="slidenum">
              <a:rPr lang="en-US" sz="1400" smtClean="0">
                <a:latin typeface="Times New Roman" pitchFamily="18" charset="0"/>
              </a:rPr>
              <a:pPr/>
              <a:t>34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5: Summary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8813" y="1414463"/>
            <a:ext cx="7910512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Application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Web and HTTP</a:t>
            </a:r>
          </a:p>
          <a:p>
            <a:r>
              <a:rPr lang="en-US" smtClean="0"/>
              <a:t>File Transfer Protocol</a:t>
            </a:r>
          </a:p>
          <a:p>
            <a:r>
              <a:rPr lang="en-US" smtClean="0"/>
              <a:t>Electronic Mail</a:t>
            </a:r>
          </a:p>
          <a:p>
            <a:pPr lvl="1"/>
            <a:r>
              <a:rPr lang="en-US" sz="2800" smtClean="0"/>
              <a:t>SMTP</a:t>
            </a:r>
          </a:p>
          <a:p>
            <a:pPr lvl="1"/>
            <a:r>
              <a:rPr lang="en-US" sz="2800" smtClean="0"/>
              <a:t>POP3</a:t>
            </a:r>
          </a:p>
          <a:p>
            <a:pPr lvl="1"/>
            <a:r>
              <a:rPr lang="en-US" sz="2800" smtClean="0"/>
              <a:t>IMAP</a:t>
            </a:r>
          </a:p>
          <a:p>
            <a:r>
              <a:rPr lang="en-US" smtClean="0"/>
              <a:t>Domain Name Service</a:t>
            </a:r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BD1801A-9869-4B4C-B033-EAE68656382A}" type="slidenum">
              <a:rPr lang="en-US" sz="1400" smtClean="0">
                <a:latin typeface="Times New Roman" pitchFamily="18" charset="0"/>
              </a:rPr>
              <a:pPr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App-layer protocol defines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763" y="1443038"/>
            <a:ext cx="8348662" cy="4981575"/>
          </a:xfrm>
        </p:spPr>
        <p:txBody>
          <a:bodyPr/>
          <a:lstStyle/>
          <a:p>
            <a:r>
              <a:rPr lang="en-US" sz="2400" smtClean="0"/>
              <a:t>Types of messages exchanged, </a:t>
            </a:r>
          </a:p>
          <a:p>
            <a:pPr lvl="1"/>
            <a:r>
              <a:rPr lang="en-US" sz="2000" smtClean="0"/>
              <a:t>e.g., request, response </a:t>
            </a:r>
          </a:p>
          <a:p>
            <a:r>
              <a:rPr lang="en-US" sz="2400" smtClean="0"/>
              <a:t>Message syntax:</a:t>
            </a:r>
          </a:p>
          <a:p>
            <a:pPr lvl="1"/>
            <a:r>
              <a:rPr lang="en-US" sz="2000" smtClean="0"/>
              <a:t>what fields in messages &amp; how fields are delineated</a:t>
            </a:r>
          </a:p>
          <a:p>
            <a:r>
              <a:rPr lang="en-US" sz="2400" smtClean="0"/>
              <a:t>Message semantics </a:t>
            </a:r>
          </a:p>
          <a:p>
            <a:pPr lvl="1"/>
            <a:r>
              <a:rPr lang="en-US" sz="2000" smtClean="0"/>
              <a:t>meaning of information in fields</a:t>
            </a:r>
          </a:p>
          <a:p>
            <a:r>
              <a:rPr lang="en-US" sz="2400" smtClean="0"/>
              <a:t>Rules for when and how processes send &amp; respond to messages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Public-domain protocols:		Proprietary protocols:</a:t>
            </a:r>
            <a:endParaRPr lang="en-US" sz="2400" smtClean="0"/>
          </a:p>
          <a:p>
            <a:pPr lvl="1">
              <a:buFont typeface="Wingdings" pitchFamily="2" charset="2"/>
              <a:buNone/>
            </a:pPr>
            <a:r>
              <a:rPr lang="en-US" sz="2000" smtClean="0">
                <a:solidFill>
                  <a:srgbClr val="0070C0"/>
                </a:solidFill>
                <a:sym typeface="Symbol" pitchFamily="18" charset="2"/>
              </a:rPr>
              <a:t> </a:t>
            </a:r>
            <a:r>
              <a:rPr lang="en-US" sz="2000" smtClean="0"/>
              <a:t>defined in RFCs				</a:t>
            </a:r>
            <a:r>
              <a:rPr lang="en-US" sz="2000" smtClean="0">
                <a:solidFill>
                  <a:srgbClr val="0070C0"/>
                </a:solidFill>
                <a:sym typeface="Symbol" pitchFamily="18" charset="2"/>
              </a:rPr>
              <a:t> </a:t>
            </a:r>
            <a:r>
              <a:rPr lang="en-US" sz="2000" smtClean="0"/>
              <a:t>e.g., Skype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>
                <a:solidFill>
                  <a:srgbClr val="0070C0"/>
                </a:solidFill>
                <a:sym typeface="Symbol" pitchFamily="18" charset="2"/>
              </a:rPr>
              <a:t> </a:t>
            </a:r>
            <a:r>
              <a:rPr lang="en-US" sz="2000" smtClean="0"/>
              <a:t>allows for interoperability</a:t>
            </a:r>
          </a:p>
          <a:p>
            <a:pPr lvl="1">
              <a:buFont typeface="Wingdings" pitchFamily="2" charset="2"/>
              <a:buNone/>
            </a:pPr>
            <a:r>
              <a:rPr lang="en-US" sz="2000" smtClean="0">
                <a:solidFill>
                  <a:srgbClr val="0070C0"/>
                </a:solidFill>
                <a:sym typeface="Symbol" pitchFamily="18" charset="2"/>
              </a:rPr>
              <a:t> </a:t>
            </a:r>
            <a:r>
              <a:rPr lang="en-US" sz="2000" smtClean="0"/>
              <a:t>e.g., HTTP, SMTP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8D2BD43-A315-4B86-B5BB-4922AC9BD24D}" type="slidenum">
              <a:rPr lang="en-US" sz="1400" smtClean="0">
                <a:latin typeface="Times New Roman" pitchFamily="18" charset="0"/>
              </a:rPr>
              <a:pPr/>
              <a:t>5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03213"/>
            <a:ext cx="8201025" cy="1143000"/>
          </a:xfrm>
        </p:spPr>
        <p:txBody>
          <a:bodyPr/>
          <a:lstStyle/>
          <a:p>
            <a:r>
              <a:rPr lang="en-US" sz="2800" smtClean="0"/>
              <a:t>Transport service requirements of common apps</a:t>
            </a:r>
            <a:endParaRPr lang="en-US" smtClean="0"/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82563" y="1727200"/>
            <a:ext cx="254158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Application</a:t>
            </a: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file transfer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e-mail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Web documents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real-time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stored audio/video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interactive games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instant messaging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816225" y="1752600"/>
            <a:ext cx="15668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Data loss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loss-tolerant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 loss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4502150" y="1751013"/>
            <a:ext cx="25749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Throughput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audio: 5kbps-1Mbps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video:10kbps-5Mbps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same as above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few kbps up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elastic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6935788" y="1697038"/>
            <a:ext cx="20621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Arial" charset="0"/>
              </a:rPr>
              <a:t>Time Sensitive</a:t>
            </a: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no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000">
              <a:latin typeface="Arial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few secs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yes, 100’s msec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Arial" charset="0"/>
              </a:rPr>
              <a:t>yes and no</a:t>
            </a:r>
          </a:p>
        </p:txBody>
      </p:sp>
      <p:sp>
        <p:nvSpPr>
          <p:cNvPr id="15369" name="Line 7"/>
          <p:cNvSpPr>
            <a:spLocks noChangeShapeType="1"/>
          </p:cNvSpPr>
          <p:nvPr/>
        </p:nvSpPr>
        <p:spPr bwMode="auto">
          <a:xfrm flipV="1">
            <a:off x="895350" y="2133600"/>
            <a:ext cx="7562850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8"/>
          <p:cNvSpPr>
            <a:spLocks noChangeShapeType="1"/>
          </p:cNvSpPr>
          <p:nvPr/>
        </p:nvSpPr>
        <p:spPr bwMode="auto">
          <a:xfrm flipV="1">
            <a:off x="847725" y="27336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9"/>
          <p:cNvSpPr>
            <a:spLocks noChangeShapeType="1"/>
          </p:cNvSpPr>
          <p:nvPr/>
        </p:nvSpPr>
        <p:spPr bwMode="auto">
          <a:xfrm flipV="1">
            <a:off x="857250" y="30289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0"/>
          <p:cNvSpPr>
            <a:spLocks noChangeShapeType="1"/>
          </p:cNvSpPr>
          <p:nvPr/>
        </p:nvSpPr>
        <p:spPr bwMode="auto">
          <a:xfrm flipV="1">
            <a:off x="866775" y="33242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1"/>
          <p:cNvSpPr>
            <a:spLocks noChangeShapeType="1"/>
          </p:cNvSpPr>
          <p:nvPr/>
        </p:nvSpPr>
        <p:spPr bwMode="auto">
          <a:xfrm flipV="1">
            <a:off x="885825" y="393382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2"/>
          <p:cNvSpPr>
            <a:spLocks noChangeShapeType="1"/>
          </p:cNvSpPr>
          <p:nvPr/>
        </p:nvSpPr>
        <p:spPr bwMode="auto">
          <a:xfrm flipV="1">
            <a:off x="838200" y="424815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3"/>
          <p:cNvSpPr>
            <a:spLocks noChangeShapeType="1"/>
          </p:cNvSpPr>
          <p:nvPr/>
        </p:nvSpPr>
        <p:spPr bwMode="auto">
          <a:xfrm flipV="1">
            <a:off x="838200" y="4572000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4"/>
          <p:cNvSpPr>
            <a:spLocks noChangeShapeType="1"/>
          </p:cNvSpPr>
          <p:nvPr/>
        </p:nvSpPr>
        <p:spPr bwMode="auto">
          <a:xfrm flipV="1">
            <a:off x="800100" y="4905375"/>
            <a:ext cx="7629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F400914B-78F7-4777-BF52-52F37EF1156B}" type="slidenum">
              <a:rPr lang="en-US" sz="1400" smtClean="0">
                <a:latin typeface="Times New Roman" pitchFamily="18" charset="0"/>
              </a:rPr>
              <a:pPr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Internet transport protocols services</a:t>
            </a:r>
            <a:endParaRPr lang="en-US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31925"/>
            <a:ext cx="8189913" cy="4816475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TCP service:</a:t>
            </a:r>
            <a:endParaRPr lang="en-US" sz="2400" smtClean="0"/>
          </a:p>
          <a:p>
            <a:r>
              <a:rPr lang="en-US" sz="2000" i="1" smtClean="0">
                <a:solidFill>
                  <a:schemeClr val="accent2"/>
                </a:solidFill>
              </a:rPr>
              <a:t>connection-oriented:</a:t>
            </a:r>
            <a:r>
              <a:rPr lang="en-US" sz="2000" smtClean="0"/>
              <a:t> setup required between client and server processes</a:t>
            </a:r>
          </a:p>
          <a:p>
            <a:r>
              <a:rPr lang="en-US" sz="2000" i="1" smtClean="0">
                <a:solidFill>
                  <a:schemeClr val="accent2"/>
                </a:solidFill>
              </a:rPr>
              <a:t>reliable transport </a:t>
            </a:r>
            <a:r>
              <a:rPr lang="en-US" sz="2000" smtClean="0"/>
              <a:t>between sending and receiving process</a:t>
            </a:r>
            <a:endParaRPr lang="en-US" sz="2000" smtClean="0">
              <a:solidFill>
                <a:schemeClr val="accent2"/>
              </a:solidFill>
            </a:endParaRPr>
          </a:p>
          <a:p>
            <a:r>
              <a:rPr lang="en-US" sz="2000" i="1" smtClean="0">
                <a:solidFill>
                  <a:schemeClr val="accent2"/>
                </a:solidFill>
              </a:rPr>
              <a:t>flow control:</a:t>
            </a:r>
            <a:r>
              <a:rPr lang="en-US" sz="2000" smtClean="0"/>
              <a:t> sender won’t overwhelm receiver </a:t>
            </a:r>
          </a:p>
          <a:p>
            <a:r>
              <a:rPr lang="en-US" sz="2000" i="1" smtClean="0">
                <a:solidFill>
                  <a:schemeClr val="accent2"/>
                </a:solidFill>
              </a:rPr>
              <a:t>congestion control:</a:t>
            </a:r>
            <a:r>
              <a:rPr lang="en-US" sz="2000" smtClean="0"/>
              <a:t> throttle sender when network overloaded</a:t>
            </a:r>
          </a:p>
          <a:p>
            <a:r>
              <a:rPr lang="en-US" sz="2000" i="1" smtClean="0">
                <a:solidFill>
                  <a:schemeClr val="accent2"/>
                </a:solidFill>
              </a:rPr>
              <a:t>does not provide:</a:t>
            </a:r>
            <a:r>
              <a:rPr lang="en-US" sz="2000" smtClean="0"/>
              <a:t> timing, minimum throughput guarantees, security</a:t>
            </a:r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UDP service:</a:t>
            </a:r>
            <a:endParaRPr lang="en-US" sz="2400" smtClean="0"/>
          </a:p>
          <a:p>
            <a:r>
              <a:rPr lang="en-US" sz="2000" smtClean="0"/>
              <a:t>unreliable data transfer between sending and receiving process</a:t>
            </a:r>
          </a:p>
          <a:p>
            <a:r>
              <a:rPr lang="en-US" sz="2000" smtClean="0"/>
              <a:t>does not provide: connection setup, reliability, flow control, congestion control, timing, throughput guarantee, or security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9D24D4E-F88C-4196-843D-A1E40B38282D}" type="slidenum">
              <a:rPr lang="en-US" sz="1400" smtClean="0">
                <a:latin typeface="Times New Roman" pitchFamily="18" charset="0"/>
              </a:rPr>
              <a:pPr/>
              <a:t>7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HTTP overview</a:t>
            </a:r>
            <a:endParaRPr lang="en-US" smtClean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07963" y="2089150"/>
          <a:ext cx="752475" cy="596900"/>
        </p:xfrm>
        <a:graphic>
          <a:graphicData uri="http://schemas.openxmlformats.org/presentationml/2006/ole">
            <p:oleObj spid="_x0000_s2076" name="Clip" r:id="rId3" imgW="1307263" imgH="1084139" progId="">
              <p:embed/>
            </p:oleObj>
          </a:graphicData>
        </a:graphic>
      </p:graphicFrame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7150" y="2684463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Explorer</a:t>
            </a:r>
            <a:endParaRPr lang="en-US">
              <a:latin typeface="Times New Roman" pitchFamily="18" charset="0"/>
            </a:endParaRPr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303213" y="4784725"/>
          <a:ext cx="752475" cy="596900"/>
        </p:xfrm>
        <a:graphic>
          <a:graphicData uri="http://schemas.openxmlformats.org/presentationml/2006/ole">
            <p:oleObj spid="_x0000_s2077" name="Clip" r:id="rId4" imgW="1307263" imgH="1084139" progId="">
              <p:embed/>
            </p:oleObj>
          </a:graphicData>
        </a:graphic>
      </p:graphicFrame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2774950" y="4065588"/>
            <a:ext cx="13827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2057" name="Group 10"/>
          <p:cNvGrpSpPr>
            <a:grpSpLocks/>
          </p:cNvGrpSpPr>
          <p:nvPr/>
        </p:nvGrpSpPr>
        <p:grpSpPr bwMode="auto">
          <a:xfrm>
            <a:off x="3194050" y="2954338"/>
            <a:ext cx="504825" cy="1071562"/>
            <a:chOff x="4180" y="783"/>
            <a:chExt cx="150" cy="307"/>
          </a:xfrm>
        </p:grpSpPr>
        <p:sp>
          <p:nvSpPr>
            <p:cNvPr id="2068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8" name="Line 19"/>
          <p:cNvSpPr>
            <a:spLocks noChangeShapeType="1"/>
          </p:cNvSpPr>
          <p:nvPr/>
        </p:nvSpPr>
        <p:spPr bwMode="auto">
          <a:xfrm>
            <a:off x="1027113" y="2362200"/>
            <a:ext cx="2085975" cy="9620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 flipH="1" flipV="1">
            <a:off x="1084263" y="2562225"/>
            <a:ext cx="1971675" cy="904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21"/>
          <p:cNvSpPr>
            <a:spLocks noChangeShapeType="1"/>
          </p:cNvSpPr>
          <p:nvPr/>
        </p:nvSpPr>
        <p:spPr bwMode="auto">
          <a:xfrm flipV="1">
            <a:off x="1017588" y="3733800"/>
            <a:ext cx="2047875" cy="10953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22"/>
          <p:cNvSpPr>
            <a:spLocks noChangeShapeType="1"/>
          </p:cNvSpPr>
          <p:nvPr/>
        </p:nvSpPr>
        <p:spPr bwMode="auto">
          <a:xfrm flipH="1">
            <a:off x="1093788" y="3857625"/>
            <a:ext cx="2047875" cy="1133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Text Box 23"/>
          <p:cNvSpPr txBox="1">
            <a:spLocks noChangeArrowheads="1"/>
          </p:cNvSpPr>
          <p:nvPr/>
        </p:nvSpPr>
        <p:spPr bwMode="auto">
          <a:xfrm>
            <a:off x="204788" y="5446713"/>
            <a:ext cx="13223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Mac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Navigator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6" name="Text Box 24"/>
          <p:cNvSpPr txBox="1">
            <a:spLocks noChangeArrowheads="1"/>
          </p:cNvSpPr>
          <p:nvPr/>
        </p:nvSpPr>
        <p:spPr bwMode="auto">
          <a:xfrm rot="1422049">
            <a:off x="1381125" y="2522538"/>
            <a:ext cx="1509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64" name="Text Box 25"/>
          <p:cNvSpPr txBox="1">
            <a:spLocks noChangeArrowheads="1"/>
          </p:cNvSpPr>
          <p:nvPr/>
        </p:nvSpPr>
        <p:spPr bwMode="auto">
          <a:xfrm rot="-1692639">
            <a:off x="1171575" y="4017963"/>
            <a:ext cx="1509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request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138" name="Text Box 26"/>
          <p:cNvSpPr txBox="1">
            <a:spLocks noChangeArrowheads="1"/>
          </p:cNvSpPr>
          <p:nvPr/>
        </p:nvSpPr>
        <p:spPr bwMode="auto">
          <a:xfrm rot="1411598">
            <a:off x="1193800" y="2970213"/>
            <a:ext cx="162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66" name="Text Box 28"/>
          <p:cNvSpPr txBox="1">
            <a:spLocks noChangeArrowheads="1"/>
          </p:cNvSpPr>
          <p:nvPr/>
        </p:nvSpPr>
        <p:spPr bwMode="auto">
          <a:xfrm rot="-1737783">
            <a:off x="1374775" y="4351338"/>
            <a:ext cx="16208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HTTP response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3946525" y="1347788"/>
            <a:ext cx="5197475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dirty="0"/>
              <a:t>Web page consists of </a:t>
            </a:r>
            <a:r>
              <a:rPr lang="en-US" sz="2000" dirty="0">
                <a:solidFill>
                  <a:srgbClr val="FF0000"/>
                </a:solidFill>
              </a:rPr>
              <a:t>base HTML-file</a:t>
            </a:r>
            <a:r>
              <a:rPr lang="en-US" sz="2000" dirty="0"/>
              <a:t> which includes several referenced </a:t>
            </a:r>
            <a:r>
              <a:rPr lang="en-US" sz="2000" dirty="0">
                <a:solidFill>
                  <a:srgbClr val="FF0000"/>
                </a:solidFill>
              </a:rPr>
              <a:t>objects</a:t>
            </a: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dirty="0"/>
              <a:t>Each object is addressable by a </a:t>
            </a:r>
            <a:r>
              <a:rPr lang="en-US" sz="2000" dirty="0">
                <a:solidFill>
                  <a:srgbClr val="FF0000"/>
                </a:solidFill>
              </a:rPr>
              <a:t>URL</a:t>
            </a:r>
          </a:p>
          <a:p>
            <a:pPr marL="800100" lvl="1" indent="-342900">
              <a:buFont typeface="ZapfDingbats" pitchFamily="82" charset="2"/>
              <a:buChar char="r"/>
              <a:defRPr/>
            </a:pP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defRPr/>
            </a:pPr>
            <a:r>
              <a:rPr lang="en-US" kern="0" dirty="0">
                <a:solidFill>
                  <a:srgbClr val="FF0000"/>
                </a:solidFill>
                <a:latin typeface="+mn-lt"/>
              </a:rPr>
              <a:t>HTTP: hypertext transfer protocol</a:t>
            </a:r>
            <a:endParaRPr lang="en-US" kern="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Web’s application layer protocol</a:t>
            </a: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kern="0" dirty="0">
                <a:latin typeface="+mn-lt"/>
              </a:rPr>
              <a:t>client/server model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  <a:p>
            <a:pPr marL="742950" lvl="1" indent="-285750">
              <a:buSzPct val="75000"/>
              <a:buFont typeface="Wingdings" pitchFamily="2" charset="2"/>
              <a:buChar char="v"/>
              <a:defRPr/>
            </a:pPr>
            <a:r>
              <a:rPr lang="en-US" sz="2000" i="1" kern="0" dirty="0">
                <a:solidFill>
                  <a:srgbClr val="FF0000"/>
                </a:solidFill>
                <a:latin typeface="+mn-lt"/>
              </a:rPr>
              <a:t>client:</a:t>
            </a:r>
            <a:r>
              <a:rPr lang="en-US" sz="2000" kern="0" dirty="0">
                <a:latin typeface="+mn-lt"/>
              </a:rPr>
              <a:t> browser that requests, receives, “displays” Web objects</a:t>
            </a:r>
          </a:p>
          <a:p>
            <a:pPr marL="742950" lvl="1" indent="-285750">
              <a:buSzPct val="75000"/>
              <a:buFont typeface="Wingdings" pitchFamily="2" charset="2"/>
              <a:buChar char="v"/>
              <a:defRPr/>
            </a:pPr>
            <a:r>
              <a:rPr lang="en-US" sz="2000" i="1" kern="0" dirty="0">
                <a:solidFill>
                  <a:srgbClr val="FF0000"/>
                </a:solidFill>
                <a:latin typeface="+mn-lt"/>
              </a:rPr>
              <a:t>server:</a:t>
            </a:r>
            <a:r>
              <a:rPr lang="en-US" sz="2000" kern="0" dirty="0">
                <a:latin typeface="+mn-lt"/>
              </a:rPr>
              <a:t> Web server sends objects in response to requests</a:t>
            </a: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dirty="0"/>
              <a:t>uses TCP</a:t>
            </a:r>
          </a:p>
          <a:p>
            <a:pPr marL="342900" indent="-342900">
              <a:buFont typeface="ZapfDingbats" pitchFamily="82" charset="2"/>
              <a:buChar char="r"/>
              <a:defRPr/>
            </a:pPr>
            <a:r>
              <a:rPr lang="en-US" sz="2000" dirty="0"/>
              <a:t>is </a:t>
            </a:r>
            <a:r>
              <a:rPr lang="en-US" sz="2000" dirty="0">
                <a:solidFill>
                  <a:srgbClr val="FF0000"/>
                </a:solidFill>
              </a:rPr>
              <a:t>“stateless”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/>
      <p:bldP spid="51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74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1933482-5CAB-4246-AB2B-0BB2A2D719B6}" type="slidenum">
              <a:rPr lang="en-US" sz="1400" smtClean="0">
                <a:latin typeface="Times New Roman" pitchFamily="18" charset="0"/>
              </a:rPr>
              <a:pPr/>
              <a:t>8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HTTP connections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Nonpersistent HTTP</a:t>
            </a:r>
            <a:endParaRPr lang="en-US" sz="2400" smtClean="0"/>
          </a:p>
          <a:p>
            <a:r>
              <a:rPr lang="en-US" sz="2400" smtClean="0"/>
              <a:t>At most one object is sent over a TCP connection.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Persistent HTTP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Multiple objects can be sent over single TCP connection between client and server.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1400" smtClean="0"/>
              <a:t>2: Application Layer</a:t>
            </a:r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pitchFamily="82" charset="2"/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9CCA1C3E-5364-4119-A349-96D340EE41A3}" type="slidenum">
              <a:rPr lang="en-US" sz="1400" smtClean="0">
                <a:latin typeface="Times New Roman" pitchFamily="18" charset="0"/>
              </a:rPr>
              <a:pPr/>
              <a:t>9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3250" cy="1143000"/>
          </a:xfrm>
        </p:spPr>
        <p:txBody>
          <a:bodyPr/>
          <a:lstStyle/>
          <a:p>
            <a:r>
              <a:rPr lang="en-US" sz="3600" smtClean="0"/>
              <a:t>Non-Persistent HTTP: Response time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1313" y="1258888"/>
            <a:ext cx="4483100" cy="526256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Definition of RTT:</a:t>
            </a:r>
            <a:r>
              <a:rPr lang="en-US" sz="2400" smtClean="0"/>
              <a:t> time for a small packet to travel from client to server and back.</a:t>
            </a:r>
          </a:p>
          <a:p>
            <a:pPr>
              <a:buFont typeface="ZapfDingbats" pitchFamily="82" charset="2"/>
              <a:buNone/>
            </a:pPr>
            <a:endParaRPr lang="en-US" sz="2400" smtClean="0"/>
          </a:p>
          <a:p>
            <a:pPr>
              <a:buFont typeface="ZapfDingbats" pitchFamily="82" charset="2"/>
              <a:buNone/>
            </a:pPr>
            <a:r>
              <a:rPr lang="en-US" sz="2400" u="sng" smtClean="0">
                <a:solidFill>
                  <a:srgbClr val="FF0000"/>
                </a:solidFill>
              </a:rPr>
              <a:t>Response time:</a:t>
            </a:r>
            <a:endParaRPr lang="en-US" sz="2400" smtClean="0"/>
          </a:p>
          <a:p>
            <a:r>
              <a:rPr lang="en-US" sz="2400" smtClean="0"/>
              <a:t>one RTT to initiate TCP connection</a:t>
            </a:r>
          </a:p>
          <a:p>
            <a:r>
              <a:rPr lang="en-US" sz="2400" smtClean="0"/>
              <a:t>one RTT for HTTP request and first few bytes of HTTP response to return</a:t>
            </a:r>
          </a:p>
          <a:p>
            <a:r>
              <a:rPr lang="en-US" sz="2400" smtClean="0"/>
              <a:t>file transmission time</a:t>
            </a:r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total = 2RTT+transmit time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grpSp>
        <p:nvGrpSpPr>
          <p:cNvPr id="3079" name="Group 40"/>
          <p:cNvGrpSpPr>
            <a:grpSpLocks/>
          </p:cNvGrpSpPr>
          <p:nvPr/>
        </p:nvGrpSpPr>
        <p:grpSpPr bwMode="auto">
          <a:xfrm>
            <a:off x="4584700" y="1260475"/>
            <a:ext cx="4378325" cy="4413250"/>
            <a:chOff x="2888" y="794"/>
            <a:chExt cx="2758" cy="2780"/>
          </a:xfrm>
        </p:grpSpPr>
        <p:graphicFrame>
          <p:nvGraphicFramePr>
            <p:cNvPr id="3074" name="Object 5"/>
            <p:cNvGraphicFramePr>
              <a:graphicFrameLocks noChangeAspect="1"/>
            </p:cNvGraphicFramePr>
            <p:nvPr/>
          </p:nvGraphicFramePr>
          <p:xfrm>
            <a:off x="3587" y="1049"/>
            <a:ext cx="474" cy="376"/>
          </p:xfrm>
          <a:graphic>
            <a:graphicData uri="http://schemas.openxmlformats.org/presentationml/2006/ole">
              <p:oleObj spid="_x0000_s3109" name="Clip" r:id="rId3" imgW="1307263" imgH="1084139" progId="">
                <p:embed/>
              </p:oleObj>
            </a:graphicData>
          </a:graphic>
        </p:graphicFrame>
        <p:grpSp>
          <p:nvGrpSpPr>
            <p:cNvPr id="3080" name="Group 6"/>
            <p:cNvGrpSpPr>
              <a:grpSpLocks/>
            </p:cNvGrpSpPr>
            <p:nvPr/>
          </p:nvGrpSpPr>
          <p:grpSpPr bwMode="auto">
            <a:xfrm>
              <a:off x="4783" y="794"/>
              <a:ext cx="318" cy="675"/>
              <a:chOff x="4180" y="783"/>
              <a:chExt cx="150" cy="307"/>
            </a:xfrm>
          </p:grpSpPr>
          <p:sp>
            <p:nvSpPr>
              <p:cNvPr id="3101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1" name="Line 15"/>
            <p:cNvSpPr>
              <a:spLocks noChangeShapeType="1"/>
            </p:cNvSpPr>
            <p:nvPr/>
          </p:nvSpPr>
          <p:spPr bwMode="auto">
            <a:xfrm>
              <a:off x="3846" y="1569"/>
              <a:ext cx="0" cy="17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Line 16"/>
            <p:cNvSpPr>
              <a:spLocks noChangeShapeType="1"/>
            </p:cNvSpPr>
            <p:nvPr/>
          </p:nvSpPr>
          <p:spPr bwMode="auto">
            <a:xfrm>
              <a:off x="4911" y="1565"/>
              <a:ext cx="0" cy="181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Line 17"/>
            <p:cNvSpPr>
              <a:spLocks noChangeShapeType="1"/>
            </p:cNvSpPr>
            <p:nvPr/>
          </p:nvSpPr>
          <p:spPr bwMode="auto">
            <a:xfrm>
              <a:off x="3855" y="1715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18"/>
            <p:cNvSpPr>
              <a:spLocks noChangeShapeType="1"/>
            </p:cNvSpPr>
            <p:nvPr/>
          </p:nvSpPr>
          <p:spPr bwMode="auto">
            <a:xfrm flipH="1">
              <a:off x="3846" y="1991"/>
              <a:ext cx="1054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Line 19"/>
            <p:cNvSpPr>
              <a:spLocks noChangeShapeType="1"/>
            </p:cNvSpPr>
            <p:nvPr/>
          </p:nvSpPr>
          <p:spPr bwMode="auto">
            <a:xfrm>
              <a:off x="3851" y="2311"/>
              <a:ext cx="1061" cy="2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Line 20"/>
            <p:cNvSpPr>
              <a:spLocks noChangeShapeType="1"/>
            </p:cNvSpPr>
            <p:nvPr/>
          </p:nvSpPr>
          <p:spPr bwMode="auto">
            <a:xfrm flipH="1">
              <a:off x="3861" y="2615"/>
              <a:ext cx="1054" cy="239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21"/>
            <p:cNvSpPr>
              <a:spLocks/>
            </p:cNvSpPr>
            <p:nvPr/>
          </p:nvSpPr>
          <p:spPr bwMode="auto">
            <a:xfrm>
              <a:off x="4961" y="2562"/>
              <a:ext cx="47" cy="115"/>
            </a:xfrm>
            <a:prstGeom prst="rightBrace">
              <a:avLst>
                <a:gd name="adj1" fmla="val 2039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Text Box 22"/>
            <p:cNvSpPr txBox="1">
              <a:spLocks noChangeArrowheads="1"/>
            </p:cNvSpPr>
            <p:nvPr/>
          </p:nvSpPr>
          <p:spPr bwMode="auto">
            <a:xfrm>
              <a:off x="4980" y="2371"/>
              <a:ext cx="66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time to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transmit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3089" name="Line 23"/>
            <p:cNvSpPr>
              <a:spLocks noChangeShapeType="1"/>
            </p:cNvSpPr>
            <p:nvPr/>
          </p:nvSpPr>
          <p:spPr bwMode="auto">
            <a:xfrm>
              <a:off x="3600" y="1699"/>
              <a:ext cx="24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24"/>
            <p:cNvSpPr txBox="1">
              <a:spLocks noChangeArrowheads="1"/>
            </p:cNvSpPr>
            <p:nvPr/>
          </p:nvSpPr>
          <p:spPr bwMode="auto">
            <a:xfrm>
              <a:off x="2888" y="1518"/>
              <a:ext cx="81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initiate TCP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connection</a:t>
              </a:r>
              <a:endParaRPr lang="en-US" sz="1600"/>
            </a:p>
          </p:txBody>
        </p:sp>
        <p:sp>
          <p:nvSpPr>
            <p:cNvPr id="3091" name="AutoShape 25"/>
            <p:cNvSpPr>
              <a:spLocks/>
            </p:cNvSpPr>
            <p:nvPr/>
          </p:nvSpPr>
          <p:spPr bwMode="auto">
            <a:xfrm>
              <a:off x="3685" y="1731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Text Box 26"/>
            <p:cNvSpPr txBox="1">
              <a:spLocks noChangeArrowheads="1"/>
            </p:cNvSpPr>
            <p:nvPr/>
          </p:nvSpPr>
          <p:spPr bwMode="auto">
            <a:xfrm>
              <a:off x="3381" y="1864"/>
              <a:ext cx="3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3093" name="Line 27"/>
            <p:cNvSpPr>
              <a:spLocks noChangeShapeType="1"/>
            </p:cNvSpPr>
            <p:nvPr/>
          </p:nvSpPr>
          <p:spPr bwMode="auto">
            <a:xfrm>
              <a:off x="3631" y="2269"/>
              <a:ext cx="22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Text Box 28"/>
            <p:cNvSpPr txBox="1">
              <a:spLocks noChangeArrowheads="1"/>
            </p:cNvSpPr>
            <p:nvPr/>
          </p:nvSpPr>
          <p:spPr bwMode="auto">
            <a:xfrm>
              <a:off x="3158" y="2080"/>
              <a:ext cx="5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request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  <a:endParaRPr lang="en-US" sz="1600"/>
            </a:p>
          </p:txBody>
        </p:sp>
        <p:sp>
          <p:nvSpPr>
            <p:cNvPr id="3095" name="AutoShape 29"/>
            <p:cNvSpPr>
              <a:spLocks/>
            </p:cNvSpPr>
            <p:nvPr/>
          </p:nvSpPr>
          <p:spPr bwMode="auto">
            <a:xfrm>
              <a:off x="3689" y="2304"/>
              <a:ext cx="81" cy="506"/>
            </a:xfrm>
            <a:prstGeom prst="leftBrace">
              <a:avLst>
                <a:gd name="adj1" fmla="val 5205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Text Box 30"/>
            <p:cNvSpPr txBox="1">
              <a:spLocks noChangeArrowheads="1"/>
            </p:cNvSpPr>
            <p:nvPr/>
          </p:nvSpPr>
          <p:spPr bwMode="auto">
            <a:xfrm>
              <a:off x="3393" y="2445"/>
              <a:ext cx="37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RTT</a:t>
              </a:r>
            </a:p>
          </p:txBody>
        </p:sp>
        <p:sp>
          <p:nvSpPr>
            <p:cNvPr id="3097" name="Line 35"/>
            <p:cNvSpPr>
              <a:spLocks noChangeShapeType="1"/>
            </p:cNvSpPr>
            <p:nvPr/>
          </p:nvSpPr>
          <p:spPr bwMode="auto">
            <a:xfrm flipH="1">
              <a:off x="3638" y="2892"/>
              <a:ext cx="21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Text Box 36"/>
            <p:cNvSpPr txBox="1">
              <a:spLocks noChangeArrowheads="1"/>
            </p:cNvSpPr>
            <p:nvPr/>
          </p:nvSpPr>
          <p:spPr bwMode="auto">
            <a:xfrm>
              <a:off x="3296" y="2796"/>
              <a:ext cx="627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file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received</a:t>
              </a:r>
              <a:endParaRPr lang="en-US" sz="1600"/>
            </a:p>
          </p:txBody>
        </p:sp>
        <p:sp>
          <p:nvSpPr>
            <p:cNvPr id="3099" name="Text Box 37"/>
            <p:cNvSpPr txBox="1">
              <a:spLocks noChangeArrowheads="1"/>
            </p:cNvSpPr>
            <p:nvPr/>
          </p:nvSpPr>
          <p:spPr bwMode="auto">
            <a:xfrm>
              <a:off x="3704" y="3362"/>
              <a:ext cx="3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  <p:sp>
          <p:nvSpPr>
            <p:cNvPr id="3100" name="Text Box 38"/>
            <p:cNvSpPr txBox="1">
              <a:spLocks noChangeArrowheads="1"/>
            </p:cNvSpPr>
            <p:nvPr/>
          </p:nvSpPr>
          <p:spPr bwMode="auto">
            <a:xfrm>
              <a:off x="4761" y="3351"/>
              <a:ext cx="3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pitchFamily="82" charset="2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latin typeface="Times New Roman" pitchFamily="18" charset="0"/>
                </a:rPr>
                <a:t>time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8066</TotalTime>
  <Words>2179</Words>
  <Application>Microsoft Office PowerPoint</Application>
  <PresentationFormat>On-screen Show (4:3)</PresentationFormat>
  <Paragraphs>616</Paragraphs>
  <Slides>34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Default Design</vt:lpstr>
      <vt:lpstr>Clip</vt:lpstr>
      <vt:lpstr>Slide 1</vt:lpstr>
      <vt:lpstr>Chapter 2: Application layer</vt:lpstr>
      <vt:lpstr>Processes communicating</vt:lpstr>
      <vt:lpstr>App-layer protocol defines</vt:lpstr>
      <vt:lpstr>Transport service requirements of common apps</vt:lpstr>
      <vt:lpstr>Internet transport protocols services</vt:lpstr>
      <vt:lpstr>HTTP overview</vt:lpstr>
      <vt:lpstr>HTTP connections</vt:lpstr>
      <vt:lpstr>Non-Persistent HTTP: Response time</vt:lpstr>
      <vt:lpstr>Persistent HTTP</vt:lpstr>
      <vt:lpstr>HTTP messages</vt:lpstr>
      <vt:lpstr>Method types</vt:lpstr>
      <vt:lpstr>Cookies: Keeping state</vt:lpstr>
      <vt:lpstr>Web caches (proxy server)</vt:lpstr>
      <vt:lpstr>Conditional GET</vt:lpstr>
      <vt:lpstr>Session 5: Outline</vt:lpstr>
      <vt:lpstr>Session 5: Outline</vt:lpstr>
      <vt:lpstr>Electronic Mail</vt:lpstr>
      <vt:lpstr>Electronic Mail: mail servers</vt:lpstr>
      <vt:lpstr>Electronic Mail: SMTP [RFC 2821]</vt:lpstr>
      <vt:lpstr>Scenario: Alice sends message to Bob</vt:lpstr>
      <vt:lpstr>Sample SMTP interaction</vt:lpstr>
      <vt:lpstr>SMTP: final words</vt:lpstr>
      <vt:lpstr>Mail message format</vt:lpstr>
      <vt:lpstr>Message format: multimedia extensions</vt:lpstr>
      <vt:lpstr>Mail access protocols</vt:lpstr>
      <vt:lpstr>POP3 protocol</vt:lpstr>
      <vt:lpstr>POP3 (more) and IMAP</vt:lpstr>
      <vt:lpstr>Try SMTP interaction for yourself:</vt:lpstr>
      <vt:lpstr>Session-5: Outline</vt:lpstr>
      <vt:lpstr>DNS: Domain Name System</vt:lpstr>
      <vt:lpstr>Slide 32</vt:lpstr>
      <vt:lpstr>Distributed, Hierarchical Database</vt:lpstr>
      <vt:lpstr>Session 5: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2</dc:title>
  <dc:creator>Jim Kurose and Keith Ross</dc:creator>
  <cp:lastModifiedBy>klu</cp:lastModifiedBy>
  <cp:revision>215</cp:revision>
  <dcterms:created xsi:type="dcterms:W3CDTF">1999-10-08T19:08:27Z</dcterms:created>
  <dcterms:modified xsi:type="dcterms:W3CDTF">2017-01-11T06:03:15Z</dcterms:modified>
</cp:coreProperties>
</file>