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3" d="100"/>
          <a:sy n="73" d="100"/>
        </p:scale>
        <p:origin x="-102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7A6F-FE15-41F3-A226-B8E1C0AD2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99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7590-8F41-4B69-9BE4-436A98A68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42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DAB3-9E9D-40D6-BDF4-BF06726EA9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33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CC4A-206D-4CD1-B455-33EAFCC5A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0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F1E3A-49A7-4DE0-8B9C-F163A6F1AF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7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1A59-1BED-4243-A4C5-17A5EC38E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3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44DA-5011-4639-B501-3E5A423752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45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5EE-DCF7-41C9-B6E1-C7625DE04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18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2930-A8B1-42A6-934D-D19F0ECC04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7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7142-E969-49A3-AEA5-E51F7D0F5A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57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F0434-128C-4EBE-9465-B32CD394A4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6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EA4DE-C0BF-4E5E-B1D0-D08421DE82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8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na.org/assignments/port-number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r>
              <a:rPr lang="en-US" dirty="0" smtClean="0">
                <a:cs typeface="Times New Roman" charset="0"/>
              </a:rPr>
              <a:t> Client </a:t>
            </a:r>
            <a:r>
              <a:rPr lang="en-US" dirty="0">
                <a:cs typeface="Times New Roman" charset="0"/>
              </a:rPr>
              <a:t>Server Interaction</a:t>
            </a:r>
            <a:r>
              <a:rPr lang="en-US" dirty="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752600"/>
            <a:ext cx="7772400" cy="4114800"/>
          </a:xfrm>
        </p:spPr>
        <p:txBody>
          <a:bodyPr/>
          <a:lstStyle/>
          <a:p>
            <a:pPr>
              <a:buClr>
                <a:schemeClr val="accent1"/>
              </a:buClr>
            </a:pPr>
            <a:r>
              <a:rPr lang="en-US" dirty="0">
                <a:cs typeface="Times New Roman" charset="0"/>
              </a:rPr>
              <a:t>Communication  across a computer network requires a  pair of application programs to cooperate.  </a:t>
            </a:r>
          </a:p>
          <a:p>
            <a:pPr>
              <a:buClr>
                <a:schemeClr val="accent1"/>
              </a:buClr>
            </a:pPr>
            <a:r>
              <a:rPr lang="en-US" dirty="0">
                <a:cs typeface="Times New Roman" charset="0"/>
              </a:rPr>
              <a:t>One application on one computer initiates communication and the other computer accepts the contact request.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vs. UDP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/>
              </a:buClr>
            </a:pPr>
            <a:r>
              <a:rPr lang="en-US">
                <a:cs typeface="Times New Roman" charset="0"/>
              </a:rPr>
              <a:t>Clients and servers can use either </a:t>
            </a:r>
            <a:r>
              <a:rPr lang="en-US" b="1">
                <a:cs typeface="Times New Roman" charset="0"/>
              </a:rPr>
              <a:t>connection-oriented (eg. TCP</a:t>
            </a:r>
            <a:r>
              <a:rPr lang="en-US">
                <a:cs typeface="Times New Roman" charset="0"/>
              </a:rPr>
              <a:t>) or </a:t>
            </a:r>
            <a:r>
              <a:rPr lang="en-US" b="1">
                <a:cs typeface="Times New Roman" charset="0"/>
              </a:rPr>
              <a:t>connectionless (eg. UDP</a:t>
            </a:r>
            <a:r>
              <a:rPr lang="en-US">
                <a:cs typeface="Times New Roman" charset="0"/>
              </a:rPr>
              <a:t>)  transport protocols to communicate. </a:t>
            </a:r>
          </a:p>
          <a:p>
            <a:pPr>
              <a:buClr>
                <a:schemeClr val="accent1"/>
              </a:buClr>
            </a:pPr>
            <a:r>
              <a:rPr lang="en-US">
                <a:cs typeface="Times New Roman" charset="0"/>
              </a:rPr>
              <a:t>Some servers may support both TCP and UDP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Client-Server Paradigm 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accent1"/>
              </a:buClr>
            </a:pPr>
            <a:r>
              <a:rPr lang="en-US" sz="2800" dirty="0"/>
              <a:t>A server  is an application program that waits passively  for contact</a:t>
            </a:r>
          </a:p>
          <a:p>
            <a:pPr>
              <a:lnSpc>
                <a:spcPct val="90000"/>
              </a:lnSpc>
              <a:buClr>
                <a:schemeClr val="accent1"/>
              </a:buClr>
            </a:pPr>
            <a:r>
              <a:rPr lang="en-US" sz="2800" dirty="0"/>
              <a:t>a client is an application program that actively initiates communication with a server. </a:t>
            </a:r>
          </a:p>
          <a:p>
            <a:pPr>
              <a:lnSpc>
                <a:spcPct val="90000"/>
              </a:lnSpc>
              <a:buClr>
                <a:schemeClr val="accent1"/>
              </a:buClr>
            </a:pPr>
            <a:r>
              <a:rPr lang="en-US" sz="2800" dirty="0"/>
              <a:t>A server application that expects communication must interact with protocol software before an external source (client) attempts to </a:t>
            </a:r>
            <a:r>
              <a:rPr lang="en-US" sz="2800" dirty="0" smtClean="0"/>
              <a:t>communicate.</a:t>
            </a:r>
            <a:endParaRPr lang="en-US" sz="2800" dirty="0"/>
          </a:p>
          <a:p>
            <a:pPr lvl="1">
              <a:lnSpc>
                <a:spcPct val="90000"/>
              </a:lnSpc>
              <a:buClr>
                <a:schemeClr val="accent1"/>
              </a:buClr>
            </a:pPr>
            <a:r>
              <a:rPr lang="en-US" sz="2400" dirty="0"/>
              <a:t>server application notifies the local protocol software that a specific type of message is expected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</a:pPr>
            <a:r>
              <a:rPr lang="en-US" sz="2400" dirty="0"/>
              <a:t>server application then waits for a client application to actively initiate interaction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Server Software </a:t>
            </a:r>
          </a:p>
        </p:txBody>
      </p:sp>
      <p:sp>
        <p:nvSpPr>
          <p:cNvPr id="30725" name="Rectangle 1029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accent1"/>
              </a:buClr>
            </a:pPr>
            <a:r>
              <a:rPr lang="en-US" sz="2800"/>
              <a:t>a special-purpose, privileged program dedicated to providing one service, but can handle multiple remote clients at the same time.</a:t>
            </a:r>
          </a:p>
          <a:p>
            <a:pPr>
              <a:lnSpc>
                <a:spcPct val="90000"/>
              </a:lnSpc>
              <a:buClr>
                <a:schemeClr val="accent1"/>
              </a:buClr>
            </a:pPr>
            <a:r>
              <a:rPr lang="en-US" sz="2800"/>
              <a:t>is invoked automatically when a system boots</a:t>
            </a:r>
          </a:p>
          <a:p>
            <a:pPr>
              <a:lnSpc>
                <a:spcPct val="90000"/>
              </a:lnSpc>
              <a:buClr>
                <a:schemeClr val="accent1"/>
              </a:buClr>
            </a:pPr>
            <a:r>
              <a:rPr lang="en-US" sz="2800"/>
              <a:t>runs on a shared computer that has powerful hardware and sophisticated operating system</a:t>
            </a:r>
          </a:p>
          <a:p>
            <a:pPr>
              <a:lnSpc>
                <a:spcPct val="90000"/>
              </a:lnSpc>
              <a:buClr>
                <a:schemeClr val="accent1"/>
              </a:buClr>
            </a:pPr>
            <a:r>
              <a:rPr lang="en-US" sz="2800"/>
              <a:t>waits passively for contact from any remote client</a:t>
            </a:r>
          </a:p>
          <a:p>
            <a:pPr>
              <a:lnSpc>
                <a:spcPct val="90000"/>
              </a:lnSpc>
              <a:buClr>
                <a:schemeClr val="accent1"/>
              </a:buClr>
            </a:pPr>
            <a:r>
              <a:rPr lang="en-US" sz="2800"/>
              <a:t>accepts contact from clients, but offers a single service </a:t>
            </a:r>
          </a:p>
          <a:p>
            <a:pPr>
              <a:lnSpc>
                <a:spcPct val="90000"/>
              </a:lnSpc>
              <a:buClr>
                <a:schemeClr val="accent1"/>
              </a:buClr>
            </a:pPr>
            <a:r>
              <a:rPr lang="en-US" sz="2800"/>
              <a:t>Eg. Telnetd, ftpd, named, httpd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Client Software 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/>
              </a:buClr>
            </a:pPr>
            <a:r>
              <a:rPr lang="en-US" sz="2800"/>
              <a:t>An application program that becomes a client temporarily when remote access is needed.</a:t>
            </a:r>
          </a:p>
          <a:p>
            <a:pPr>
              <a:buClr>
                <a:schemeClr val="accent1"/>
              </a:buClr>
            </a:pPr>
            <a:r>
              <a:rPr lang="en-US" sz="2800"/>
              <a:t>Invoked by a user, and executes for only one session</a:t>
            </a:r>
          </a:p>
          <a:p>
            <a:pPr>
              <a:buClr>
                <a:schemeClr val="accent1"/>
              </a:buClr>
            </a:pPr>
            <a:r>
              <a:rPr lang="en-US" sz="2800"/>
              <a:t>Runs locally on user’s computer</a:t>
            </a:r>
          </a:p>
          <a:p>
            <a:pPr>
              <a:buClr>
                <a:schemeClr val="accent1"/>
              </a:buClr>
            </a:pPr>
            <a:r>
              <a:rPr lang="en-US" sz="2800"/>
              <a:t>Actively initiates contact with server</a:t>
            </a:r>
          </a:p>
          <a:p>
            <a:pPr>
              <a:buClr>
                <a:schemeClr val="accent1"/>
              </a:buClr>
            </a:pPr>
            <a:r>
              <a:rPr lang="en-US" sz="2800"/>
              <a:t>Does not require sophisticated operating system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charset="0"/>
              </a:rPr>
              <a:t>Direction of Data Flow</a:t>
            </a:r>
            <a:r>
              <a:rPr lang="en-US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accent1"/>
              </a:buClr>
            </a:pPr>
            <a:r>
              <a:rPr lang="en-US" sz="2800">
                <a:cs typeface="Times New Roman" charset="0"/>
              </a:rPr>
              <a:t>a client usually sends a request to a server, and the server returns a response to the client. </a:t>
            </a:r>
          </a:p>
          <a:p>
            <a:pPr>
              <a:lnSpc>
                <a:spcPct val="90000"/>
              </a:lnSpc>
              <a:buClr>
                <a:schemeClr val="accent1"/>
              </a:buClr>
            </a:pPr>
            <a:r>
              <a:rPr lang="en-US" sz="2800">
                <a:cs typeface="Times New Roman" charset="0"/>
              </a:rPr>
              <a:t>It’s possible for the client to send one request and the server to send a response and continuous updates (eg. Weather program)</a:t>
            </a:r>
          </a:p>
          <a:p>
            <a:pPr>
              <a:lnSpc>
                <a:spcPct val="90000"/>
              </a:lnSpc>
              <a:buClr>
                <a:schemeClr val="accent1"/>
              </a:buClr>
            </a:pPr>
            <a:r>
              <a:rPr lang="en-US" sz="2800">
                <a:cs typeface="Times New Roman" charset="0"/>
              </a:rPr>
              <a:t>It’s possible for server to export and import information (eg. File server)</a:t>
            </a:r>
          </a:p>
          <a:p>
            <a:pPr>
              <a:lnSpc>
                <a:spcPct val="90000"/>
              </a:lnSpc>
              <a:buClr>
                <a:schemeClr val="accent1"/>
              </a:buClr>
            </a:pPr>
            <a:r>
              <a:rPr lang="en-US" sz="2800">
                <a:cs typeface="Times New Roman" charset="0"/>
              </a:rPr>
              <a:t>Hence, information can flow in either or both directions between a client and server.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cs typeface="Times New Roman" charset="0"/>
              </a:rPr>
              <a:t>Client/Server Interaction with Transport Layer Protocol</a:t>
            </a:r>
            <a:r>
              <a:rPr lang="en-US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/>
              </a:buClr>
            </a:pPr>
            <a:r>
              <a:rPr lang="en-US" dirty="0">
                <a:cs typeface="Times New Roman" charset="0"/>
              </a:rPr>
              <a:t>Transport protocols (</a:t>
            </a:r>
            <a:r>
              <a:rPr lang="en-US" dirty="0" err="1">
                <a:cs typeface="Times New Roman" charset="0"/>
              </a:rPr>
              <a:t>eg</a:t>
            </a:r>
            <a:r>
              <a:rPr lang="en-US" dirty="0">
                <a:cs typeface="Times New Roman" charset="0"/>
              </a:rPr>
              <a:t>. TCP, UDP) assign each service a  unique identifier.  </a:t>
            </a:r>
          </a:p>
          <a:p>
            <a:pPr>
              <a:buClr>
                <a:schemeClr val="accent1"/>
              </a:buClr>
            </a:pPr>
            <a:r>
              <a:rPr lang="en-US" dirty="0">
                <a:cs typeface="Times New Roman" charset="0"/>
              </a:rPr>
              <a:t>Both clients and servers specify the service identifier </a:t>
            </a:r>
          </a:p>
          <a:p>
            <a:pPr>
              <a:buClr>
                <a:schemeClr val="accent1"/>
              </a:buClr>
            </a:pPr>
            <a:r>
              <a:rPr lang="en-US" dirty="0">
                <a:cs typeface="Times New Roman" charset="0"/>
              </a:rPr>
              <a:t>protocol software uses the identifier to direct each incoming request to the correct server </a:t>
            </a:r>
            <a:r>
              <a:rPr lang="en-US" dirty="0" smtClean="0">
                <a:cs typeface="Times New Roman" charset="0"/>
              </a:rPr>
              <a:t>application</a:t>
            </a:r>
            <a:endParaRPr lang="en-US" dirty="0">
              <a:cs typeface="Times New Roman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Port Number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763000" cy="41148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Clr>
                <a:schemeClr val="accent1"/>
              </a:buClr>
            </a:pPr>
            <a:r>
              <a:rPr lang="en-US" sz="2800" dirty="0">
                <a:cs typeface="Times New Roman" charset="0"/>
              </a:rPr>
              <a:t>TCP uses  a 16-bit integer known as protocol port numbers to identify services. </a:t>
            </a:r>
          </a:p>
          <a:p>
            <a:pPr>
              <a:lnSpc>
                <a:spcPct val="90000"/>
              </a:lnSpc>
              <a:buClr>
                <a:schemeClr val="accent1"/>
              </a:buClr>
            </a:pPr>
            <a:r>
              <a:rPr lang="en-US" sz="2800" dirty="0">
                <a:cs typeface="Times New Roman" charset="0"/>
              </a:rPr>
              <a:t>A unique port number is assigned to each service</a:t>
            </a:r>
          </a:p>
          <a:p>
            <a:pPr>
              <a:lnSpc>
                <a:spcPct val="90000"/>
              </a:lnSpc>
              <a:buClr>
                <a:schemeClr val="accent1"/>
              </a:buClr>
            </a:pPr>
            <a:r>
              <a:rPr lang="en-US" sz="2800" dirty="0">
                <a:cs typeface="Times New Roman" charset="0"/>
              </a:rPr>
              <a:t>A server specifies the port number for the service it offers.  </a:t>
            </a:r>
          </a:p>
          <a:p>
            <a:pPr>
              <a:lnSpc>
                <a:spcPct val="90000"/>
              </a:lnSpc>
              <a:buClr>
                <a:schemeClr val="accent1"/>
              </a:buClr>
            </a:pPr>
            <a:r>
              <a:rPr lang="en-US" sz="2800" dirty="0">
                <a:cs typeface="Times New Roman" charset="0"/>
              </a:rPr>
              <a:t>A client specifies the port number of the desired service when sending a request</a:t>
            </a:r>
          </a:p>
          <a:p>
            <a:pPr>
              <a:lnSpc>
                <a:spcPct val="90000"/>
              </a:lnSpc>
              <a:buClr>
                <a:schemeClr val="accent1"/>
              </a:buClr>
            </a:pPr>
            <a:r>
              <a:rPr lang="en-US" sz="2800" dirty="0">
                <a:cs typeface="Times New Roman" charset="0"/>
              </a:rPr>
              <a:t>TCP software uses the port number in an incoming message to determine which server to receive the request.</a:t>
            </a:r>
          </a:p>
          <a:p>
            <a:pPr>
              <a:lnSpc>
                <a:spcPct val="90000"/>
              </a:lnSpc>
              <a:buClr>
                <a:schemeClr val="accent1"/>
              </a:buClr>
            </a:pPr>
            <a:r>
              <a:rPr lang="en-US" sz="2800" dirty="0">
                <a:cs typeface="Times New Roman" charset="0"/>
                <a:hlinkClick r:id="rId2"/>
              </a:rPr>
              <a:t>well-known port numbers</a:t>
            </a:r>
            <a:endParaRPr lang="en-US" sz="2800" dirty="0">
              <a:cs typeface="Times New Roman" charset="0"/>
            </a:endParaRPr>
          </a:p>
          <a:p>
            <a:pPr>
              <a:lnSpc>
                <a:spcPct val="90000"/>
              </a:lnSpc>
              <a:buClr>
                <a:schemeClr val="accent1"/>
              </a:buClr>
            </a:pPr>
            <a:endParaRPr lang="en-US" sz="2800" dirty="0"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Handling Multiple Clients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/>
              </a:buClr>
            </a:pPr>
            <a:r>
              <a:rPr lang="en-US">
                <a:cs typeface="Times New Roman" charset="0"/>
              </a:rPr>
              <a:t>A concurrent (mutitasking) file server can handle multiple clients simultaneously. </a:t>
            </a:r>
          </a:p>
          <a:p>
            <a:pPr>
              <a:buClr>
                <a:schemeClr val="accent1"/>
              </a:buClr>
            </a:pPr>
            <a:r>
              <a:rPr lang="en-US">
                <a:cs typeface="Times New Roman" charset="0"/>
              </a:rPr>
              <a:t>A separate copy (process or thread)  of the server handles each request. </a:t>
            </a:r>
          </a:p>
          <a:p>
            <a:pPr>
              <a:buClr>
                <a:schemeClr val="accent1"/>
              </a:buClr>
            </a:pPr>
            <a:r>
              <a:rPr lang="en-US">
                <a:cs typeface="Times New Roman" charset="0"/>
              </a:rPr>
              <a:t>Each new request is handle by forking a new child process while the parent process waits for new requests.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Source and Destination Ports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/>
              </a:buClr>
            </a:pPr>
            <a:r>
              <a:rPr lang="en-US" sz="2800">
                <a:cs typeface="Times New Roman" charset="0"/>
              </a:rPr>
              <a:t>Each client application is assigned a  port number in  </a:t>
            </a:r>
            <a:r>
              <a:rPr lang="en-US" sz="2800" b="1">
                <a:cs typeface="Times New Roman" charset="0"/>
              </a:rPr>
              <a:t>SOURCE port</a:t>
            </a:r>
            <a:r>
              <a:rPr lang="en-US" sz="2800">
                <a:cs typeface="Times New Roman" charset="0"/>
              </a:rPr>
              <a:t> field and a port number of the server in the </a:t>
            </a:r>
            <a:r>
              <a:rPr lang="en-US" sz="2800" b="1">
                <a:cs typeface="Times New Roman" charset="0"/>
              </a:rPr>
              <a:t>DESTINATION port</a:t>
            </a:r>
            <a:r>
              <a:rPr lang="en-US" sz="2800">
                <a:cs typeface="Times New Roman" charset="0"/>
              </a:rPr>
              <a:t> field. </a:t>
            </a:r>
          </a:p>
          <a:p>
            <a:pPr>
              <a:buClr>
                <a:schemeClr val="accent1"/>
              </a:buClr>
            </a:pPr>
            <a:r>
              <a:rPr lang="en-US" sz="2800">
                <a:cs typeface="Times New Roman" charset="0"/>
              </a:rPr>
              <a:t>TCP software on the server’s  machine uses the combination of client and server port numbers (as well as client and server IP addresses) to choose the correct copy of a concurrent server</a:t>
            </a:r>
            <a:r>
              <a:rPr lang="en-US" sz="2800"/>
              <a:t> </a:t>
            </a:r>
          </a:p>
          <a:p>
            <a:pPr>
              <a:buClr>
                <a:schemeClr val="accent1"/>
              </a:buClr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573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Wingdings</vt:lpstr>
      <vt:lpstr>Office Theme</vt:lpstr>
      <vt:lpstr> Client Server Interaction </vt:lpstr>
      <vt:lpstr>Client-Server Paradigm </vt:lpstr>
      <vt:lpstr>Server Software </vt:lpstr>
      <vt:lpstr>Client Software </vt:lpstr>
      <vt:lpstr>Direction of Data Flow </vt:lpstr>
      <vt:lpstr>Client/Server Interaction with Transport Layer Protocol </vt:lpstr>
      <vt:lpstr>TCP Port Number</vt:lpstr>
      <vt:lpstr>Handling Multiple Clients</vt:lpstr>
      <vt:lpstr>Source and Destination Ports</vt:lpstr>
      <vt:lpstr>TCP vs. UDP</vt:lpstr>
    </vt:vector>
  </TitlesOfParts>
  <Company>Cal State 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26 Client Server Interaction</dc:title>
  <dc:creator>ATS</dc:creator>
  <cp:lastModifiedBy>Veeraiah</cp:lastModifiedBy>
  <cp:revision>14</cp:revision>
  <cp:lastPrinted>1601-01-01T00:00:00Z</cp:lastPrinted>
  <dcterms:created xsi:type="dcterms:W3CDTF">2002-05-19T16:57:49Z</dcterms:created>
  <dcterms:modified xsi:type="dcterms:W3CDTF">2016-12-23T11:14:10Z</dcterms:modified>
</cp:coreProperties>
</file>