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4" r:id="rId3"/>
    <p:sldId id="485" r:id="rId4"/>
    <p:sldId id="494" r:id="rId5"/>
    <p:sldId id="495" r:id="rId6"/>
    <p:sldId id="496" r:id="rId7"/>
    <p:sldId id="498" r:id="rId8"/>
    <p:sldId id="499" r:id="rId9"/>
    <p:sldId id="500" r:id="rId10"/>
    <p:sldId id="497" r:id="rId11"/>
    <p:sldId id="486" r:id="rId12"/>
    <p:sldId id="487" r:id="rId13"/>
    <p:sldId id="488" r:id="rId14"/>
    <p:sldId id="489" r:id="rId15"/>
    <p:sldId id="501" r:id="rId16"/>
    <p:sldId id="502" r:id="rId17"/>
    <p:sldId id="504" r:id="rId18"/>
    <p:sldId id="505" r:id="rId19"/>
    <p:sldId id="506" r:id="rId20"/>
    <p:sldId id="507" r:id="rId21"/>
    <p:sldId id="509" r:id="rId22"/>
    <p:sldId id="508" r:id="rId23"/>
    <p:sldId id="510" r:id="rId24"/>
    <p:sldId id="511" r:id="rId25"/>
    <p:sldId id="512" r:id="rId26"/>
    <p:sldId id="513" r:id="rId27"/>
    <p:sldId id="514" r:id="rId28"/>
    <p:sldId id="515" r:id="rId29"/>
    <p:sldId id="516" r:id="rId30"/>
    <p:sldId id="517" r:id="rId31"/>
    <p:sldId id="518" r:id="rId32"/>
    <p:sldId id="519" r:id="rId33"/>
    <p:sldId id="520" r:id="rId34"/>
    <p:sldId id="44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00FF"/>
    <a:srgbClr val="FF0066"/>
    <a:srgbClr val="CC3300"/>
    <a:srgbClr val="00FF00"/>
    <a:srgbClr val="FF00FF"/>
    <a:srgbClr val="00FFFF"/>
    <a:srgbClr val="FF0000"/>
    <a:srgbClr val="FF99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fld id="{F6C0A843-73D9-461C-AF6C-8FA170BA5AF1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fld id="{CE46DC74-7D46-4731-9D8A-9A89E662FA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907"/>
            <a:ext cx="12192000" cy="6834186"/>
          </a:xfrm>
          <a:prstGeom prst="rect">
            <a:avLst/>
          </a:prstGeom>
        </p:spPr>
      </p:pic>
      <p:pic>
        <p:nvPicPr>
          <p:cNvPr id="10" name="Picture 25" descr="snake-on-tre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344" y="0"/>
            <a:ext cx="130016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6" descr="2006-10-28_Python_in_60_Minute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4" t="68115" r="19565" b="1450"/>
          <a:stretch>
            <a:fillRect/>
          </a:stretch>
        </p:blipFill>
        <p:spPr bwMode="auto">
          <a:xfrm>
            <a:off x="9188819" y="5402366"/>
            <a:ext cx="2958361" cy="10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64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A843-73D9-461C-AF6C-8FA170BA5AF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DC74-7D46-4731-9D8A-9A89E662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2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A843-73D9-461C-AF6C-8FA170BA5AF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DC74-7D46-4731-9D8A-9A89E662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1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fld id="{F6C0A843-73D9-461C-AF6C-8FA170BA5AF1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fld id="{CE46DC74-7D46-4731-9D8A-9A89E662FA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5" descr="snake-on-tre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837" y="109192"/>
            <a:ext cx="130016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6" descr="2006-10-28_Python_in_60_Minute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4" t="68115" r="19565" b="1450"/>
          <a:stretch>
            <a:fillRect/>
          </a:stretch>
        </p:blipFill>
        <p:spPr bwMode="auto">
          <a:xfrm>
            <a:off x="9233639" y="5485951"/>
            <a:ext cx="2958361" cy="10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89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A843-73D9-461C-AF6C-8FA170BA5AF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DC74-7D46-4731-9D8A-9A89E662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6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A843-73D9-461C-AF6C-8FA170BA5AF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DC74-7D46-4731-9D8A-9A89E662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1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A843-73D9-461C-AF6C-8FA170BA5AF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DC74-7D46-4731-9D8A-9A89E662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95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A843-73D9-461C-AF6C-8FA170BA5AF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DC74-7D46-4731-9D8A-9A89E662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7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A843-73D9-461C-AF6C-8FA170BA5AF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DC74-7D46-4731-9D8A-9A89E662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2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A843-73D9-461C-AF6C-8FA170BA5AF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DC74-7D46-4731-9D8A-9A89E662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67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A843-73D9-461C-AF6C-8FA170BA5AF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DC74-7D46-4731-9D8A-9A89E662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6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626" y="60396"/>
            <a:ext cx="12192000" cy="68341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6" y="-149671"/>
            <a:ext cx="11347174" cy="107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843" y="1301819"/>
            <a:ext cx="11777869" cy="4881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ookman Old Style" panose="02050604050505020204" pitchFamily="18" charset="0"/>
              </a:defRPr>
            </a:lvl1pPr>
          </a:lstStyle>
          <a:p>
            <a:fld id="{F6C0A843-73D9-461C-AF6C-8FA170BA5AF1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ookman Old Style" panose="0205060405050502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ookman Old Style" panose="02050604050505020204" pitchFamily="18" charset="0"/>
              </a:defRPr>
            </a:lvl1pPr>
          </a:lstStyle>
          <a:p>
            <a:fld id="{CE46DC74-7D46-4731-9D8A-9A89E662F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1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Bookman Old Style" panose="02050604050505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2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2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2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2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2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36176"/>
            <a:ext cx="12192000" cy="1143000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>
                <a:solidFill>
                  <a:srgbClr val="C00000"/>
                </a:solidFill>
              </a:rPr>
              <a:t>Introduction to Python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00200" y="2393577"/>
            <a:ext cx="8991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99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99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99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99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9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9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9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9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99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  <a:latin typeface="Georgia" panose="02040502050405020303" pitchFamily="18" charset="0"/>
              </a:rPr>
              <a:t>   </a:t>
            </a:r>
            <a:r>
              <a:rPr lang="en-US" altLang="en-US" sz="2400" b="1" dirty="0">
                <a:solidFill>
                  <a:srgbClr val="FF0066"/>
                </a:solidFill>
                <a:latin typeface="Georgia" panose="02040502050405020303" pitchFamily="18" charset="0"/>
              </a:rPr>
              <a:t>Mr. E.SURESH BABU</a:t>
            </a:r>
            <a:r>
              <a:rPr lang="en-US" altLang="en-US" sz="2400" b="1" baseline="-25000" dirty="0">
                <a:solidFill>
                  <a:srgbClr val="FF0066"/>
                </a:solidFill>
                <a:latin typeface="Georgia" panose="02040502050405020303" pitchFamily="18" charset="0"/>
              </a:rPr>
              <a:t>M.TECH(CSE).,(Ph.D.)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3300"/>
                </a:solidFill>
                <a:latin typeface="Georgia" panose="02040502050405020303" pitchFamily="18" charset="0"/>
              </a:rPr>
              <a:t>Associate Professor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DST-FIST </a:t>
            </a:r>
            <a:r>
              <a:rPr lang="en-US" altLang="en-US" sz="2400" b="1" dirty="0">
                <a:solidFill>
                  <a:srgbClr val="0000FF"/>
                </a:solidFill>
                <a:latin typeface="Georgia" panose="02040502050405020303" pitchFamily="18" charset="0"/>
              </a:rPr>
              <a:t>Sponsored Department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College </a:t>
            </a:r>
            <a:r>
              <a:rPr lang="en-US" alt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of Engineering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K </a:t>
            </a:r>
            <a:r>
              <a:rPr lang="en-US" alt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L </a:t>
            </a:r>
            <a:r>
              <a:rPr lang="en-US" altLang="en-US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University, </a:t>
            </a:r>
            <a:r>
              <a:rPr lang="en-US" alt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Vaddeswaram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9166" y="6380946"/>
            <a:ext cx="111807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2800" b="1" i="1" dirty="0">
                <a:solidFill>
                  <a:srgbClr val="FFFF00"/>
                </a:solidFill>
              </a:rPr>
              <a:t>I hear and I forget. </a:t>
            </a:r>
            <a:r>
              <a:rPr lang="en-US" sz="2800" b="1" i="1" dirty="0" smtClean="0">
                <a:solidFill>
                  <a:srgbClr val="FFFF00"/>
                </a:solidFill>
              </a:rPr>
              <a:t>     I </a:t>
            </a:r>
            <a:r>
              <a:rPr lang="en-US" sz="2800" b="1" i="1" dirty="0">
                <a:solidFill>
                  <a:srgbClr val="FFFF00"/>
                </a:solidFill>
              </a:rPr>
              <a:t>see and I remember. </a:t>
            </a:r>
            <a:r>
              <a:rPr lang="en-US" sz="2800" b="1" i="1" dirty="0" smtClean="0">
                <a:solidFill>
                  <a:srgbClr val="FFFF00"/>
                </a:solidFill>
              </a:rPr>
              <a:t>     I </a:t>
            </a:r>
            <a:r>
              <a:rPr lang="en-US" sz="2800" b="1" i="1" dirty="0">
                <a:solidFill>
                  <a:srgbClr val="FFFF00"/>
                </a:solidFill>
              </a:rPr>
              <a:t>do and I understand.</a:t>
            </a:r>
          </a:p>
          <a:p>
            <a:r>
              <a:rPr lang="en-US" sz="2800" b="1" i="1" dirty="0">
                <a:solidFill>
                  <a:srgbClr val="FFFF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7727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88" y="-31376"/>
            <a:ext cx="12205741" cy="6853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0244" y="2667000"/>
            <a:ext cx="10972800" cy="95747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Introduction to </a:t>
            </a:r>
            <a:r>
              <a:rPr lang="en-US" sz="5400" dirty="0">
                <a:solidFill>
                  <a:srgbClr val="FFFF00"/>
                </a:solidFill>
              </a:rPr>
              <a:t>Python</a:t>
            </a:r>
          </a:p>
        </p:txBody>
      </p:sp>
    </p:spTree>
    <p:extLst>
      <p:ext uri="{BB962C8B-B14F-4D97-AF65-F5344CB8AC3E}">
        <p14:creationId xmlns:p14="http://schemas.microsoft.com/office/powerpoint/2010/main" val="261391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988" y="1231647"/>
            <a:ext cx="118737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Python</a:t>
            </a:r>
            <a:r>
              <a:rPr lang="en-US" sz="2800" dirty="0" smtClean="0">
                <a:latin typeface="Bookman Old Style" panose="02050604050505020204" pitchFamily="18" charset="0"/>
              </a:rPr>
              <a:t> </a:t>
            </a:r>
            <a:r>
              <a:rPr lang="en-US" sz="2800" dirty="0">
                <a:latin typeface="Bookman Old Style" panose="02050604050505020204" pitchFamily="18" charset="0"/>
              </a:rPr>
              <a:t>is one of those rare languages </a:t>
            </a:r>
            <a:r>
              <a:rPr lang="en-US" sz="2800" dirty="0" smtClean="0">
                <a:latin typeface="Bookman Old Style" panose="02050604050505020204" pitchFamily="18" charset="0"/>
              </a:rPr>
              <a:t>which is </a:t>
            </a:r>
            <a:r>
              <a:rPr lang="en-US" sz="28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simple</a:t>
            </a:r>
            <a:r>
              <a:rPr lang="en-US" sz="2800" b="1" dirty="0" smtClean="0">
                <a:latin typeface="Bookman Old Style" panose="02050604050505020204" pitchFamily="18" charset="0"/>
              </a:rPr>
              <a:t> </a:t>
            </a:r>
            <a:r>
              <a:rPr lang="en-US" sz="2800" dirty="0">
                <a:latin typeface="Bookman Old Style" panose="02050604050505020204" pitchFamily="18" charset="0"/>
              </a:rPr>
              <a:t>and </a:t>
            </a:r>
            <a:r>
              <a:rPr lang="en-US" sz="2800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powerful</a:t>
            </a:r>
            <a:r>
              <a:rPr lang="en-US" sz="2800" dirty="0">
                <a:solidFill>
                  <a:srgbClr val="0000FF"/>
                </a:solidFill>
                <a:latin typeface="Bookman Old Style" panose="02050604050505020204" pitchFamily="18" charset="0"/>
              </a:rPr>
              <a:t>. </a:t>
            </a:r>
            <a:endParaRPr lang="en-US" sz="2800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Bookman Old Style" panose="02050604050505020204" pitchFamily="18" charset="0"/>
              </a:rPr>
              <a:t>Using </a:t>
            </a:r>
            <a:r>
              <a:rPr lang="en-US" sz="28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Python,</a:t>
            </a:r>
            <a:r>
              <a:rPr lang="en-US" sz="2800" dirty="0" smtClean="0">
                <a:latin typeface="Bookman Old Style" panose="02050604050505020204" pitchFamily="18" charset="0"/>
              </a:rPr>
              <a:t> You can concentrate the </a:t>
            </a:r>
            <a:r>
              <a:rPr lang="en-US" sz="2800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solution to the </a:t>
            </a:r>
            <a:r>
              <a:rPr lang="en-US" sz="28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given problem </a:t>
            </a:r>
            <a:r>
              <a:rPr lang="en-US" sz="2800" dirty="0" smtClean="0">
                <a:latin typeface="Bookman Old Style" panose="02050604050505020204" pitchFamily="18" charset="0"/>
              </a:rPr>
              <a:t>rather than </a:t>
            </a:r>
            <a:r>
              <a:rPr lang="en-US" sz="2800" b="1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>syntax </a:t>
            </a:r>
            <a:r>
              <a:rPr lang="en-US" sz="2800" b="1" dirty="0">
                <a:solidFill>
                  <a:srgbClr val="FF0066"/>
                </a:solidFill>
                <a:latin typeface="Bookman Old Style" panose="02050604050505020204" pitchFamily="18" charset="0"/>
              </a:rPr>
              <a:t>and structure of the language </a:t>
            </a:r>
            <a:r>
              <a:rPr lang="en-US" sz="2800" dirty="0" smtClean="0">
                <a:latin typeface="Bookman Old Style" panose="02050604050505020204" pitchFamily="18" charset="0"/>
              </a:rPr>
              <a:t>(C++ or Java)</a:t>
            </a:r>
            <a:endParaRPr lang="en-US" sz="2800" dirty="0">
              <a:latin typeface="Bookman Old Style" panose="02050604050505020204" pitchFamily="18" charset="0"/>
            </a:endParaRP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en-US" sz="2800" dirty="0">
              <a:latin typeface="Bookman Old Style" panose="020506040505050202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759668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Review of Python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0352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988" y="1070283"/>
            <a:ext cx="118737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Python  </a:t>
            </a:r>
          </a:p>
          <a:p>
            <a:pPr marL="1371600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Easy </a:t>
            </a:r>
            <a:r>
              <a:rPr lang="en-US" sz="2800" dirty="0">
                <a:solidFill>
                  <a:srgbClr val="0000FF"/>
                </a:solidFill>
                <a:latin typeface="Bookman Old Style" panose="02050604050505020204" pitchFamily="18" charset="0"/>
              </a:rPr>
              <a:t>to learn, </a:t>
            </a:r>
            <a:endParaRPr lang="en-US" sz="2800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marL="1371600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Bookman Old Style" panose="020506040505050202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Powerful </a:t>
            </a:r>
            <a:r>
              <a:rPr lang="en-US" sz="2800" dirty="0">
                <a:solidFill>
                  <a:srgbClr val="FF0000"/>
                </a:solidFill>
                <a:latin typeface="Bookman Old Style" panose="02050604050505020204" pitchFamily="18" charset="0"/>
              </a:rPr>
              <a:t>programming language. </a:t>
            </a:r>
            <a:endParaRPr lang="en-US" sz="2800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1371600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Bookman Old Style" panose="02050604050505020204" pitchFamily="18" charset="0"/>
              </a:rPr>
              <a:t> Efficient </a:t>
            </a:r>
            <a:r>
              <a:rPr lang="en-US" sz="2800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>high-level data </a:t>
            </a:r>
            <a:r>
              <a:rPr lang="en-US" sz="2800" dirty="0">
                <a:solidFill>
                  <a:srgbClr val="FF0066"/>
                </a:solidFill>
                <a:latin typeface="Bookman Old Style" panose="02050604050505020204" pitchFamily="18" charset="0"/>
              </a:rPr>
              <a:t>structures </a:t>
            </a:r>
            <a:endParaRPr lang="en-US" sz="2800" dirty="0" smtClean="0">
              <a:solidFill>
                <a:srgbClr val="FF0066"/>
              </a:solidFill>
              <a:latin typeface="Bookman Old Style" panose="02050604050505020204" pitchFamily="18" charset="0"/>
            </a:endParaRPr>
          </a:p>
          <a:p>
            <a:pPr marL="1371600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 Simple and Effective Approach </a:t>
            </a:r>
            <a:r>
              <a:rPr lang="en-US" sz="2800" dirty="0" smtClean="0">
                <a:latin typeface="Bookman Old Style" panose="02050604050505020204" pitchFamily="18" charset="0"/>
              </a:rPr>
              <a:t>(object-oriented </a:t>
            </a:r>
            <a:r>
              <a:rPr lang="en-US" sz="2800" dirty="0">
                <a:latin typeface="Bookman Old Style" panose="02050604050505020204" pitchFamily="18" charset="0"/>
              </a:rPr>
              <a:t>programming</a:t>
            </a:r>
            <a:r>
              <a:rPr lang="en-US" sz="2800" dirty="0" smtClean="0">
                <a:latin typeface="Bookman Old Style" panose="02050604050505020204" pitchFamily="18" charset="0"/>
              </a:rPr>
              <a:t>.)</a:t>
            </a:r>
            <a:endParaRPr lang="en-US" sz="2800" dirty="0">
              <a:latin typeface="Bookman Old Style" panose="020506040505050202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759668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Features of Python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1609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988" y="1231647"/>
            <a:ext cx="118737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Python  </a:t>
            </a:r>
          </a:p>
          <a:p>
            <a:pPr marL="1371600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High Level Language</a:t>
            </a:r>
          </a:p>
          <a:p>
            <a:pPr marL="1371600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Portable and Interpreted</a:t>
            </a:r>
          </a:p>
          <a:p>
            <a:pPr marL="1371600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>Embeddable </a:t>
            </a:r>
          </a:p>
          <a:p>
            <a:pPr marL="1371600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Extensible</a:t>
            </a:r>
          </a:p>
          <a:p>
            <a:pPr marL="1371600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FF0066"/>
                </a:solidFill>
                <a:latin typeface="Bookman Old Style" panose="02050604050505020204" pitchFamily="18" charset="0"/>
              </a:rPr>
              <a:t>Extensive </a:t>
            </a:r>
            <a:r>
              <a:rPr lang="en-US" sz="2800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>Libraries</a:t>
            </a:r>
            <a:endParaRPr lang="en-US" sz="2800" dirty="0">
              <a:latin typeface="Bookman Old Style" panose="020506040505050202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759668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Features of Python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9119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988" y="1231647"/>
            <a:ext cx="118737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Python  </a:t>
            </a:r>
          </a:p>
          <a:p>
            <a:pPr marL="1371600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Bookman Old Style" panose="02050604050505020204" pitchFamily="18" charset="0"/>
              </a:rPr>
              <a:t>Supports </a:t>
            </a:r>
            <a:r>
              <a:rPr lang="en-US" sz="28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Elegant Syntax </a:t>
            </a:r>
            <a:r>
              <a:rPr lang="en-US" sz="2800" dirty="0">
                <a:solidFill>
                  <a:srgbClr val="FF0000"/>
                </a:solidFill>
                <a:latin typeface="Bookman Old Style" panose="02050604050505020204" pitchFamily="18" charset="0"/>
              </a:rPr>
              <a:t>and </a:t>
            </a:r>
            <a:r>
              <a:rPr lang="en-US" sz="28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Dynamic Typing </a:t>
            </a:r>
          </a:p>
          <a:p>
            <a:pPr marL="1371600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Bookman Old Style" panose="02050604050505020204" pitchFamily="18" charset="0"/>
              </a:rPr>
              <a:t>Free and Open-Source</a:t>
            </a:r>
          </a:p>
          <a:p>
            <a:pPr marL="1371600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Bookman Old Style" panose="02050604050505020204" pitchFamily="18" charset="0"/>
              </a:rPr>
              <a:t>Ideal </a:t>
            </a:r>
            <a:r>
              <a:rPr lang="en-US" sz="2800" dirty="0">
                <a:latin typeface="Bookman Old Style" panose="02050604050505020204" pitchFamily="18" charset="0"/>
              </a:rPr>
              <a:t>language for </a:t>
            </a:r>
            <a:r>
              <a:rPr lang="en-US" sz="2800" dirty="0">
                <a:solidFill>
                  <a:srgbClr val="0000FF"/>
                </a:solidFill>
                <a:latin typeface="Bookman Old Style" panose="02050604050505020204" pitchFamily="18" charset="0"/>
              </a:rPr>
              <a:t>scripting </a:t>
            </a:r>
            <a:endParaRPr lang="en-US" sz="2800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marL="1371600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>Rapid Application </a:t>
            </a:r>
            <a:r>
              <a:rPr lang="en-US" sz="2800" dirty="0">
                <a:solidFill>
                  <a:srgbClr val="FF0066"/>
                </a:solidFill>
                <a:latin typeface="Bookman Old Style" panose="02050604050505020204" pitchFamily="18" charset="0"/>
              </a:rPr>
              <a:t>development </a:t>
            </a:r>
            <a:r>
              <a:rPr lang="en-US" sz="2800" dirty="0">
                <a:latin typeface="Bookman Old Style" panose="02050604050505020204" pitchFamily="18" charset="0"/>
              </a:rPr>
              <a:t>in many areas </a:t>
            </a:r>
            <a:r>
              <a:rPr lang="en-US" sz="2800" dirty="0" smtClean="0">
                <a:latin typeface="Bookman Old Style" panose="02050604050505020204" pitchFamily="18" charset="0"/>
              </a:rPr>
              <a:t>on most </a:t>
            </a:r>
            <a:r>
              <a:rPr lang="en-US" sz="2800" dirty="0">
                <a:latin typeface="Bookman Old Style" panose="02050604050505020204" pitchFamily="18" charset="0"/>
              </a:rPr>
              <a:t>platforms.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759668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Features of Python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005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88" y="-31376"/>
            <a:ext cx="12205741" cy="6853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0244" y="2667000"/>
            <a:ext cx="10972800" cy="95747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Interactive Interpreter</a:t>
            </a:r>
          </a:p>
        </p:txBody>
      </p:sp>
    </p:spTree>
    <p:extLst>
      <p:ext uri="{BB962C8B-B14F-4D97-AF65-F5344CB8AC3E}">
        <p14:creationId xmlns:p14="http://schemas.microsoft.com/office/powerpoint/2010/main" val="48133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759668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dirty="0"/>
              <a:t>Interactive Interpreter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586" y="1093100"/>
            <a:ext cx="6002811" cy="5662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834" y="5546473"/>
            <a:ext cx="2644709" cy="378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343701" y="4872251"/>
            <a:ext cx="2036133" cy="818865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73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759668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dirty="0"/>
              <a:t>Comments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58" y="1498287"/>
            <a:ext cx="1003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# Single line comments start with a </a:t>
            </a:r>
            <a:r>
              <a:rPr lang="en-US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'#‘ 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58" y="2500770"/>
            <a:ext cx="100315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"""</a:t>
            </a:r>
            <a:endParaRPr lang="en-US" sz="24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	Multiline </a:t>
            </a:r>
            <a:r>
              <a:rPr lang="en-US" sz="2400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strings can be </a:t>
            </a:r>
            <a:r>
              <a:rPr lang="en-US" sz="24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written 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	using three "s, and are often used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	as </a:t>
            </a:r>
            <a:r>
              <a:rPr lang="en-US" sz="2400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comments</a:t>
            </a:r>
          </a:p>
          <a:p>
            <a:r>
              <a:rPr lang="en-US" sz="2400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"""</a:t>
            </a:r>
          </a:p>
        </p:txBody>
      </p:sp>
    </p:spTree>
    <p:extLst>
      <p:ext uri="{BB962C8B-B14F-4D97-AF65-F5344CB8AC3E}">
        <p14:creationId xmlns:p14="http://schemas.microsoft.com/office/powerpoint/2010/main" val="13483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88" y="-31376"/>
            <a:ext cx="12205741" cy="6853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0244" y="2667000"/>
            <a:ext cx="10972800" cy="95747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124147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759668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dirty="0"/>
              <a:t>Variables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113" y="957470"/>
            <a:ext cx="100315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x = 2</a:t>
            </a:r>
          </a:p>
          <a:p>
            <a:pPr marL="531813" indent="-531813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x * </a:t>
            </a:r>
            <a:r>
              <a:rPr lang="en-US" sz="28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7         &gt;&gt;&gt; 14</a:t>
            </a:r>
            <a:endParaRPr lang="en-US" sz="28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marL="531813" indent="-531813"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531813" indent="-531813"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en-US" sz="2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531813" indent="-531813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x </a:t>
            </a:r>
            <a:r>
              <a:rPr 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= "Hello, I'm "</a:t>
            </a:r>
          </a:p>
          <a:p>
            <a:pPr marL="531813" indent="-531813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x + "Python</a:t>
            </a:r>
            <a:r>
              <a:rPr lang="en-US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!"    &gt;&gt;&gt;  "</a:t>
            </a:r>
            <a:r>
              <a:rPr 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Hello, I'm Python"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690" y="97762"/>
            <a:ext cx="5824978" cy="2683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690" y="2848888"/>
            <a:ext cx="5824978" cy="27098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7150" y="1349181"/>
            <a:ext cx="2203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60033"/>
                </a:solidFill>
                <a:latin typeface="Bookman Old Style" panose="02050604050505020204" pitchFamily="18" charset="0"/>
              </a:rPr>
              <a:t>No Semi Colon</a:t>
            </a:r>
            <a:endParaRPr lang="en-US" sz="2000" b="1" dirty="0">
              <a:solidFill>
                <a:srgbClr val="660033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97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0918" y="-38052"/>
            <a:ext cx="9012647" cy="1062699"/>
          </a:xfrm>
        </p:spPr>
        <p:txBody>
          <a:bodyPr/>
          <a:lstStyle/>
          <a:p>
            <a:r>
              <a:rPr lang="en-IN" b="1" dirty="0" smtClean="0">
                <a:solidFill>
                  <a:srgbClr val="C00000"/>
                </a:solidFill>
              </a:rPr>
              <a:t>Outline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35056" y="1024647"/>
            <a:ext cx="12056944" cy="5470281"/>
          </a:xfrm>
        </p:spPr>
        <p:txBody>
          <a:bodyPr>
            <a:normAutofit/>
          </a:bodyPr>
          <a:lstStyle/>
          <a:p>
            <a:pPr marL="465138" indent="-465138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660033"/>
                </a:solidFill>
              </a:rPr>
              <a:t>Review </a:t>
            </a:r>
            <a:r>
              <a:rPr lang="en-US" sz="2400" b="1" dirty="0">
                <a:solidFill>
                  <a:srgbClr val="660033"/>
                </a:solidFill>
              </a:rPr>
              <a:t>of </a:t>
            </a:r>
            <a:r>
              <a:rPr lang="en-US" sz="2400" b="1" dirty="0" smtClean="0">
                <a:solidFill>
                  <a:srgbClr val="660033"/>
                </a:solidFill>
              </a:rPr>
              <a:t>Python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12" descr="blackbirds_in_pie_md_w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5" y="8453"/>
            <a:ext cx="1250576" cy="92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Transformation through Innov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21859"/>
            <a:ext cx="57912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62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88" y="-31376"/>
            <a:ext cx="12205741" cy="6853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0244" y="2667000"/>
            <a:ext cx="10972800" cy="95747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Data Types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0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759668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dirty="0"/>
              <a:t>Where’s My Type</a:t>
            </a:r>
            <a:r>
              <a:rPr lang="en-US" sz="5400" dirty="0" smtClean="0"/>
              <a:t>? 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4254500" y="2357230"/>
            <a:ext cx="2214068" cy="646331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int x = 0;</a:t>
            </a:r>
          </a:p>
        </p:txBody>
      </p:sp>
      <p:sp>
        <p:nvSpPr>
          <p:cNvPr id="8" name="Rectangle 7"/>
          <p:cNvSpPr/>
          <p:nvPr/>
        </p:nvSpPr>
        <p:spPr>
          <a:xfrm>
            <a:off x="3533149" y="1440923"/>
            <a:ext cx="3656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In Java or C++</a:t>
            </a:r>
          </a:p>
        </p:txBody>
      </p:sp>
      <p:sp>
        <p:nvSpPr>
          <p:cNvPr id="9" name="Rectangle 8"/>
          <p:cNvSpPr/>
          <p:nvPr/>
        </p:nvSpPr>
        <p:spPr>
          <a:xfrm>
            <a:off x="4655116" y="4895713"/>
            <a:ext cx="1449436" cy="646331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x </a:t>
            </a:r>
            <a:r>
              <a:rPr lang="en-US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= 0;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09854" y="3979406"/>
            <a:ext cx="2558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In </a:t>
            </a:r>
            <a:r>
              <a:rPr lang="en-US" sz="3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Python</a:t>
            </a:r>
            <a:endParaRPr lang="en-US" sz="3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30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759668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dirty="0"/>
              <a:t>Where’s My Type</a:t>
            </a:r>
            <a:r>
              <a:rPr lang="en-US" sz="5400" dirty="0" smtClean="0"/>
              <a:t>? </a:t>
            </a:r>
            <a:endParaRPr lang="en-US" sz="5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39" y="1098816"/>
            <a:ext cx="10850001" cy="540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9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88" y="-31376"/>
            <a:ext cx="12205741" cy="6853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0244" y="2667000"/>
            <a:ext cx="10972800" cy="95747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Numbers and Math</a:t>
            </a:r>
          </a:p>
        </p:txBody>
      </p:sp>
    </p:spTree>
    <p:extLst>
      <p:ext uri="{BB962C8B-B14F-4D97-AF65-F5344CB8AC3E}">
        <p14:creationId xmlns:p14="http://schemas.microsoft.com/office/powerpoint/2010/main" val="159935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759668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dirty="0"/>
              <a:t>Where’s My Type</a:t>
            </a:r>
            <a:r>
              <a:rPr lang="en-US" sz="5400" dirty="0" smtClean="0"/>
              <a:t>? 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85" y="1528549"/>
            <a:ext cx="11268224" cy="4967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8855" y="1704265"/>
            <a:ext cx="591403" cy="221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6149" y="2101757"/>
            <a:ext cx="591403" cy="221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4746" y="2822094"/>
            <a:ext cx="591403" cy="221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4746" y="3177356"/>
            <a:ext cx="591403" cy="221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4745" y="3542431"/>
            <a:ext cx="591403" cy="2217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4745" y="3938634"/>
            <a:ext cx="591403" cy="2217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7451" y="4345318"/>
            <a:ext cx="591403" cy="2217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4744" y="4725957"/>
            <a:ext cx="591403" cy="2217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5807" y="5421993"/>
            <a:ext cx="591403" cy="2217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5806" y="5771926"/>
            <a:ext cx="591403" cy="2217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5805" y="6137842"/>
            <a:ext cx="591403" cy="2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88" y="-31376"/>
            <a:ext cx="12205741" cy="6853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0244" y="2667000"/>
            <a:ext cx="10972800" cy="95747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Control Flow</a:t>
            </a:r>
          </a:p>
        </p:txBody>
      </p:sp>
    </p:spTree>
    <p:extLst>
      <p:ext uri="{BB962C8B-B14F-4D97-AF65-F5344CB8AC3E}">
        <p14:creationId xmlns:p14="http://schemas.microsoft.com/office/powerpoint/2010/main" val="216371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759668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dirty="0"/>
              <a:t>Control Flow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72" y="1182659"/>
            <a:ext cx="9681596" cy="52239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3168" y="2550426"/>
            <a:ext cx="591403" cy="2217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4607" y="2661314"/>
            <a:ext cx="591403" cy="2217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351" y="3439236"/>
            <a:ext cx="591403" cy="2217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08268" y="5431810"/>
            <a:ext cx="591403" cy="2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4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759668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dirty="0"/>
              <a:t>Control Flow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184" y="1109520"/>
            <a:ext cx="9696450" cy="54578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3932" y="2919979"/>
            <a:ext cx="591403" cy="221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4517" y="4980791"/>
            <a:ext cx="591403" cy="2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9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88" y="-31376"/>
            <a:ext cx="12205741" cy="6853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0244" y="2667000"/>
            <a:ext cx="10972800" cy="95747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Control </a:t>
            </a:r>
            <a:r>
              <a:rPr lang="en-US" sz="5400" dirty="0" smtClean="0">
                <a:solidFill>
                  <a:srgbClr val="FFFF00"/>
                </a:solidFill>
              </a:rPr>
              <a:t>Loops 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759668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dirty="0"/>
              <a:t>Control Loops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796" y="1109520"/>
            <a:ext cx="8648700" cy="54578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7743" y="2578785"/>
            <a:ext cx="591403" cy="221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4591" y="2800561"/>
            <a:ext cx="591403" cy="221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3188" y="6116967"/>
            <a:ext cx="591403" cy="2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2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88" y="-31376"/>
            <a:ext cx="12205741" cy="6853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0244" y="2667000"/>
            <a:ext cx="10972800" cy="95747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Review of Python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7" name="Picture 26" descr="2006-10-28_Python_in_60_Minu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4" t="68115" r="19565" b="1450"/>
          <a:stretch>
            <a:fillRect/>
          </a:stretch>
        </p:blipFill>
        <p:spPr bwMode="auto">
          <a:xfrm>
            <a:off x="3922051" y="4584998"/>
            <a:ext cx="4882595" cy="173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6483" y="386243"/>
            <a:ext cx="1039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latin typeface="Bookman Old Style" panose="02050604050505020204" pitchFamily="18" charset="0"/>
              </a:rPr>
              <a:t>If the implementation is hard to explain, </a:t>
            </a:r>
            <a:r>
              <a:rPr lang="en-US" sz="24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it's a bad idea.</a:t>
            </a:r>
            <a:br>
              <a:rPr lang="en-US" sz="2400" i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en-US" sz="2400" i="1" dirty="0">
                <a:latin typeface="Bookman Old Style" panose="02050604050505020204" pitchFamily="18" charset="0"/>
              </a:rPr>
              <a:t>If the implementation is easy to explain, </a:t>
            </a:r>
            <a:r>
              <a:rPr lang="en-US" sz="2400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it may be a good idea</a:t>
            </a:r>
          </a:p>
        </p:txBody>
      </p:sp>
    </p:spTree>
    <p:extLst>
      <p:ext uri="{BB962C8B-B14F-4D97-AF65-F5344CB8AC3E}">
        <p14:creationId xmlns:p14="http://schemas.microsoft.com/office/powerpoint/2010/main" val="196863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759668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dirty="0"/>
              <a:t>Control Loops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0799"/>
            <a:ext cx="9629775" cy="5400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3990" y="2044174"/>
            <a:ext cx="591403" cy="2217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5393" y="2969344"/>
            <a:ext cx="591403" cy="2217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8474" y="3847703"/>
            <a:ext cx="591403" cy="2217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72362" y="4730964"/>
            <a:ext cx="591403" cy="2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3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88" y="-31376"/>
            <a:ext cx="12205741" cy="6853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0244" y="2667000"/>
            <a:ext cx="10972800" cy="95747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Functions</a:t>
            </a:r>
          </a:p>
        </p:txBody>
      </p:sp>
    </p:spTree>
    <p:extLst>
      <p:ext uri="{BB962C8B-B14F-4D97-AF65-F5344CB8AC3E}">
        <p14:creationId xmlns:p14="http://schemas.microsoft.com/office/powerpoint/2010/main" val="121906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759668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dirty="0"/>
              <a:t>Functions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89" y="1114639"/>
            <a:ext cx="9863067" cy="5393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39333" y="2139709"/>
            <a:ext cx="591403" cy="2217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8814" y="2361485"/>
            <a:ext cx="591403" cy="2217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8444" y="5527766"/>
            <a:ext cx="591403" cy="2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759668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Functions : Example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49" y="1125088"/>
            <a:ext cx="874395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4816" y="3244334"/>
            <a:ext cx="49423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sz="6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Thank </a:t>
            </a:r>
            <a:r>
              <a:rPr lang="en-US" sz="6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You</a:t>
            </a:r>
            <a:endParaRPr lang="en-US" sz="6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7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88" y="-31376"/>
            <a:ext cx="12205741" cy="6853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0244" y="2667000"/>
            <a:ext cx="10972800" cy="95747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History of Python</a:t>
            </a:r>
          </a:p>
        </p:txBody>
      </p:sp>
    </p:spTree>
    <p:extLst>
      <p:ext uri="{BB962C8B-B14F-4D97-AF65-F5344CB8AC3E}">
        <p14:creationId xmlns:p14="http://schemas.microsoft.com/office/powerpoint/2010/main" val="249356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759668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dirty="0"/>
              <a:t>History of Python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15" y="1264024"/>
            <a:ext cx="6285682" cy="35374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8714" y="4801447"/>
            <a:ext cx="4051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Guido Van Rossum</a:t>
            </a:r>
          </a:p>
        </p:txBody>
      </p:sp>
      <p:sp>
        <p:nvSpPr>
          <p:cNvPr id="6" name="Rectangle 5"/>
          <p:cNvSpPr/>
          <p:nvPr/>
        </p:nvSpPr>
        <p:spPr>
          <a:xfrm>
            <a:off x="5853953" y="1500446"/>
            <a:ext cx="6096000" cy="23750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Python 1: 1994</a:t>
            </a:r>
          </a:p>
          <a:p>
            <a:pPr>
              <a:lnSpc>
                <a:spcPct val="200000"/>
              </a:lnSpc>
            </a:pPr>
            <a:r>
              <a:rPr lang="en-US" sz="2600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Python 2: 2000</a:t>
            </a:r>
          </a:p>
          <a:p>
            <a:pPr>
              <a:lnSpc>
                <a:spcPct val="200000"/>
              </a:lnSpc>
            </a:pPr>
            <a:r>
              <a:rPr lang="en-US" sz="2600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Python 3: 2008</a:t>
            </a:r>
          </a:p>
        </p:txBody>
      </p:sp>
      <p:sp>
        <p:nvSpPr>
          <p:cNvPr id="7" name="Rectangle 6"/>
          <p:cNvSpPr/>
          <p:nvPr/>
        </p:nvSpPr>
        <p:spPr>
          <a:xfrm>
            <a:off x="5957687" y="4418496"/>
            <a:ext cx="5499847" cy="10350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ookman Old Style" panose="02050604050505020204" pitchFamily="18" charset="0"/>
              </a:rPr>
              <a:t>Specifically, we’re using</a:t>
            </a:r>
          </a:p>
          <a:p>
            <a:pPr algn="ctr"/>
            <a:r>
              <a:rPr lang="en-US" sz="2800" dirty="0">
                <a:latin typeface="Bookman Old Style" panose="02050604050505020204" pitchFamily="18" charset="0"/>
              </a:rPr>
              <a:t>Python </a:t>
            </a:r>
            <a:r>
              <a:rPr lang="en-US" sz="2800" dirty="0" smtClean="0">
                <a:latin typeface="Bookman Old Style" panose="02050604050505020204" pitchFamily="18" charset="0"/>
              </a:rPr>
              <a:t>3.5.2</a:t>
            </a:r>
            <a:endParaRPr lang="en-US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9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88" y="-31376"/>
            <a:ext cx="12205741" cy="6853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0244" y="2667000"/>
            <a:ext cx="10972800" cy="9574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Programmers Are More</a:t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</a:rPr>
              <a:t>Important Than Programs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8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759668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dirty="0"/>
              <a:t>“Hello World” in Java</a:t>
            </a:r>
          </a:p>
        </p:txBody>
      </p:sp>
      <p:sp>
        <p:nvSpPr>
          <p:cNvPr id="5" name="Rectangle 4"/>
          <p:cNvSpPr/>
          <p:nvPr/>
        </p:nvSpPr>
        <p:spPr>
          <a:xfrm>
            <a:off x="418628" y="1072551"/>
            <a:ext cx="944411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6600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class HelloWorld {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6600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 </a:t>
            </a:r>
            <a:r>
              <a:rPr lang="en-US" sz="2800" dirty="0">
                <a:solidFill>
                  <a:srgbClr val="6600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 void main(String[] args) {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6600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 smtClean="0">
                <a:solidFill>
                  <a:srgbClr val="6600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800" b="1" dirty="0">
                <a:solidFill>
                  <a:srgbClr val="6600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("Hello World!”);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6600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lang="en-US" sz="2800" dirty="0">
              <a:solidFill>
                <a:srgbClr val="6600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6600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endParaRPr lang="en-US" sz="2800" dirty="0">
              <a:solidFill>
                <a:srgbClr val="6600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09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759668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dirty="0"/>
              <a:t>“Hello World” in C++</a:t>
            </a:r>
          </a:p>
        </p:txBody>
      </p:sp>
      <p:sp>
        <p:nvSpPr>
          <p:cNvPr id="5" name="Rectangle 4"/>
          <p:cNvSpPr/>
          <p:nvPr/>
        </p:nvSpPr>
        <p:spPr>
          <a:xfrm>
            <a:off x="418628" y="1072551"/>
            <a:ext cx="944411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6600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6600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std;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6600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main() {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6600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cout </a:t>
            </a:r>
            <a:r>
              <a:rPr lang="en-US" sz="2800" b="1" dirty="0">
                <a:solidFill>
                  <a:srgbClr val="6600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 "Hello World!" &lt;&lt; endl;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6600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919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759668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dirty="0"/>
              <a:t>“Hello World” in Python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957111" y="2478271"/>
            <a:ext cx="53335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6600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print("Hello world!")</a:t>
            </a:r>
          </a:p>
        </p:txBody>
      </p:sp>
    </p:spTree>
    <p:extLst>
      <p:ext uri="{BB962C8B-B14F-4D97-AF65-F5344CB8AC3E}">
        <p14:creationId xmlns:p14="http://schemas.microsoft.com/office/powerpoint/2010/main" val="121985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C8CA6BD4B6BB458EC4DF3BC6B8455E" ma:contentTypeVersion="2" ma:contentTypeDescription="Create a new document." ma:contentTypeScope="" ma:versionID="09577f329755c2447286d4658639e13c">
  <xsd:schema xmlns:xsd="http://www.w3.org/2001/XMLSchema" xmlns:xs="http://www.w3.org/2001/XMLSchema" xmlns:p="http://schemas.microsoft.com/office/2006/metadata/properties" xmlns:ns2="5e62a2dd-ff91-4591-8d2f-adadc8198891" targetNamespace="http://schemas.microsoft.com/office/2006/metadata/properties" ma:root="true" ma:fieldsID="b09255625856ef7ac3b4d8dfcdef169f" ns2:_="">
    <xsd:import namespace="5e62a2dd-ff91-4591-8d2f-adadc819889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62a2dd-ff91-4591-8d2f-adadc81988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e62a2dd-ff91-4591-8d2f-adadc8198891">
      <UserInfo>
        <DisplayName>S Aditya Kumar</DisplayName>
        <AccountId>12</AccountId>
        <AccountType/>
      </UserInfo>
      <UserInfo>
        <DisplayName>15CS2208 2016-17 Even Sem</DisplayName>
        <AccountId>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9018DBD-010A-4648-AE3B-78A862EAEED7}"/>
</file>

<file path=customXml/itemProps2.xml><?xml version="1.0" encoding="utf-8"?>
<ds:datastoreItem xmlns:ds="http://schemas.openxmlformats.org/officeDocument/2006/customXml" ds:itemID="{C0CDD1A4-D07E-4578-837D-67D8BABBA763}"/>
</file>

<file path=customXml/itemProps3.xml><?xml version="1.0" encoding="utf-8"?>
<ds:datastoreItem xmlns:ds="http://schemas.openxmlformats.org/officeDocument/2006/customXml" ds:itemID="{A9C21A36-3B19-4422-BF05-C6E88EF1A645}"/>
</file>

<file path=docProps/app.xml><?xml version="1.0" encoding="utf-8"?>
<Properties xmlns="http://schemas.openxmlformats.org/officeDocument/2006/extended-properties" xmlns:vt="http://schemas.openxmlformats.org/officeDocument/2006/docPropsVTypes">
  <TotalTime>12333</TotalTime>
  <Words>375</Words>
  <Application>Microsoft Office PowerPoint</Application>
  <PresentationFormat>Widescreen</PresentationFormat>
  <Paragraphs>95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Bookman Old Style</vt:lpstr>
      <vt:lpstr>Courier New</vt:lpstr>
      <vt:lpstr>Georgia</vt:lpstr>
      <vt:lpstr>Times New Roman</vt:lpstr>
      <vt:lpstr>Wingdings</vt:lpstr>
      <vt:lpstr>Office Theme</vt:lpstr>
      <vt:lpstr>Introduction to Python</vt:lpstr>
      <vt:lpstr>Outline</vt:lpstr>
      <vt:lpstr>Review of Python</vt:lpstr>
      <vt:lpstr>History of Python</vt:lpstr>
      <vt:lpstr>PowerPoint Presentation</vt:lpstr>
      <vt:lpstr>Programmers Are More Important Than Programs</vt:lpstr>
      <vt:lpstr>PowerPoint Presentation</vt:lpstr>
      <vt:lpstr>PowerPoint Presentation</vt:lpstr>
      <vt:lpstr>PowerPoint Presentation</vt:lpstr>
      <vt:lpstr>Introduction to Python</vt:lpstr>
      <vt:lpstr>PowerPoint Presentation</vt:lpstr>
      <vt:lpstr>PowerPoint Presentation</vt:lpstr>
      <vt:lpstr>PowerPoint Presentation</vt:lpstr>
      <vt:lpstr>PowerPoint Presentation</vt:lpstr>
      <vt:lpstr>Interactive Interpreter</vt:lpstr>
      <vt:lpstr>PowerPoint Presentation</vt:lpstr>
      <vt:lpstr>PowerPoint Presentation</vt:lpstr>
      <vt:lpstr>Variables</vt:lpstr>
      <vt:lpstr>PowerPoint Presentation</vt:lpstr>
      <vt:lpstr>Data Types</vt:lpstr>
      <vt:lpstr>PowerPoint Presentation</vt:lpstr>
      <vt:lpstr>PowerPoint Presentation</vt:lpstr>
      <vt:lpstr>Numbers and Math</vt:lpstr>
      <vt:lpstr>PowerPoint Presentation</vt:lpstr>
      <vt:lpstr>Control Flow</vt:lpstr>
      <vt:lpstr>PowerPoint Presentation</vt:lpstr>
      <vt:lpstr>PowerPoint Presentation</vt:lpstr>
      <vt:lpstr>Control Loops </vt:lpstr>
      <vt:lpstr>PowerPoint Presentation</vt:lpstr>
      <vt:lpstr>PowerPoint Presentation</vt:lpstr>
      <vt:lpstr>Functions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SURESH BABU</dc:creator>
  <cp:lastModifiedBy>ESBABU</cp:lastModifiedBy>
  <cp:revision>244</cp:revision>
  <dcterms:created xsi:type="dcterms:W3CDTF">2013-07-16T11:14:08Z</dcterms:created>
  <dcterms:modified xsi:type="dcterms:W3CDTF">2017-01-04T03:49:34Z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0x01010057C8CA6BD4B6BB458EC4DF3BC6B8455E</vt:lpwstr>
  </property>
</Properties>
</file>