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1"/>
  </p:sldMasterIdLst>
  <p:notesMasterIdLst>
    <p:notesMasterId r:id="rId254"/>
  </p:notesMasterIdLst>
  <p:handoutMasterIdLst>
    <p:handoutMasterId r:id="rId255"/>
  </p:handoutMasterIdLst>
  <p:sldIdLst>
    <p:sldId id="658" r:id="rId2"/>
    <p:sldId id="858" r:id="rId3"/>
    <p:sldId id="859" r:id="rId4"/>
    <p:sldId id="860" r:id="rId5"/>
    <p:sldId id="861" r:id="rId6"/>
    <p:sldId id="969" r:id="rId7"/>
    <p:sldId id="970" r:id="rId8"/>
    <p:sldId id="957" r:id="rId9"/>
    <p:sldId id="958" r:id="rId10"/>
    <p:sldId id="959" r:id="rId11"/>
    <p:sldId id="960" r:id="rId12"/>
    <p:sldId id="961" r:id="rId13"/>
    <p:sldId id="962" r:id="rId14"/>
    <p:sldId id="963" r:id="rId15"/>
    <p:sldId id="964" r:id="rId16"/>
    <p:sldId id="965" r:id="rId17"/>
    <p:sldId id="966" r:id="rId18"/>
    <p:sldId id="967" r:id="rId19"/>
    <p:sldId id="968" r:id="rId20"/>
    <p:sldId id="863" r:id="rId21"/>
    <p:sldId id="864" r:id="rId22"/>
    <p:sldId id="865" r:id="rId23"/>
    <p:sldId id="866" r:id="rId24"/>
    <p:sldId id="867" r:id="rId25"/>
    <p:sldId id="869" r:id="rId26"/>
    <p:sldId id="868" r:id="rId27"/>
    <p:sldId id="870" r:id="rId28"/>
    <p:sldId id="871" r:id="rId29"/>
    <p:sldId id="872" r:id="rId30"/>
    <p:sldId id="873" r:id="rId31"/>
    <p:sldId id="874" r:id="rId32"/>
    <p:sldId id="875" r:id="rId33"/>
    <p:sldId id="876" r:id="rId34"/>
    <p:sldId id="877" r:id="rId35"/>
    <p:sldId id="878" r:id="rId36"/>
    <p:sldId id="879" r:id="rId37"/>
    <p:sldId id="880" r:id="rId38"/>
    <p:sldId id="881" r:id="rId39"/>
    <p:sldId id="882" r:id="rId40"/>
    <p:sldId id="883" r:id="rId41"/>
    <p:sldId id="884" r:id="rId42"/>
    <p:sldId id="885" r:id="rId43"/>
    <p:sldId id="973" r:id="rId44"/>
    <p:sldId id="972" r:id="rId45"/>
    <p:sldId id="974" r:id="rId46"/>
    <p:sldId id="975" r:id="rId47"/>
    <p:sldId id="980" r:id="rId48"/>
    <p:sldId id="976" r:id="rId49"/>
    <p:sldId id="971" r:id="rId50"/>
    <p:sldId id="886" r:id="rId51"/>
    <p:sldId id="887" r:id="rId52"/>
    <p:sldId id="983" r:id="rId53"/>
    <p:sldId id="888" r:id="rId54"/>
    <p:sldId id="889" r:id="rId55"/>
    <p:sldId id="890" r:id="rId56"/>
    <p:sldId id="891" r:id="rId57"/>
    <p:sldId id="893" r:id="rId58"/>
    <p:sldId id="902" r:id="rId59"/>
    <p:sldId id="895" r:id="rId60"/>
    <p:sldId id="896" r:id="rId61"/>
    <p:sldId id="898" r:id="rId62"/>
    <p:sldId id="900" r:id="rId63"/>
    <p:sldId id="897" r:id="rId64"/>
    <p:sldId id="899" r:id="rId65"/>
    <p:sldId id="981" r:id="rId66"/>
    <p:sldId id="982" r:id="rId67"/>
    <p:sldId id="904" r:id="rId68"/>
    <p:sldId id="905" r:id="rId69"/>
    <p:sldId id="977" r:id="rId70"/>
    <p:sldId id="978" r:id="rId71"/>
    <p:sldId id="979" r:id="rId72"/>
    <p:sldId id="906" r:id="rId73"/>
    <p:sldId id="907" r:id="rId74"/>
    <p:sldId id="909" r:id="rId75"/>
    <p:sldId id="910" r:id="rId76"/>
    <p:sldId id="911" r:id="rId77"/>
    <p:sldId id="912" r:id="rId78"/>
    <p:sldId id="913" r:id="rId79"/>
    <p:sldId id="914" r:id="rId80"/>
    <p:sldId id="915" r:id="rId81"/>
    <p:sldId id="916" r:id="rId82"/>
    <p:sldId id="917" r:id="rId83"/>
    <p:sldId id="918" r:id="rId84"/>
    <p:sldId id="919" r:id="rId85"/>
    <p:sldId id="921" r:id="rId86"/>
    <p:sldId id="920" r:id="rId87"/>
    <p:sldId id="922" r:id="rId88"/>
    <p:sldId id="923" r:id="rId89"/>
    <p:sldId id="984" r:id="rId90"/>
    <p:sldId id="925" r:id="rId91"/>
    <p:sldId id="926" r:id="rId92"/>
    <p:sldId id="927" r:id="rId93"/>
    <p:sldId id="929" r:id="rId94"/>
    <p:sldId id="990" r:id="rId95"/>
    <p:sldId id="986" r:id="rId96"/>
    <p:sldId id="987" r:id="rId97"/>
    <p:sldId id="928" r:id="rId98"/>
    <p:sldId id="1120" r:id="rId99"/>
    <p:sldId id="924" r:id="rId100"/>
    <p:sldId id="933" r:id="rId101"/>
    <p:sldId id="932" r:id="rId102"/>
    <p:sldId id="1034" r:id="rId103"/>
    <p:sldId id="934" r:id="rId104"/>
    <p:sldId id="935" r:id="rId105"/>
    <p:sldId id="1039" r:id="rId106"/>
    <p:sldId id="936" r:id="rId107"/>
    <p:sldId id="937" r:id="rId108"/>
    <p:sldId id="938" r:id="rId109"/>
    <p:sldId id="939" r:id="rId110"/>
    <p:sldId id="940" r:id="rId111"/>
    <p:sldId id="941" r:id="rId112"/>
    <p:sldId id="942" r:id="rId113"/>
    <p:sldId id="943" r:id="rId114"/>
    <p:sldId id="944" r:id="rId115"/>
    <p:sldId id="945" r:id="rId116"/>
    <p:sldId id="946" r:id="rId117"/>
    <p:sldId id="947" r:id="rId118"/>
    <p:sldId id="948" r:id="rId119"/>
    <p:sldId id="949" r:id="rId120"/>
    <p:sldId id="1037" r:id="rId121"/>
    <p:sldId id="1121" r:id="rId122"/>
    <p:sldId id="1122" r:id="rId123"/>
    <p:sldId id="1123" r:id="rId124"/>
    <p:sldId id="950" r:id="rId125"/>
    <p:sldId id="1036" r:id="rId126"/>
    <p:sldId id="951" r:id="rId127"/>
    <p:sldId id="952" r:id="rId128"/>
    <p:sldId id="953" r:id="rId129"/>
    <p:sldId id="954" r:id="rId130"/>
    <p:sldId id="992" r:id="rId131"/>
    <p:sldId id="997" r:id="rId132"/>
    <p:sldId id="1038" r:id="rId133"/>
    <p:sldId id="1040" r:id="rId134"/>
    <p:sldId id="1041" r:id="rId135"/>
    <p:sldId id="1042" r:id="rId136"/>
    <p:sldId id="1043" r:id="rId137"/>
    <p:sldId id="1044" r:id="rId138"/>
    <p:sldId id="1045" r:id="rId139"/>
    <p:sldId id="1046" r:id="rId140"/>
    <p:sldId id="1126" r:id="rId141"/>
    <p:sldId id="1047" r:id="rId142"/>
    <p:sldId id="1125" r:id="rId143"/>
    <p:sldId id="1048" r:id="rId144"/>
    <p:sldId id="1049" r:id="rId145"/>
    <p:sldId id="1124" r:id="rId146"/>
    <p:sldId id="1051" r:id="rId147"/>
    <p:sldId id="1052" r:id="rId148"/>
    <p:sldId id="1053" r:id="rId149"/>
    <p:sldId id="1054" r:id="rId150"/>
    <p:sldId id="1055" r:id="rId151"/>
    <p:sldId id="1056" r:id="rId152"/>
    <p:sldId id="1057" r:id="rId153"/>
    <p:sldId id="1058" r:id="rId154"/>
    <p:sldId id="1059" r:id="rId155"/>
    <p:sldId id="1060" r:id="rId156"/>
    <p:sldId id="1061" r:id="rId157"/>
    <p:sldId id="1062" r:id="rId158"/>
    <p:sldId id="1063" r:id="rId159"/>
    <p:sldId id="1064" r:id="rId160"/>
    <p:sldId id="1065" r:id="rId161"/>
    <p:sldId id="1066" r:id="rId162"/>
    <p:sldId id="1128" r:id="rId163"/>
    <p:sldId id="1130" r:id="rId164"/>
    <p:sldId id="1067" r:id="rId165"/>
    <p:sldId id="1127" r:id="rId166"/>
    <p:sldId id="1069" r:id="rId167"/>
    <p:sldId id="1070" r:id="rId168"/>
    <p:sldId id="1071" r:id="rId169"/>
    <p:sldId id="1072" r:id="rId170"/>
    <p:sldId id="1073" r:id="rId171"/>
    <p:sldId id="1075" r:id="rId172"/>
    <p:sldId id="1074" r:id="rId173"/>
    <p:sldId id="1076" r:id="rId174"/>
    <p:sldId id="1077" r:id="rId175"/>
    <p:sldId id="1078" r:id="rId176"/>
    <p:sldId id="1079" r:id="rId177"/>
    <p:sldId id="1080" r:id="rId178"/>
    <p:sldId id="1081" r:id="rId179"/>
    <p:sldId id="1084" r:id="rId180"/>
    <p:sldId id="1085" r:id="rId181"/>
    <p:sldId id="1086" r:id="rId182"/>
    <p:sldId id="1087" r:id="rId183"/>
    <p:sldId id="1088" r:id="rId184"/>
    <p:sldId id="1089" r:id="rId185"/>
    <p:sldId id="1090" r:id="rId186"/>
    <p:sldId id="1091" r:id="rId187"/>
    <p:sldId id="1092" r:id="rId188"/>
    <p:sldId id="1093" r:id="rId189"/>
    <p:sldId id="1094" r:id="rId190"/>
    <p:sldId id="1095" r:id="rId191"/>
    <p:sldId id="1096" r:id="rId192"/>
    <p:sldId id="1097" r:id="rId193"/>
    <p:sldId id="1098" r:id="rId194"/>
    <p:sldId id="1099" r:id="rId195"/>
    <p:sldId id="1100" r:id="rId196"/>
    <p:sldId id="1101" r:id="rId197"/>
    <p:sldId id="1102" r:id="rId198"/>
    <p:sldId id="1131" r:id="rId199"/>
    <p:sldId id="1103" r:id="rId200"/>
    <p:sldId id="1104" r:id="rId201"/>
    <p:sldId id="1105" r:id="rId202"/>
    <p:sldId id="1106" r:id="rId203"/>
    <p:sldId id="1107" r:id="rId204"/>
    <p:sldId id="1108" r:id="rId205"/>
    <p:sldId id="1109" r:id="rId206"/>
    <p:sldId id="1110" r:id="rId207"/>
    <p:sldId id="1111" r:id="rId208"/>
    <p:sldId id="1112" r:id="rId209"/>
    <p:sldId id="1113" r:id="rId210"/>
    <p:sldId id="1114" r:id="rId211"/>
    <p:sldId id="1115" r:id="rId212"/>
    <p:sldId id="1116" r:id="rId213"/>
    <p:sldId id="1117" r:id="rId214"/>
    <p:sldId id="1118" r:id="rId215"/>
    <p:sldId id="1119" r:id="rId216"/>
    <p:sldId id="1000" r:id="rId217"/>
    <p:sldId id="1001" r:id="rId218"/>
    <p:sldId id="998" r:id="rId219"/>
    <p:sldId id="1002" r:id="rId220"/>
    <p:sldId id="1003" r:id="rId221"/>
    <p:sldId id="1004" r:id="rId222"/>
    <p:sldId id="1005" r:id="rId223"/>
    <p:sldId id="1006" r:id="rId224"/>
    <p:sldId id="1007" r:id="rId225"/>
    <p:sldId id="1008" r:id="rId226"/>
    <p:sldId id="1009" r:id="rId227"/>
    <p:sldId id="1010" r:id="rId228"/>
    <p:sldId id="1011" r:id="rId229"/>
    <p:sldId id="1012" r:id="rId230"/>
    <p:sldId id="1013" r:id="rId231"/>
    <p:sldId id="1014" r:id="rId232"/>
    <p:sldId id="1015" r:id="rId233"/>
    <p:sldId id="1016" r:id="rId234"/>
    <p:sldId id="1017" r:id="rId235"/>
    <p:sldId id="1018" r:id="rId236"/>
    <p:sldId id="1019" r:id="rId237"/>
    <p:sldId id="1020" r:id="rId238"/>
    <p:sldId id="1021" r:id="rId239"/>
    <p:sldId id="1022" r:id="rId240"/>
    <p:sldId id="1023" r:id="rId241"/>
    <p:sldId id="1024" r:id="rId242"/>
    <p:sldId id="1025" r:id="rId243"/>
    <p:sldId id="1026" r:id="rId244"/>
    <p:sldId id="1027" r:id="rId245"/>
    <p:sldId id="1028" r:id="rId246"/>
    <p:sldId id="1029" r:id="rId247"/>
    <p:sldId id="1030" r:id="rId248"/>
    <p:sldId id="1031" r:id="rId249"/>
    <p:sldId id="1032" r:id="rId250"/>
    <p:sldId id="1033" r:id="rId251"/>
    <p:sldId id="955" r:id="rId252"/>
    <p:sldId id="956" r:id="rId253"/>
  </p:sldIdLst>
  <p:sldSz cx="9144000" cy="6858000" type="screen4x3"/>
  <p:notesSz cx="6858000" cy="9144000"/>
  <p:defaultTextStyle>
    <a:defPPr>
      <a:defRPr lang="en-US"/>
    </a:defPPr>
    <a:lvl1pPr algn="l" rtl="0" fontAlgn="base">
      <a:spcBef>
        <a:spcPct val="0"/>
      </a:spcBef>
      <a:spcAft>
        <a:spcPct val="0"/>
      </a:spcAft>
      <a:defRPr sz="2000" kern="1200">
        <a:solidFill>
          <a:srgbClr val="000000"/>
        </a:solidFill>
        <a:latin typeface="Arial" charset="0"/>
        <a:ea typeface="+mn-ea"/>
        <a:cs typeface="Arial" charset="0"/>
      </a:defRPr>
    </a:lvl1pPr>
    <a:lvl2pPr marL="457200" algn="l" rtl="0" fontAlgn="base">
      <a:spcBef>
        <a:spcPct val="0"/>
      </a:spcBef>
      <a:spcAft>
        <a:spcPct val="0"/>
      </a:spcAft>
      <a:defRPr sz="2000" kern="1200">
        <a:solidFill>
          <a:srgbClr val="000000"/>
        </a:solidFill>
        <a:latin typeface="Arial" charset="0"/>
        <a:ea typeface="+mn-ea"/>
        <a:cs typeface="Arial" charset="0"/>
      </a:defRPr>
    </a:lvl2pPr>
    <a:lvl3pPr marL="914400" algn="l" rtl="0" fontAlgn="base">
      <a:spcBef>
        <a:spcPct val="0"/>
      </a:spcBef>
      <a:spcAft>
        <a:spcPct val="0"/>
      </a:spcAft>
      <a:defRPr sz="2000" kern="1200">
        <a:solidFill>
          <a:srgbClr val="000000"/>
        </a:solidFill>
        <a:latin typeface="Arial" charset="0"/>
        <a:ea typeface="+mn-ea"/>
        <a:cs typeface="Arial" charset="0"/>
      </a:defRPr>
    </a:lvl3pPr>
    <a:lvl4pPr marL="1371600" algn="l" rtl="0" fontAlgn="base">
      <a:spcBef>
        <a:spcPct val="0"/>
      </a:spcBef>
      <a:spcAft>
        <a:spcPct val="0"/>
      </a:spcAft>
      <a:defRPr sz="2000" kern="1200">
        <a:solidFill>
          <a:srgbClr val="000000"/>
        </a:solidFill>
        <a:latin typeface="Arial" charset="0"/>
        <a:ea typeface="+mn-ea"/>
        <a:cs typeface="Arial" charset="0"/>
      </a:defRPr>
    </a:lvl4pPr>
    <a:lvl5pPr marL="1828800" algn="l" rtl="0" fontAlgn="base">
      <a:spcBef>
        <a:spcPct val="0"/>
      </a:spcBef>
      <a:spcAft>
        <a:spcPct val="0"/>
      </a:spcAft>
      <a:defRPr sz="2000" kern="1200">
        <a:solidFill>
          <a:srgbClr val="000000"/>
        </a:solidFill>
        <a:latin typeface="Arial" charset="0"/>
        <a:ea typeface="+mn-ea"/>
        <a:cs typeface="Arial" charset="0"/>
      </a:defRPr>
    </a:lvl5pPr>
    <a:lvl6pPr marL="2286000" algn="l" defTabSz="914400" rtl="0" eaLnBrk="1" latinLnBrk="0" hangingPunct="1">
      <a:defRPr sz="2000" kern="1200">
        <a:solidFill>
          <a:srgbClr val="000000"/>
        </a:solidFill>
        <a:latin typeface="Arial" charset="0"/>
        <a:ea typeface="+mn-ea"/>
        <a:cs typeface="Arial" charset="0"/>
      </a:defRPr>
    </a:lvl6pPr>
    <a:lvl7pPr marL="2743200" algn="l" defTabSz="914400" rtl="0" eaLnBrk="1" latinLnBrk="0" hangingPunct="1">
      <a:defRPr sz="2000" kern="1200">
        <a:solidFill>
          <a:srgbClr val="000000"/>
        </a:solidFill>
        <a:latin typeface="Arial" charset="0"/>
        <a:ea typeface="+mn-ea"/>
        <a:cs typeface="Arial" charset="0"/>
      </a:defRPr>
    </a:lvl7pPr>
    <a:lvl8pPr marL="3200400" algn="l" defTabSz="914400" rtl="0" eaLnBrk="1" latinLnBrk="0" hangingPunct="1">
      <a:defRPr sz="2000" kern="1200">
        <a:solidFill>
          <a:srgbClr val="000000"/>
        </a:solidFill>
        <a:latin typeface="Arial" charset="0"/>
        <a:ea typeface="+mn-ea"/>
        <a:cs typeface="Arial" charset="0"/>
      </a:defRPr>
    </a:lvl8pPr>
    <a:lvl9pPr marL="3657600" algn="l" defTabSz="914400" rtl="0" eaLnBrk="1" latinLnBrk="0" hangingPunct="1">
      <a:defRPr sz="2000" kern="1200">
        <a:solidFill>
          <a:srgbClr val="000000"/>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99FF"/>
    <a:srgbClr val="1F14AC"/>
    <a:srgbClr val="CC00FF"/>
    <a:srgbClr val="2C2C78"/>
    <a:srgbClr val="CC99FF"/>
    <a:srgbClr val="FFFF00"/>
    <a:srgbClr val="000000"/>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4660" autoAdjust="0"/>
  </p:normalViewPr>
  <p:slideViewPr>
    <p:cSldViewPr>
      <p:cViewPr>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notesMaster" Target="notesMasters/notesMaster1.xml"/><Relationship Id="rId259" Type="http://schemas.openxmlformats.org/officeDocument/2006/relationships/tableStyles" Target="tableStyle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handoutMaster" Target="handoutMasters/handout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FAEB13-5431-433B-A6D3-ACE8F904CC66}" type="datetimeFigureOut">
              <a:rPr lang="en-IN" smtClean="0"/>
              <a:t>05-08-2015</a:t>
            </a:fld>
            <a:endParaRPr lang="en-IN"/>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F7D5E40-5BB1-4A73-BFAA-CA8CC66D195B}" type="slidenum">
              <a:rPr lang="en-IN" smtClean="0"/>
              <a:t>‹#›</a:t>
            </a:fld>
            <a:endParaRPr lang="en-IN"/>
          </a:p>
        </p:txBody>
      </p:sp>
    </p:spTree>
    <p:extLst>
      <p:ext uri="{BB962C8B-B14F-4D97-AF65-F5344CB8AC3E}">
        <p14:creationId xmlns:p14="http://schemas.microsoft.com/office/powerpoint/2010/main" val="27764117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Arial" pitchFamily="34" charset="0"/>
                <a:cs typeface="Arial" pitchFamily="34" charset="0"/>
              </a:defRPr>
            </a:lvl1pPr>
          </a:lstStyle>
          <a:p>
            <a:pPr>
              <a:defRPr/>
            </a:pPr>
            <a:endParaRPr lang="en-US"/>
          </a:p>
        </p:txBody>
      </p:sp>
      <p:sp>
        <p:nvSpPr>
          <p:cNvPr id="1105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pitchFamily="34" charset="0"/>
                <a:cs typeface="Arial" pitchFamily="34" charset="0"/>
              </a:defRPr>
            </a:lvl1pPr>
          </a:lstStyle>
          <a:p>
            <a:pPr>
              <a:defRPr/>
            </a:pPr>
            <a:endParaRPr lang="en-US"/>
          </a:p>
        </p:txBody>
      </p:sp>
      <p:sp>
        <p:nvSpPr>
          <p:cNvPr id="1710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05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Arial" pitchFamily="34" charset="0"/>
                <a:cs typeface="Arial" pitchFamily="34" charset="0"/>
              </a:defRPr>
            </a:lvl1pPr>
          </a:lstStyle>
          <a:p>
            <a:pPr>
              <a:defRPr/>
            </a:pPr>
            <a:endParaRPr lang="en-US"/>
          </a:p>
        </p:txBody>
      </p:sp>
      <p:sp>
        <p:nvSpPr>
          <p:cNvPr id="1105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pitchFamily="34" charset="0"/>
                <a:cs typeface="Arial" pitchFamily="34" charset="0"/>
              </a:defRPr>
            </a:lvl1pPr>
          </a:lstStyle>
          <a:p>
            <a:pPr>
              <a:defRPr/>
            </a:pPr>
            <a:fld id="{8FFC21A9-7A7A-41E5-B06F-08A08A897DEF}" type="slidenum">
              <a:rPr lang="en-US"/>
              <a:pPr>
                <a:defRPr/>
              </a:pPr>
              <a:t>‹#›</a:t>
            </a:fld>
            <a:endParaRPr lang="en-US"/>
          </a:p>
        </p:txBody>
      </p:sp>
    </p:spTree>
    <p:extLst>
      <p:ext uri="{BB962C8B-B14F-4D97-AF65-F5344CB8AC3E}">
        <p14:creationId xmlns:p14="http://schemas.microsoft.com/office/powerpoint/2010/main" val="190262346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pPr>
              <a:defRPr/>
            </a:pPr>
            <a:fld id="{8FFC21A9-7A7A-41E5-B06F-08A08A897DEF}" type="slidenum">
              <a:rPr lang="en-US" smtClean="0"/>
              <a:pPr>
                <a:defRPr/>
              </a:pPr>
              <a:t>1</a:t>
            </a:fld>
            <a:endParaRPr lang="en-US"/>
          </a:p>
        </p:txBody>
      </p:sp>
    </p:spTree>
    <p:extLst>
      <p:ext uri="{BB962C8B-B14F-4D97-AF65-F5344CB8AC3E}">
        <p14:creationId xmlns:p14="http://schemas.microsoft.com/office/powerpoint/2010/main" val="93547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B506B4A-E5B6-4071-B556-A68B1E6D79B3}" type="datetime2">
              <a:rPr lang="en-US" smtClean="0"/>
              <a:t>Wednesday, August 5,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681FC505-2800-4F7C-9BA0-95A9F87DFFBF}" type="slidenum">
              <a:rPr lang="en-US"/>
              <a:pPr>
                <a:defRPr/>
              </a:pPr>
              <a:t>‹#›</a:t>
            </a:fld>
            <a:endParaRPr lang="en-US"/>
          </a:p>
        </p:txBody>
      </p:sp>
    </p:spTree>
    <p:extLst>
      <p:ext uri="{BB962C8B-B14F-4D97-AF65-F5344CB8AC3E}">
        <p14:creationId xmlns:p14="http://schemas.microsoft.com/office/powerpoint/2010/main" val="181687180"/>
      </p:ext>
    </p:extLst>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74E9644-2A49-4F6B-968E-594AAC00B2AD}" type="datetime2">
              <a:rPr lang="en-US" smtClean="0"/>
              <a:t>Wednesday, August 5,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960CE79D-E249-4B7D-A10F-ED9E41963CD0}" type="slidenum">
              <a:rPr lang="en-US"/>
              <a:pPr>
                <a:defRPr/>
              </a:pPr>
              <a:t>‹#›</a:t>
            </a:fld>
            <a:endParaRPr lang="en-US"/>
          </a:p>
        </p:txBody>
      </p:sp>
    </p:spTree>
    <p:extLst>
      <p:ext uri="{BB962C8B-B14F-4D97-AF65-F5344CB8AC3E}">
        <p14:creationId xmlns:p14="http://schemas.microsoft.com/office/powerpoint/2010/main" val="669579777"/>
      </p:ext>
    </p:extLst>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CAC3CE-88EB-4B5C-8E26-7122063592F6}" type="datetime2">
              <a:rPr lang="en-US" smtClean="0"/>
              <a:t>Wednesday, August 5,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33E2529C-9C93-487F-AB0B-DA2DB2F768B4}" type="slidenum">
              <a:rPr lang="en-US"/>
              <a:pPr>
                <a:defRPr/>
              </a:pPr>
              <a:t>‹#›</a:t>
            </a:fld>
            <a:endParaRPr lang="en-US"/>
          </a:p>
        </p:txBody>
      </p:sp>
    </p:spTree>
    <p:extLst>
      <p:ext uri="{BB962C8B-B14F-4D97-AF65-F5344CB8AC3E}">
        <p14:creationId xmlns:p14="http://schemas.microsoft.com/office/powerpoint/2010/main" val="56606864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2A8F2CD-8F62-4878-BC1D-5A95AD5C9369}" type="datetime2">
              <a:rPr lang="en-US" smtClean="0"/>
              <a:t>Wednesday, August 5,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21DBE227-8F40-419F-9427-D506C86A5E4B}" type="slidenum">
              <a:rPr lang="en-US"/>
              <a:pPr>
                <a:defRPr/>
              </a:pPr>
              <a:t>‹#›</a:t>
            </a:fld>
            <a:endParaRPr lang="en-US"/>
          </a:p>
        </p:txBody>
      </p:sp>
    </p:spTree>
    <p:extLst>
      <p:ext uri="{BB962C8B-B14F-4D97-AF65-F5344CB8AC3E}">
        <p14:creationId xmlns:p14="http://schemas.microsoft.com/office/powerpoint/2010/main" val="3016022282"/>
      </p:ext>
    </p:extLst>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D170BA-5236-45E4-B12B-AC51FC999858}" type="datetime2">
              <a:rPr lang="en-US" smtClean="0"/>
              <a:t>Wednesday, August 5, 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6" name="Slide Number Placeholder 5"/>
          <p:cNvSpPr>
            <a:spLocks noGrp="1"/>
          </p:cNvSpPr>
          <p:nvPr>
            <p:ph type="sldNum" sz="quarter" idx="12"/>
          </p:nvPr>
        </p:nvSpPr>
        <p:spPr/>
        <p:txBody>
          <a:bodyPr/>
          <a:lstStyle>
            <a:lvl1pPr>
              <a:defRPr/>
            </a:lvl1pPr>
          </a:lstStyle>
          <a:p>
            <a:pPr>
              <a:defRPr/>
            </a:pPr>
            <a:fld id="{07396E74-87FE-408C-A241-BB0D6B9D91CF}" type="slidenum">
              <a:rPr lang="en-US"/>
              <a:pPr>
                <a:defRPr/>
              </a:pPr>
              <a:t>‹#›</a:t>
            </a:fld>
            <a:endParaRPr lang="en-US"/>
          </a:p>
        </p:txBody>
      </p:sp>
    </p:spTree>
    <p:extLst>
      <p:ext uri="{BB962C8B-B14F-4D97-AF65-F5344CB8AC3E}">
        <p14:creationId xmlns:p14="http://schemas.microsoft.com/office/powerpoint/2010/main" val="3081152249"/>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30C74E5-D63A-4256-81C2-1A1CB5E46BE7}" type="datetime2">
              <a:rPr lang="en-US" smtClean="0"/>
              <a:t>Wednesday, August 5, 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7" name="Slide Number Placeholder 5"/>
          <p:cNvSpPr>
            <a:spLocks noGrp="1"/>
          </p:cNvSpPr>
          <p:nvPr>
            <p:ph type="sldNum" sz="quarter" idx="12"/>
          </p:nvPr>
        </p:nvSpPr>
        <p:spPr/>
        <p:txBody>
          <a:bodyPr/>
          <a:lstStyle>
            <a:lvl1pPr>
              <a:defRPr/>
            </a:lvl1pPr>
          </a:lstStyle>
          <a:p>
            <a:pPr>
              <a:defRPr/>
            </a:pPr>
            <a:fld id="{D1EBEFD2-B18E-4C1F-A15E-2C51B47340EA}" type="slidenum">
              <a:rPr lang="en-US"/>
              <a:pPr>
                <a:defRPr/>
              </a:pPr>
              <a:t>‹#›</a:t>
            </a:fld>
            <a:endParaRPr lang="en-US"/>
          </a:p>
        </p:txBody>
      </p:sp>
    </p:spTree>
    <p:extLst>
      <p:ext uri="{BB962C8B-B14F-4D97-AF65-F5344CB8AC3E}">
        <p14:creationId xmlns:p14="http://schemas.microsoft.com/office/powerpoint/2010/main" val="4015998381"/>
      </p:ext>
    </p:extLst>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753B867-151F-45DE-970C-7FCC0B3ED1A6}" type="datetime2">
              <a:rPr lang="en-US" smtClean="0"/>
              <a:t>Wednesday, August 5, 2015</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9" name="Slide Number Placeholder 5"/>
          <p:cNvSpPr>
            <a:spLocks noGrp="1"/>
          </p:cNvSpPr>
          <p:nvPr>
            <p:ph type="sldNum" sz="quarter" idx="12"/>
          </p:nvPr>
        </p:nvSpPr>
        <p:spPr/>
        <p:txBody>
          <a:bodyPr/>
          <a:lstStyle>
            <a:lvl1pPr>
              <a:defRPr/>
            </a:lvl1pPr>
          </a:lstStyle>
          <a:p>
            <a:pPr>
              <a:defRPr/>
            </a:pPr>
            <a:fld id="{4D5BBE16-5AE8-43FE-931B-7F4E26EBFC25}" type="slidenum">
              <a:rPr lang="en-US"/>
              <a:pPr>
                <a:defRPr/>
              </a:pPr>
              <a:t>‹#›</a:t>
            </a:fld>
            <a:endParaRPr lang="en-US"/>
          </a:p>
        </p:txBody>
      </p:sp>
    </p:spTree>
    <p:extLst>
      <p:ext uri="{BB962C8B-B14F-4D97-AF65-F5344CB8AC3E}">
        <p14:creationId xmlns:p14="http://schemas.microsoft.com/office/powerpoint/2010/main" val="2546045769"/>
      </p:ext>
    </p:extLst>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F856507-EABE-4AB6-AE0D-F2463D419B06}" type="datetime2">
              <a:rPr lang="en-US" smtClean="0"/>
              <a:t>Wednesday, August 5, 2015</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5" name="Slide Number Placeholder 5"/>
          <p:cNvSpPr>
            <a:spLocks noGrp="1"/>
          </p:cNvSpPr>
          <p:nvPr>
            <p:ph type="sldNum" sz="quarter" idx="12"/>
          </p:nvPr>
        </p:nvSpPr>
        <p:spPr/>
        <p:txBody>
          <a:bodyPr/>
          <a:lstStyle>
            <a:lvl1pPr>
              <a:defRPr/>
            </a:lvl1pPr>
          </a:lstStyle>
          <a:p>
            <a:pPr>
              <a:defRPr/>
            </a:pPr>
            <a:fld id="{E92BAFA8-B723-44FA-AFD8-491DDAE10237}" type="slidenum">
              <a:rPr lang="en-US"/>
              <a:pPr>
                <a:defRPr/>
              </a:pPr>
              <a:t>‹#›</a:t>
            </a:fld>
            <a:endParaRPr lang="en-US"/>
          </a:p>
        </p:txBody>
      </p:sp>
    </p:spTree>
    <p:extLst>
      <p:ext uri="{BB962C8B-B14F-4D97-AF65-F5344CB8AC3E}">
        <p14:creationId xmlns:p14="http://schemas.microsoft.com/office/powerpoint/2010/main" val="1674457090"/>
      </p:ext>
    </p:extLst>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AF02911-C031-4978-BAD4-757EF1BAAE3F}" type="datetime2">
              <a:rPr lang="en-US" smtClean="0"/>
              <a:t>Wednesday, August 5, 2015</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4" name="Slide Number Placeholder 5"/>
          <p:cNvSpPr>
            <a:spLocks noGrp="1"/>
          </p:cNvSpPr>
          <p:nvPr>
            <p:ph type="sldNum" sz="quarter" idx="12"/>
          </p:nvPr>
        </p:nvSpPr>
        <p:spPr/>
        <p:txBody>
          <a:bodyPr/>
          <a:lstStyle>
            <a:lvl1pPr>
              <a:defRPr/>
            </a:lvl1pPr>
          </a:lstStyle>
          <a:p>
            <a:pPr>
              <a:defRPr/>
            </a:pPr>
            <a:fld id="{15222074-2EE5-42E2-9DCC-4A65092B209E}" type="slidenum">
              <a:rPr lang="en-US"/>
              <a:pPr>
                <a:defRPr/>
              </a:pPr>
              <a:t>‹#›</a:t>
            </a:fld>
            <a:endParaRPr lang="en-US"/>
          </a:p>
        </p:txBody>
      </p:sp>
    </p:spTree>
    <p:extLst>
      <p:ext uri="{BB962C8B-B14F-4D97-AF65-F5344CB8AC3E}">
        <p14:creationId xmlns:p14="http://schemas.microsoft.com/office/powerpoint/2010/main" val="835093498"/>
      </p:ext>
    </p:extLst>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8DA2BD-0284-4FC3-9095-746F9E5001D6}" type="datetime2">
              <a:rPr lang="en-US" smtClean="0"/>
              <a:t>Wednesday, August 5, 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7" name="Slide Number Placeholder 5"/>
          <p:cNvSpPr>
            <a:spLocks noGrp="1"/>
          </p:cNvSpPr>
          <p:nvPr>
            <p:ph type="sldNum" sz="quarter" idx="12"/>
          </p:nvPr>
        </p:nvSpPr>
        <p:spPr/>
        <p:txBody>
          <a:bodyPr/>
          <a:lstStyle>
            <a:lvl1pPr>
              <a:defRPr/>
            </a:lvl1pPr>
          </a:lstStyle>
          <a:p>
            <a:pPr>
              <a:defRPr/>
            </a:pPr>
            <a:fld id="{9706A429-1D88-403C-9D43-4DC5E0904E88}" type="slidenum">
              <a:rPr lang="en-US"/>
              <a:pPr>
                <a:defRPr/>
              </a:pPr>
              <a:t>‹#›</a:t>
            </a:fld>
            <a:endParaRPr lang="en-US"/>
          </a:p>
        </p:txBody>
      </p:sp>
    </p:spTree>
    <p:extLst>
      <p:ext uri="{BB962C8B-B14F-4D97-AF65-F5344CB8AC3E}">
        <p14:creationId xmlns:p14="http://schemas.microsoft.com/office/powerpoint/2010/main" val="279458704"/>
      </p:ext>
    </p:extLst>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B64089-4B90-49F5-81D8-4D18B8329D98}" type="datetime2">
              <a:rPr lang="en-US" smtClean="0"/>
              <a:t>Wednesday, August 5, 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K.V.PRASHANTH M.Sc.,M.Tech</a:t>
            </a:r>
            <a:endParaRPr lang="en-US"/>
          </a:p>
        </p:txBody>
      </p:sp>
      <p:sp>
        <p:nvSpPr>
          <p:cNvPr id="7" name="Slide Number Placeholder 5"/>
          <p:cNvSpPr>
            <a:spLocks noGrp="1"/>
          </p:cNvSpPr>
          <p:nvPr>
            <p:ph type="sldNum" sz="quarter" idx="12"/>
          </p:nvPr>
        </p:nvSpPr>
        <p:spPr/>
        <p:txBody>
          <a:bodyPr/>
          <a:lstStyle>
            <a:lvl1pPr>
              <a:defRPr/>
            </a:lvl1pPr>
          </a:lstStyle>
          <a:p>
            <a:pPr>
              <a:defRPr/>
            </a:pPr>
            <a:fld id="{7E851CAC-28A6-4AF9-B71E-A0AFB461AF05}" type="slidenum">
              <a:rPr lang="en-US"/>
              <a:pPr>
                <a:defRPr/>
              </a:pPr>
              <a:t>‹#›</a:t>
            </a:fld>
            <a:endParaRPr lang="en-US"/>
          </a:p>
        </p:txBody>
      </p:sp>
    </p:spTree>
    <p:extLst>
      <p:ext uri="{BB962C8B-B14F-4D97-AF65-F5344CB8AC3E}">
        <p14:creationId xmlns:p14="http://schemas.microsoft.com/office/powerpoint/2010/main" val="2909228703"/>
      </p:ext>
    </p:extLst>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A66A6E5-E4D8-4CA2-84CD-81B4C7CF9DF7}" type="datetime2">
              <a:rPr lang="en-US" smtClean="0"/>
              <a:t>Wednesday, August 5, 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smtClean="0"/>
              <a:t>K.V.PRASHANTH M.Sc.,M.Tech</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5804C0F-9B08-436F-8BC1-D360A1EAA8F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ransition>
    <p:random/>
  </p:transition>
  <p:timing>
    <p:tnLst>
      <p:par>
        <p:cTn id="1" dur="indefinite" restart="never" nodeType="tmRoot"/>
      </p:par>
    </p:tnLst>
  </p:timing>
  <p:hf sldNum="0"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1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5.wmf"/><Relationship Id="rId4" Type="http://schemas.openxmlformats.org/officeDocument/2006/relationships/oleObject" Target="../embeddings/Microsoft_Word_97_-_2003_Document1.doc"/></Relationships>
</file>

<file path=ppt/slides/_rels/slide1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76.wmf"/><Relationship Id="rId4" Type="http://schemas.openxmlformats.org/officeDocument/2006/relationships/oleObject" Target="../embeddings/Microsoft_Word_97_-_2003_Document2.doc"/></Relationships>
</file>

<file path=ppt/slides/_rels/slide1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77.wmf"/><Relationship Id="rId4" Type="http://schemas.openxmlformats.org/officeDocument/2006/relationships/oleObject" Target="../embeddings/Microsoft_Word_97_-_2003_Document3.doc"/></Relationships>
</file>

<file path=ppt/slides/_rels/slide1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9.emf"/><Relationship Id="rId4" Type="http://schemas.openxmlformats.org/officeDocument/2006/relationships/oleObject" Target="../embeddings/oleObject2.bin"/></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0.png"/><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1.emf"/><Relationship Id="rId4" Type="http://schemas.openxmlformats.org/officeDocument/2006/relationships/oleObject" Target="../embeddings/oleObject4.bin"/></Relationships>
</file>

<file path=ppt/slides/_rels/slide1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2.emf"/><Relationship Id="rId4" Type="http://schemas.openxmlformats.org/officeDocument/2006/relationships/oleObject" Target="../embeddings/oleObject5.bin"/></Relationships>
</file>

<file path=ppt/slides/_rels/slide1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68.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1394ta.org/Technology/Specifications/specifications.htm" TargetMode="Externa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3.jpeg"/><Relationship Id="rId5" Type="http://schemas.openxmlformats.org/officeDocument/2006/relationships/image" Target="../media/image102.jpeg"/><Relationship Id="rId4" Type="http://schemas.openxmlformats.org/officeDocument/2006/relationships/image" Target="../media/image101.jpeg"/></Relationships>
</file>

<file path=ppt/slides/_rels/slide19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3" Type="http://schemas.openxmlformats.org/officeDocument/2006/relationships/hyperlink" Target="http://www.embedded.com/1999/9906/" TargetMode="External"/><Relationship Id="rId2" Type="http://schemas.openxmlformats.org/officeDocument/2006/relationships/hyperlink" Target="http://www.apple.com/"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computer.howstuffworks.com/firewire1.htm" TargetMode="External"/><Relationship Id="rId4" Type="http://schemas.openxmlformats.org/officeDocument/2006/relationships/hyperlink" Target="http://www.1394ta.org/" TargetMode="External"/></Relationships>
</file>

<file path=ppt/slides/_rels/slide2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2.png"/><Relationship Id="rId4" Type="http://schemas.openxmlformats.org/officeDocument/2006/relationships/oleObject" Target="../embeddings/oleObject1.bin"/></Relationships>
</file>

<file path=ppt/slides/_rels/slide7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WordArt 4"/>
          <p:cNvSpPr>
            <a:spLocks noChangeArrowheads="1" noChangeShapeType="1" noTextEdit="1"/>
          </p:cNvSpPr>
          <p:nvPr/>
        </p:nvSpPr>
        <p:spPr bwMode="auto">
          <a:xfrm>
            <a:off x="323528" y="1700808"/>
            <a:ext cx="8424936" cy="2520280"/>
          </a:xfrm>
          <a:prstGeom prst="rect">
            <a:avLst/>
          </a:prstGeom>
        </p:spPr>
        <p:txBody>
          <a:bodyPr wrap="none" fromWordArt="1">
            <a:prstTxWarp prst="textPlain">
              <a:avLst>
                <a:gd name="adj" fmla="val 50000"/>
              </a:avLst>
            </a:prstTxWarp>
          </a:bodyPr>
          <a:lstStyle/>
          <a:p>
            <a:pPr algn="ctr"/>
            <a:r>
              <a:rPr lang="en-IN" sz="2800" kern="10" dirty="0" smtClean="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EMBEDDED </a:t>
            </a:r>
          </a:p>
          <a:p>
            <a:pPr algn="ctr"/>
            <a:r>
              <a:rPr lang="en-IN" sz="2800" kern="10" dirty="0" smtClean="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rPr>
              <a:t>NETWORKING</a:t>
            </a:r>
            <a:endParaRPr lang="en-IN" sz="2800" kern="10" dirty="0">
              <a:ln w="12700">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atin typeface="Arial Black"/>
            </a:endParaRPr>
          </a:p>
        </p:txBody>
      </p:sp>
      <p:pic>
        <p:nvPicPr>
          <p:cNvPr id="205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spTree>
    <p:extLst>
      <p:ext uri="{BB962C8B-B14F-4D97-AF65-F5344CB8AC3E}">
        <p14:creationId xmlns:p14="http://schemas.microsoft.com/office/powerpoint/2010/main" val="3838860765"/>
      </p:ext>
    </p:extLst>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6"/>
          <p:cNvSpPr>
            <a:spLocks noChangeArrowheads="1"/>
          </p:cNvSpPr>
          <p:nvPr/>
        </p:nvSpPr>
        <p:spPr bwMode="auto">
          <a:xfrm>
            <a:off x="2286000" y="1709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en-US"/>
          </a:p>
        </p:txBody>
      </p:sp>
      <p:pic>
        <p:nvPicPr>
          <p:cNvPr id="717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8064500" cy="583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1855207"/>
      </p:ext>
    </p:extLst>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4320480"/>
          </a:xfrm>
        </p:spPr>
        <p:txBody>
          <a:bodyPr/>
          <a:lstStyle/>
          <a:p>
            <a:endParaRPr lang="en-GB" altLang="en-US" sz="2400" dirty="0" smtClean="0"/>
          </a:p>
          <a:p>
            <a:pPr lvl="2"/>
            <a:r>
              <a:rPr lang="en-GB" altLang="en-US" sz="2800" dirty="0" smtClean="0"/>
              <a:t>What </a:t>
            </a:r>
            <a:r>
              <a:rPr lang="en-GB" altLang="en-US" sz="2800" dirty="0"/>
              <a:t>is the I</a:t>
            </a:r>
            <a:r>
              <a:rPr lang="en-GB" altLang="en-US" sz="2800" baseline="30000" dirty="0"/>
              <a:t>2</a:t>
            </a:r>
            <a:r>
              <a:rPr lang="en-GB" altLang="en-US" sz="2800" dirty="0"/>
              <a:t>C Bus and what is it used for?</a:t>
            </a:r>
          </a:p>
          <a:p>
            <a:pPr lvl="2"/>
            <a:r>
              <a:rPr lang="en-GB" altLang="en-US" sz="2800" dirty="0"/>
              <a:t>Bus characteristics</a:t>
            </a:r>
          </a:p>
          <a:p>
            <a:pPr lvl="2"/>
            <a:r>
              <a:rPr lang="en-GB" altLang="en-US" sz="2800" dirty="0"/>
              <a:t>I</a:t>
            </a:r>
            <a:r>
              <a:rPr lang="en-GB" altLang="en-US" sz="2800" baseline="30000" dirty="0"/>
              <a:t>2</a:t>
            </a:r>
            <a:r>
              <a:rPr lang="en-GB" altLang="en-US" sz="2800" dirty="0"/>
              <a:t>C Bus Protocol</a:t>
            </a:r>
          </a:p>
          <a:p>
            <a:pPr lvl="2"/>
            <a:r>
              <a:rPr lang="en-GB" altLang="en-US" sz="2800" dirty="0"/>
              <a:t>Data Format</a:t>
            </a:r>
          </a:p>
          <a:p>
            <a:pPr lvl="2"/>
            <a:r>
              <a:rPr lang="en-GB" altLang="en-US" sz="2800" dirty="0"/>
              <a:t>Typical I</a:t>
            </a:r>
            <a:r>
              <a:rPr lang="en-GB" altLang="en-US" sz="2800" baseline="30000" dirty="0"/>
              <a:t>2</a:t>
            </a:r>
            <a:r>
              <a:rPr lang="en-GB" altLang="en-US" sz="2800" dirty="0"/>
              <a:t>C devices</a:t>
            </a:r>
          </a:p>
          <a:p>
            <a:pPr lvl="2"/>
            <a:r>
              <a:rPr lang="en-GB" altLang="en-US" sz="2800" dirty="0"/>
              <a:t>Example device</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latin typeface="+mn-lt"/>
                <a:cs typeface="Times New Roman" panose="02020603050405020304" pitchFamily="18" charset="0"/>
              </a:rPr>
              <a:t>I2C Protocol</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spcBef>
                <a:spcPts val="0"/>
              </a:spcBef>
              <a:defRPr/>
            </a:pPr>
            <a:endParaRPr lang="en-GB" altLang="en-US" sz="2400" dirty="0" smtClean="0"/>
          </a:p>
          <a:p>
            <a:pPr algn="just" eaLnBrk="1" hangingPunct="1">
              <a:spcBef>
                <a:spcPts val="0"/>
              </a:spcBef>
              <a:defRPr/>
            </a:pPr>
            <a:r>
              <a:rPr lang="en-GB" altLang="en-US" sz="2400" dirty="0" smtClean="0"/>
              <a:t>Developed </a:t>
            </a:r>
            <a:r>
              <a:rPr lang="en-GB" altLang="en-US" sz="2400" dirty="0"/>
              <a:t>and patented by Philips for connecting low speed peripherals to a motherboard, embedded system or cell </a:t>
            </a:r>
            <a:r>
              <a:rPr lang="en-GB" altLang="en-US" sz="2400" dirty="0" smtClean="0"/>
              <a:t>phone</a:t>
            </a:r>
          </a:p>
          <a:p>
            <a:pPr algn="just" eaLnBrk="1" hangingPunct="1">
              <a:spcBef>
                <a:spcPts val="0"/>
              </a:spcBef>
              <a:defRPr/>
            </a:pPr>
            <a:endParaRPr lang="en-GB" altLang="en-US" sz="2400" dirty="0"/>
          </a:p>
          <a:p>
            <a:pPr algn="just" eaLnBrk="1" hangingPunct="1">
              <a:spcBef>
                <a:spcPts val="0"/>
              </a:spcBef>
              <a:defRPr/>
            </a:pPr>
            <a:r>
              <a:rPr lang="en-GB" altLang="en-US" sz="2400" dirty="0"/>
              <a:t>The name stands for </a:t>
            </a:r>
            <a:r>
              <a:rPr lang="en-GB" altLang="en-US" sz="2400" b="1" dirty="0">
                <a:solidFill>
                  <a:srgbClr val="FF0000"/>
                </a:solidFill>
              </a:rPr>
              <a:t>“Inter - Integrated Circuit Bus” </a:t>
            </a:r>
          </a:p>
          <a:p>
            <a:pPr algn="just" eaLnBrk="1" hangingPunct="1">
              <a:spcBef>
                <a:spcPts val="0"/>
              </a:spcBef>
              <a:defRPr/>
            </a:pPr>
            <a:endParaRPr lang="en-GB" altLang="en-US" sz="2400" dirty="0" smtClean="0"/>
          </a:p>
          <a:p>
            <a:pPr algn="just" eaLnBrk="1" hangingPunct="1">
              <a:spcBef>
                <a:spcPts val="0"/>
              </a:spcBef>
              <a:defRPr/>
            </a:pPr>
            <a:r>
              <a:rPr lang="en-GB" altLang="en-US" sz="2400" dirty="0"/>
              <a:t>A Small Area Network connecting ICs and other electronic systems </a:t>
            </a:r>
          </a:p>
          <a:p>
            <a:pPr algn="just" eaLnBrk="1" hangingPunct="1">
              <a:spcBef>
                <a:spcPts val="0"/>
              </a:spcBef>
              <a:defRPr/>
            </a:pPr>
            <a:endParaRPr lang="en-GB" altLang="en-US" sz="2400" dirty="0"/>
          </a:p>
          <a:p>
            <a:pPr algn="just">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smtClean="0"/>
              <a:t>Multi-master</a:t>
            </a:r>
            <a:r>
              <a:rPr lang="en-GB" altLang="en-US" sz="2400" dirty="0"/>
              <a:t>, two wire bus , up to 100 </a:t>
            </a:r>
            <a:r>
              <a:rPr lang="en-GB" altLang="en-US" sz="2400" dirty="0" smtClean="0"/>
              <a:t>Kbits/sec</a:t>
            </a:r>
            <a:endParaRPr lang="en-GB" altLang="en-US" sz="2400" dirty="0"/>
          </a:p>
          <a:p>
            <a:pPr lvl="1" algn="just">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One data line (SDA)</a:t>
            </a:r>
            <a:r>
              <a:rPr lang="ar-SA" altLang="en-US" sz="2400" dirty="0"/>
              <a:t>‏</a:t>
            </a:r>
            <a:endParaRPr lang="en-GB" altLang="en-US" sz="2400" dirty="0"/>
          </a:p>
          <a:p>
            <a:pPr lvl="1" algn="just">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One clock line (SCL</a:t>
            </a:r>
            <a:r>
              <a:rPr lang="en-GB" altLang="en-US" sz="2400" dirty="0" smtClean="0"/>
              <a:t>)</a:t>
            </a:r>
          </a:p>
          <a:p>
            <a:pPr lvl="1" algn="just">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Two wires carry information between </a:t>
            </a:r>
            <a:r>
              <a:rPr lang="en-GB" altLang="en-US" sz="2400" dirty="0" smtClean="0"/>
              <a:t>a </a:t>
            </a:r>
            <a:r>
              <a:rPr lang="en-GB" altLang="en-US" sz="2400" dirty="0"/>
              <a:t>number of devices </a:t>
            </a:r>
          </a:p>
          <a:p>
            <a:pPr lvl="1" algn="just">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smtClean="0"/>
              <a:t>Master </a:t>
            </a:r>
            <a:r>
              <a:rPr lang="en-GB" altLang="en-US" sz="2400" dirty="0"/>
              <a:t>controls clock for slaves</a:t>
            </a:r>
          </a:p>
          <a:p>
            <a:pPr lvl="1" algn="just">
              <a:spcBef>
                <a:spcPts val="0"/>
              </a:spcBef>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Each connected slave has a unique 7-bit address</a:t>
            </a:r>
          </a:p>
          <a:p>
            <a:pPr algn="just" eaLnBrk="1" hangingPunct="1">
              <a:spcBef>
                <a:spcPts val="0"/>
              </a:spcBef>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sz="3600" b="1" dirty="0" smtClean="0">
                <a:solidFill>
                  <a:srgbClr val="FF0000"/>
                </a:solidFill>
                <a:latin typeface="+mn-lt"/>
                <a:cs typeface="Times New Roman" panose="02020603050405020304" pitchFamily="18" charset="0"/>
              </a:rPr>
              <a:t>I2C Introduction</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latin typeface="+mn-lt"/>
              </a:rPr>
              <a:t>I</a:t>
            </a:r>
            <a:r>
              <a:rPr lang="en-US" altLang="en-US" sz="3600" b="1" baseline="30000" dirty="0">
                <a:solidFill>
                  <a:srgbClr val="FF0000"/>
                </a:solidFill>
                <a:latin typeface="+mn-lt"/>
              </a:rPr>
              <a:t>2</a:t>
            </a:r>
            <a:r>
              <a:rPr lang="en-US" altLang="en-US" sz="3600" b="1" dirty="0">
                <a:solidFill>
                  <a:srgbClr val="FF0000"/>
                </a:solidFill>
                <a:latin typeface="+mn-lt"/>
              </a:rPr>
              <a:t>C (Inter-Integrated-Circuit) Bus</a:t>
            </a:r>
            <a:endParaRPr lang="en-US" sz="3600" b="1" dirty="0" smtClean="0">
              <a:solidFill>
                <a:srgbClr val="FF0000"/>
              </a:solidFill>
              <a:latin typeface="+mn-lt"/>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980727"/>
            <a:ext cx="7488832" cy="5309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en-US" sz="2400" dirty="0" smtClean="0"/>
          </a:p>
          <a:p>
            <a:pPr algn="just"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smtClean="0"/>
              <a:t>Transfers </a:t>
            </a:r>
            <a:r>
              <a:rPr lang="en-GB" altLang="en-US" sz="2400" dirty="0"/>
              <a:t>are byte oriented, </a:t>
            </a:r>
            <a:r>
              <a:rPr lang="en-GB" altLang="en-US" sz="2400" dirty="0" smtClean="0"/>
              <a:t>MSB </a:t>
            </a:r>
            <a:r>
              <a:rPr lang="en-GB" altLang="en-US" sz="2400" dirty="0"/>
              <a:t>first</a:t>
            </a:r>
          </a:p>
          <a:p>
            <a:pPr algn="just"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Start: SDA goes low while SCL is high</a:t>
            </a:r>
          </a:p>
          <a:p>
            <a:pPr algn="just"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Master sends address of slave (7-bits) on next 7 clocks</a:t>
            </a:r>
          </a:p>
          <a:p>
            <a:pPr algn="just"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Master sends read/write request bit </a:t>
            </a:r>
          </a:p>
          <a:p>
            <a:pPr lvl="1" algn="just"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0-write to slave</a:t>
            </a:r>
          </a:p>
          <a:p>
            <a:pPr lvl="1" algn="just"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1-read from slave</a:t>
            </a:r>
          </a:p>
          <a:p>
            <a:pPr algn="just"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Slave ACKs by pulling SDA low on next clock</a:t>
            </a:r>
          </a:p>
          <a:p>
            <a:pPr algn="just"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en-GB" altLang="en-US" sz="2400" dirty="0"/>
              <a:t>Data transfers now commence </a:t>
            </a:r>
            <a:endParaRPr lang="en-GB" altLang="en-US" sz="2400" dirty="0" smtClean="0"/>
          </a:p>
          <a:p>
            <a:pPr algn="just"/>
            <a:r>
              <a:rPr lang="en-GB" altLang="en-US" sz="2400" dirty="0"/>
              <a:t>Today, a variety of devices are available with I</a:t>
            </a:r>
            <a:r>
              <a:rPr lang="en-GB" altLang="en-US" sz="2400" baseline="30000" dirty="0"/>
              <a:t>2</a:t>
            </a:r>
            <a:r>
              <a:rPr lang="en-GB" altLang="en-US" sz="2400" dirty="0"/>
              <a:t>C Interfaces </a:t>
            </a:r>
          </a:p>
          <a:p>
            <a:pPr lvl="1" algn="just"/>
            <a:r>
              <a:rPr lang="en-GB" altLang="en-US" sz="2400" dirty="0"/>
              <a:t>Microcontroller, EEPROM, Real-Timer, interface chips, LCD driver, A/D converter</a:t>
            </a:r>
          </a:p>
          <a:p>
            <a:pPr algn="just"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endParaRPr lang="en-GB" altLang="en-US" sz="2400" dirty="0"/>
          </a:p>
          <a:p>
            <a:pPr marL="0" indent="0" algn="just" eaLnBrk="1" hangingPunct="1">
              <a:buNone/>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sz="3600" b="1" dirty="0" smtClean="0">
                <a:solidFill>
                  <a:srgbClr val="FF0000"/>
                </a:solidFill>
                <a:latin typeface="+mn-lt"/>
                <a:cs typeface="Times New Roman" panose="02020603050405020304" pitchFamily="18" charset="0"/>
              </a:rPr>
              <a:t>I2C Protocol</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endParaRPr lang="en-GB" altLang="en-US" sz="2400" b="1" dirty="0" smtClean="0"/>
          </a:p>
          <a:p>
            <a:pPr algn="just"/>
            <a:r>
              <a:rPr lang="en-GB" altLang="en-US" sz="2400" b="1" dirty="0" smtClean="0"/>
              <a:t>Data </a:t>
            </a:r>
            <a:r>
              <a:rPr lang="en-GB" altLang="en-US" sz="2400" b="1" dirty="0"/>
              <a:t>transfer between ICs and systems at relatively low rates </a:t>
            </a:r>
          </a:p>
          <a:p>
            <a:pPr lvl="1" algn="just"/>
            <a:r>
              <a:rPr lang="en-GB" altLang="en-US" sz="2400" dirty="0"/>
              <a:t>“Classic” I</a:t>
            </a:r>
            <a:r>
              <a:rPr lang="en-GB" altLang="en-US" sz="2400" baseline="30000" dirty="0"/>
              <a:t>2</a:t>
            </a:r>
            <a:r>
              <a:rPr lang="en-GB" altLang="en-US" sz="2400" dirty="0"/>
              <a:t>C is rated to 100K bits/second </a:t>
            </a:r>
          </a:p>
          <a:p>
            <a:pPr lvl="1" algn="just"/>
            <a:r>
              <a:rPr lang="en-GB" altLang="en-US" sz="2400" dirty="0"/>
              <a:t>“Fast Mode” devices support up to 400K bits/second </a:t>
            </a:r>
          </a:p>
          <a:p>
            <a:pPr lvl="1" algn="just"/>
            <a:r>
              <a:rPr lang="en-GB" altLang="en-US" sz="2400" dirty="0"/>
              <a:t>A “High Speed Mode” is defined for operation up to 3.4M </a:t>
            </a:r>
            <a:r>
              <a:rPr lang="en-GB" altLang="en-US" sz="2400" dirty="0" smtClean="0"/>
              <a:t>bits/second</a:t>
            </a:r>
          </a:p>
          <a:p>
            <a:pPr lvl="1" algn="just"/>
            <a:endParaRPr lang="en-GB" altLang="en-US" sz="2400" dirty="0"/>
          </a:p>
          <a:p>
            <a:pPr algn="just"/>
            <a:r>
              <a:rPr lang="en-GB" altLang="en-US" sz="2400" b="1" dirty="0"/>
              <a:t>Reduces Board Space and Cost By: </a:t>
            </a:r>
            <a:endParaRPr lang="en-GB" altLang="en-US" sz="2400" dirty="0"/>
          </a:p>
          <a:p>
            <a:pPr lvl="1" algn="just"/>
            <a:r>
              <a:rPr lang="en-GB" altLang="en-US" sz="2400" dirty="0"/>
              <a:t>Allowing use of ICs with fewer pins and smaller packages </a:t>
            </a:r>
          </a:p>
          <a:p>
            <a:pPr lvl="1" algn="just"/>
            <a:r>
              <a:rPr lang="en-GB" altLang="en-US" sz="2400" dirty="0"/>
              <a:t>Greatly reducing interconnect complexity </a:t>
            </a:r>
          </a:p>
          <a:p>
            <a:pPr lvl="1" algn="just"/>
            <a:r>
              <a:rPr lang="en-GB" altLang="en-US" sz="2400" dirty="0"/>
              <a:t>Allowing digitally controlled components to be located close to their point of use</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GB" altLang="en-US" sz="3600" b="1" dirty="0">
                <a:solidFill>
                  <a:srgbClr val="FF0000"/>
                </a:solidFill>
              </a:rPr>
              <a:t>What is I</a:t>
            </a:r>
            <a:r>
              <a:rPr lang="en-GB" altLang="en-US" sz="3600" b="1" baseline="30000" dirty="0">
                <a:solidFill>
                  <a:srgbClr val="FF0000"/>
                </a:solidFill>
              </a:rPr>
              <a:t>2</a:t>
            </a:r>
            <a:r>
              <a:rPr lang="en-GB" altLang="en-US" sz="3600" b="1" dirty="0">
                <a:solidFill>
                  <a:srgbClr val="FF0000"/>
                </a:solidFill>
              </a:rPr>
              <a:t>C used for?</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a:lnSpc>
                <a:spcPct val="90000"/>
              </a:lnSpc>
            </a:pPr>
            <a:endParaRPr lang="en-US" altLang="en-US" sz="2400" dirty="0" smtClean="0"/>
          </a:p>
          <a:p>
            <a:pPr algn="just">
              <a:lnSpc>
                <a:spcPct val="90000"/>
              </a:lnSpc>
            </a:pPr>
            <a:r>
              <a:rPr lang="en-US" altLang="en-US" sz="2400" dirty="0" smtClean="0"/>
              <a:t>Multiple </a:t>
            </a:r>
            <a:r>
              <a:rPr lang="en-US" altLang="en-US" sz="2400" dirty="0"/>
              <a:t>receivers do not require separate select lines as in </a:t>
            </a:r>
            <a:r>
              <a:rPr lang="en-US" altLang="en-US" sz="2400" dirty="0" smtClean="0"/>
              <a:t>SPI</a:t>
            </a:r>
          </a:p>
          <a:p>
            <a:pPr algn="just">
              <a:lnSpc>
                <a:spcPct val="90000"/>
              </a:lnSpc>
            </a:pPr>
            <a:endParaRPr lang="en-US" altLang="en-US" sz="2400" dirty="0"/>
          </a:p>
          <a:p>
            <a:pPr lvl="1" algn="just">
              <a:lnSpc>
                <a:spcPct val="90000"/>
              </a:lnSpc>
            </a:pPr>
            <a:r>
              <a:rPr lang="en-US" altLang="en-US" sz="2400" dirty="0"/>
              <a:t>At  start of each I</a:t>
            </a:r>
            <a:r>
              <a:rPr lang="en-US" altLang="en-US" sz="2400" baseline="30000" dirty="0"/>
              <a:t>2</a:t>
            </a:r>
            <a:r>
              <a:rPr lang="en-US" altLang="en-US" sz="2400" dirty="0"/>
              <a:t>C transaction a 7-bit device address is </a:t>
            </a:r>
            <a:r>
              <a:rPr lang="en-US" altLang="en-US" sz="2400" dirty="0" smtClean="0"/>
              <a:t>sent</a:t>
            </a:r>
          </a:p>
          <a:p>
            <a:pPr lvl="1" algn="just">
              <a:lnSpc>
                <a:spcPct val="90000"/>
              </a:lnSpc>
            </a:pPr>
            <a:endParaRPr lang="en-US" altLang="en-US" sz="2400" dirty="0"/>
          </a:p>
          <a:p>
            <a:pPr lvl="1" algn="just">
              <a:lnSpc>
                <a:spcPct val="90000"/>
              </a:lnSpc>
            </a:pPr>
            <a:r>
              <a:rPr lang="en-US" altLang="en-US" sz="2400" dirty="0"/>
              <a:t>Each device listens – if device address matches internal address, then device </a:t>
            </a:r>
            <a:r>
              <a:rPr lang="en-US" altLang="en-US" sz="2400" dirty="0" smtClean="0"/>
              <a:t>responds</a:t>
            </a:r>
          </a:p>
          <a:p>
            <a:pPr lvl="1" algn="just">
              <a:lnSpc>
                <a:spcPct val="90000"/>
              </a:lnSpc>
            </a:pPr>
            <a:endParaRPr lang="en-US" altLang="en-US" sz="2400" dirty="0"/>
          </a:p>
          <a:p>
            <a:pPr algn="just">
              <a:lnSpc>
                <a:spcPct val="90000"/>
              </a:lnSpc>
            </a:pPr>
            <a:r>
              <a:rPr lang="en-US" altLang="en-US" sz="2400" dirty="0"/>
              <a:t>SDA (data line) is bidirectional, communication is half </a:t>
            </a:r>
            <a:r>
              <a:rPr lang="en-US" altLang="en-US" sz="2400" dirty="0" smtClean="0"/>
              <a:t>duplex</a:t>
            </a:r>
          </a:p>
          <a:p>
            <a:pPr algn="just">
              <a:lnSpc>
                <a:spcPct val="90000"/>
              </a:lnSpc>
            </a:pPr>
            <a:endParaRPr lang="en-US" altLang="en-US" sz="2400" dirty="0"/>
          </a:p>
          <a:p>
            <a:pPr algn="just">
              <a:lnSpc>
                <a:spcPct val="90000"/>
              </a:lnSpc>
            </a:pPr>
            <a:r>
              <a:rPr lang="en-US" altLang="en-US" sz="2400" dirty="0"/>
              <a:t>SDA, SCLK are open-drain, require external </a:t>
            </a:r>
            <a:r>
              <a:rPr lang="en-US" altLang="en-US" sz="2400" dirty="0" smtClean="0"/>
              <a:t>pull-ups </a:t>
            </a:r>
            <a:endParaRPr lang="en-US" altLang="en-US" sz="2400" dirty="0"/>
          </a:p>
          <a:p>
            <a:pPr lvl="1" algn="just">
              <a:lnSpc>
                <a:spcPct val="90000"/>
              </a:lnSpc>
            </a:pPr>
            <a:r>
              <a:rPr lang="en-US" altLang="en-US" sz="2400" dirty="0"/>
              <a:t>Allows multiple bus masters (will discuss this more later).</a:t>
            </a:r>
          </a:p>
          <a:p>
            <a:pPr lvl="1" algn="just">
              <a:lnSpc>
                <a:spcPct val="90000"/>
              </a:lnSpc>
            </a:pPr>
            <a:endParaRPr lang="en-US" altLang="en-US"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I</a:t>
            </a:r>
            <a:r>
              <a:rPr lang="en-US" altLang="en-US" sz="3600" b="1" baseline="30000" dirty="0">
                <a:solidFill>
                  <a:srgbClr val="FF0000"/>
                </a:solidFill>
              </a:rPr>
              <a:t>2</a:t>
            </a:r>
            <a:r>
              <a:rPr lang="en-US" altLang="en-US" sz="3600" b="1" dirty="0">
                <a:solidFill>
                  <a:srgbClr val="FF0000"/>
                </a:solidFill>
              </a:rPr>
              <a:t>C Features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1746598"/>
      </p:ext>
    </p:extLst>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endParaRPr lang="en-GB" altLang="en-US" sz="1400" dirty="0" smtClean="0"/>
          </a:p>
          <a:p>
            <a:r>
              <a:rPr lang="en-GB" altLang="en-US" sz="2400" dirty="0" smtClean="0"/>
              <a:t>Includes </a:t>
            </a:r>
            <a:r>
              <a:rPr lang="en-GB" altLang="en-US" sz="2400" dirty="0"/>
              <a:t>electrical and timing specifications, </a:t>
            </a:r>
            <a:r>
              <a:rPr lang="en-GB" altLang="en-US" sz="2400" dirty="0" smtClean="0"/>
              <a:t> and </a:t>
            </a:r>
            <a:r>
              <a:rPr lang="en-GB" altLang="en-US" sz="2400" dirty="0"/>
              <a:t>an associated bus protocol </a:t>
            </a:r>
          </a:p>
          <a:p>
            <a:r>
              <a:rPr lang="en-GB" altLang="en-US" sz="2400" dirty="0"/>
              <a:t>Two wire serial data &amp; control bus implemented with the serial data (SDA) and clock (SCL) lines </a:t>
            </a:r>
          </a:p>
          <a:p>
            <a:pPr lvl="1"/>
            <a:r>
              <a:rPr lang="en-GB" altLang="en-US" sz="2400" dirty="0"/>
              <a:t>For reliable operation, a third line is required</a:t>
            </a:r>
            <a:r>
              <a:rPr lang="en-GB" altLang="en-US" sz="2400" dirty="0" smtClean="0"/>
              <a:t>: Common </a:t>
            </a:r>
            <a:r>
              <a:rPr lang="en-GB" altLang="en-US" sz="2400" dirty="0"/>
              <a:t>ground </a:t>
            </a:r>
          </a:p>
          <a:p>
            <a:r>
              <a:rPr lang="en-GB" altLang="en-US" sz="2400" dirty="0"/>
              <a:t>Unique start and stop condition </a:t>
            </a:r>
          </a:p>
          <a:p>
            <a:r>
              <a:rPr lang="en-GB" altLang="en-US" sz="2400" dirty="0"/>
              <a:t>Slave selection protocol uses a 7-Bit slave address </a:t>
            </a:r>
          </a:p>
          <a:p>
            <a:pPr lvl="1"/>
            <a:r>
              <a:rPr lang="en-GB" altLang="en-US" sz="2400" dirty="0"/>
              <a:t>The bus specification allows an extension to 10 bits </a:t>
            </a:r>
          </a:p>
          <a:p>
            <a:r>
              <a:rPr lang="en-GB" altLang="en-US" sz="2400" dirty="0"/>
              <a:t>Bi-directional data transfer </a:t>
            </a:r>
          </a:p>
          <a:p>
            <a:r>
              <a:rPr lang="en-GB" altLang="en-US" sz="2400" dirty="0"/>
              <a:t>Acknowledgement after each transferred byte </a:t>
            </a:r>
          </a:p>
          <a:p>
            <a:r>
              <a:rPr lang="en-GB" altLang="en-US" sz="2400" dirty="0"/>
              <a:t>No fixed length of transfer </a:t>
            </a: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GB" altLang="en-US" sz="3600" b="1" dirty="0">
                <a:solidFill>
                  <a:srgbClr val="FF0000"/>
                </a:solidFill>
              </a:rPr>
              <a:t>I</a:t>
            </a:r>
            <a:r>
              <a:rPr lang="en-GB" altLang="en-US" sz="3600" b="1" baseline="30000" dirty="0">
                <a:solidFill>
                  <a:srgbClr val="FF0000"/>
                </a:solidFill>
              </a:rPr>
              <a:t>2</a:t>
            </a:r>
            <a:r>
              <a:rPr lang="en-GB" altLang="en-US" sz="3600" b="1" dirty="0">
                <a:solidFill>
                  <a:srgbClr val="FF0000"/>
                </a:solidFill>
              </a:rPr>
              <a:t>C Bus Characteristics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endParaRPr lang="en-GB" altLang="en-US" sz="2000" dirty="0" smtClean="0"/>
          </a:p>
          <a:p>
            <a:r>
              <a:rPr lang="en-GB" altLang="en-US" sz="2400" dirty="0" smtClean="0"/>
              <a:t>True </a:t>
            </a:r>
            <a:r>
              <a:rPr lang="en-GB" altLang="en-US" sz="2400" dirty="0"/>
              <a:t>multi-master capability </a:t>
            </a:r>
          </a:p>
          <a:p>
            <a:pPr lvl="1"/>
            <a:r>
              <a:rPr lang="en-GB" altLang="en-US" sz="2400" dirty="0"/>
              <a:t>Clock </a:t>
            </a:r>
            <a:r>
              <a:rPr lang="en-GB" altLang="en-US" sz="2400" dirty="0" smtClean="0"/>
              <a:t>synchronization( </a:t>
            </a:r>
            <a:r>
              <a:rPr lang="en-GB" altLang="en-US" sz="2400" dirty="0"/>
              <a:t>procedure to sync then clocks of two or more devices </a:t>
            </a:r>
            <a:r>
              <a:rPr lang="en-GB" altLang="en-US" sz="2400" dirty="0" smtClean="0"/>
              <a:t>)</a:t>
            </a:r>
            <a:endParaRPr lang="en-GB" altLang="en-US" sz="2400" dirty="0"/>
          </a:p>
          <a:p>
            <a:pPr lvl="1"/>
            <a:r>
              <a:rPr lang="en-GB" altLang="en-US" sz="2400" dirty="0" smtClean="0"/>
              <a:t>Arbitration </a:t>
            </a:r>
            <a:r>
              <a:rPr lang="en-GB" altLang="en-US" sz="2400" dirty="0"/>
              <a:t>procedure (procedure to insure that only one master has control of </a:t>
            </a:r>
            <a:r>
              <a:rPr lang="en-GB" altLang="en-US" sz="2400" dirty="0" smtClean="0"/>
              <a:t>their </a:t>
            </a:r>
            <a:r>
              <a:rPr lang="en-GB" altLang="en-US" sz="2400" dirty="0"/>
              <a:t>bus at any </a:t>
            </a:r>
            <a:r>
              <a:rPr lang="en-GB" altLang="en-US" sz="2400" dirty="0" smtClean="0"/>
              <a:t>instant)</a:t>
            </a:r>
          </a:p>
          <a:p>
            <a:pPr lvl="1"/>
            <a:endParaRPr lang="en-GB" altLang="en-US" sz="1200" dirty="0"/>
          </a:p>
          <a:p>
            <a:r>
              <a:rPr lang="en-GB" altLang="en-US" sz="2400" dirty="0"/>
              <a:t>Transmission speeds up to 100Khz </a:t>
            </a:r>
            <a:r>
              <a:rPr lang="en-GB" altLang="en-US" sz="2400" dirty="0" smtClean="0"/>
              <a:t>(</a:t>
            </a:r>
            <a:r>
              <a:rPr lang="en-GB" altLang="en-US" sz="2400" dirty="0"/>
              <a:t>classic I2C) </a:t>
            </a:r>
            <a:endParaRPr lang="en-GB" altLang="en-US" sz="2400" dirty="0" smtClean="0"/>
          </a:p>
          <a:p>
            <a:endParaRPr lang="en-GB" altLang="en-US" sz="1200" dirty="0"/>
          </a:p>
          <a:p>
            <a:r>
              <a:rPr lang="en-GB" altLang="en-US" sz="2400" dirty="0"/>
              <a:t>Max. line capacitance of 400pF</a:t>
            </a:r>
            <a:r>
              <a:rPr lang="en-GB" altLang="en-US" sz="2400" dirty="0" smtClean="0"/>
              <a:t>, approximately </a:t>
            </a:r>
            <a:r>
              <a:rPr lang="en-GB" altLang="en-US" sz="2400" dirty="0"/>
              <a:t>4 meters (12 feet</a:t>
            </a:r>
            <a:r>
              <a:rPr lang="en-GB" altLang="en-US" sz="2400" dirty="0" smtClean="0"/>
              <a:t>)</a:t>
            </a:r>
          </a:p>
          <a:p>
            <a:pPr marL="0" indent="0">
              <a:buNone/>
            </a:pPr>
            <a:endParaRPr lang="en-GB" altLang="en-US" sz="1200" dirty="0"/>
          </a:p>
          <a:p>
            <a:r>
              <a:rPr lang="en-GB" altLang="en-US" sz="2400" dirty="0"/>
              <a:t>Allows series resistor for IC protection </a:t>
            </a:r>
            <a:endParaRPr lang="en-GB" altLang="en-US" sz="2400" dirty="0" smtClean="0"/>
          </a:p>
          <a:p>
            <a:endParaRPr lang="en-GB" altLang="en-US" sz="1200" dirty="0"/>
          </a:p>
          <a:p>
            <a:r>
              <a:rPr lang="en-GB" altLang="en-US" sz="2400" dirty="0"/>
              <a:t>Compatible with different IC technologies</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GB" altLang="en-US" sz="3600" b="1" dirty="0">
                <a:solidFill>
                  <a:srgbClr val="FF0000"/>
                </a:solidFill>
              </a:rPr>
              <a:t>I</a:t>
            </a:r>
            <a:r>
              <a:rPr lang="en-GB" altLang="en-US" sz="3600" b="1" baseline="30000" dirty="0">
                <a:solidFill>
                  <a:srgbClr val="FF0000"/>
                </a:solidFill>
              </a:rPr>
              <a:t>2</a:t>
            </a:r>
            <a:r>
              <a:rPr lang="en-GB" altLang="en-US" sz="3600" b="1" dirty="0">
                <a:solidFill>
                  <a:srgbClr val="FF0000"/>
                </a:solidFill>
              </a:rPr>
              <a:t>C Bus Characteristics (cont’d)</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endParaRPr lang="en-GB" altLang="en-US" sz="2800" b="1" dirty="0" smtClean="0"/>
          </a:p>
          <a:p>
            <a:r>
              <a:rPr lang="en-GB" altLang="en-US" sz="2800" b="1" dirty="0" smtClean="0"/>
              <a:t>Master</a:t>
            </a:r>
            <a:r>
              <a:rPr lang="en-GB" altLang="en-US" sz="2800" b="1" dirty="0"/>
              <a:t>: </a:t>
            </a:r>
            <a:endParaRPr lang="en-GB" altLang="en-US" sz="2800" dirty="0"/>
          </a:p>
          <a:p>
            <a:pPr lvl="1"/>
            <a:r>
              <a:rPr lang="en-GB" altLang="en-US" sz="2400" dirty="0"/>
              <a:t>Initiates a transfer by generating  </a:t>
            </a:r>
            <a:r>
              <a:rPr lang="en-GB" altLang="en-US" sz="2400" dirty="0" smtClean="0"/>
              <a:t>start </a:t>
            </a:r>
            <a:r>
              <a:rPr lang="en-GB" altLang="en-US" sz="2400" dirty="0"/>
              <a:t>and stop conditions </a:t>
            </a:r>
          </a:p>
          <a:p>
            <a:pPr lvl="1"/>
            <a:r>
              <a:rPr lang="en-GB" altLang="en-US" sz="2400" dirty="0"/>
              <a:t>Generates the clock </a:t>
            </a:r>
          </a:p>
          <a:p>
            <a:pPr lvl="1"/>
            <a:r>
              <a:rPr lang="en-GB" altLang="en-US" sz="2400" dirty="0"/>
              <a:t>Transmits the slave address </a:t>
            </a:r>
          </a:p>
          <a:p>
            <a:pPr lvl="1"/>
            <a:r>
              <a:rPr lang="en-GB" altLang="en-US" sz="2400" dirty="0"/>
              <a:t>Determines data transfer direction </a:t>
            </a:r>
            <a:r>
              <a:rPr lang="en-GB" altLang="en-US" sz="2400" b="1" dirty="0"/>
              <a:t> </a:t>
            </a:r>
            <a:endParaRPr lang="en-GB" altLang="en-US" sz="2400" b="1" dirty="0" smtClean="0"/>
          </a:p>
          <a:p>
            <a:pPr lvl="1"/>
            <a:endParaRPr lang="en-GB" altLang="en-US" sz="2400" dirty="0"/>
          </a:p>
          <a:p>
            <a:r>
              <a:rPr lang="en-GB" altLang="en-US" sz="2800" b="1" dirty="0"/>
              <a:t>Slave: </a:t>
            </a:r>
            <a:endParaRPr lang="en-GB" altLang="en-US" sz="2800" dirty="0"/>
          </a:p>
          <a:p>
            <a:pPr lvl="1"/>
            <a:r>
              <a:rPr lang="en-GB" altLang="en-US" sz="2400" dirty="0"/>
              <a:t>Responds only when addressed </a:t>
            </a:r>
          </a:p>
          <a:p>
            <a:pPr lvl="1"/>
            <a:r>
              <a:rPr lang="en-GB" altLang="en-US" sz="2400" dirty="0"/>
              <a:t>Timing is controlled by the clock line </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GB" altLang="en-US" sz="3600" b="1" dirty="0">
                <a:solidFill>
                  <a:srgbClr val="FF0000"/>
                </a:solidFill>
              </a:rPr>
              <a:t>I</a:t>
            </a:r>
            <a:r>
              <a:rPr lang="en-GB" altLang="en-US" sz="3600" b="1" baseline="30000" dirty="0">
                <a:solidFill>
                  <a:srgbClr val="FF0000"/>
                </a:solidFill>
              </a:rPr>
              <a:t>2</a:t>
            </a:r>
            <a:r>
              <a:rPr lang="en-GB" altLang="en-US" sz="3600" b="1" dirty="0">
                <a:solidFill>
                  <a:srgbClr val="FF0000"/>
                </a:solidFill>
              </a:rPr>
              <a:t>C Bus Definitions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648072"/>
          </a:xfrm>
        </p:spPr>
        <p:txBody>
          <a:bodyPr/>
          <a:lstStyle/>
          <a:p>
            <a:pPr eaLnBrk="1" hangingPunct="1"/>
            <a:r>
              <a:rPr lang="en-GB" altLang="en-US" sz="3600" b="1" dirty="0">
                <a:solidFill>
                  <a:srgbClr val="FF0000"/>
                </a:solidFill>
              </a:rPr>
              <a:t>I</a:t>
            </a:r>
            <a:r>
              <a:rPr lang="en-GB" altLang="en-US" sz="3600" b="1" baseline="30000" dirty="0">
                <a:solidFill>
                  <a:srgbClr val="FF0000"/>
                </a:solidFill>
              </a:rPr>
              <a:t>2</a:t>
            </a:r>
            <a:r>
              <a:rPr lang="en-GB" altLang="en-US" sz="3600" b="1" dirty="0">
                <a:solidFill>
                  <a:srgbClr val="FF0000"/>
                </a:solidFill>
              </a:rPr>
              <a:t>C Bus Configuration Example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l="38129" t="28407" r="3380" b="16090"/>
          <a:stretch>
            <a:fillRect/>
          </a:stretch>
        </p:blipFill>
        <p:spPr>
          <a:xfrm>
            <a:off x="1187624" y="1124744"/>
            <a:ext cx="6413500" cy="4211637"/>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ChangeArrowheads="1"/>
          </p:cNvSpPr>
          <p:nvPr/>
        </p:nvSpPr>
        <p:spPr bwMode="auto">
          <a:xfrm>
            <a:off x="2276475" y="1714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en-US"/>
          </a:p>
        </p:txBody>
      </p:sp>
      <p:pic>
        <p:nvPicPr>
          <p:cNvPr id="819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404813"/>
            <a:ext cx="81375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941118"/>
      </p:ext>
    </p:extLst>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pPr algn="just"/>
            <a:endParaRPr lang="en-GB" altLang="en-US" sz="1200" dirty="0" smtClean="0"/>
          </a:p>
          <a:p>
            <a:pPr algn="just"/>
            <a:r>
              <a:rPr lang="en-GB" altLang="en-US" sz="2400" dirty="0" smtClean="0"/>
              <a:t>Devices </a:t>
            </a:r>
            <a:r>
              <a:rPr lang="en-GB" altLang="en-US" sz="2400" dirty="0"/>
              <a:t>connected to the bus must have an open drain or open collector output for serial clock and data signal </a:t>
            </a:r>
            <a:endParaRPr lang="en-GB" altLang="en-US" sz="2400" dirty="0" smtClean="0"/>
          </a:p>
          <a:p>
            <a:pPr algn="just"/>
            <a:endParaRPr lang="en-GB" altLang="en-US" sz="1200" dirty="0"/>
          </a:p>
          <a:p>
            <a:pPr algn="just"/>
            <a:r>
              <a:rPr lang="en-GB" altLang="en-US" sz="2400" dirty="0"/>
              <a:t>The device must also be able to sense the logic level on these pins </a:t>
            </a:r>
            <a:endParaRPr lang="en-GB" altLang="en-US" sz="2400" dirty="0" smtClean="0"/>
          </a:p>
          <a:p>
            <a:pPr algn="just"/>
            <a:endParaRPr lang="en-GB" altLang="en-US" sz="1200" dirty="0"/>
          </a:p>
          <a:p>
            <a:pPr algn="just"/>
            <a:r>
              <a:rPr lang="en-GB" altLang="en-US" sz="2400" dirty="0"/>
              <a:t>All devices have a common ground </a:t>
            </a:r>
            <a:r>
              <a:rPr lang="en-GB" altLang="en-US" sz="2400" dirty="0" smtClean="0"/>
              <a:t>reference</a:t>
            </a:r>
          </a:p>
          <a:p>
            <a:pPr algn="just"/>
            <a:endParaRPr lang="en-GB" altLang="en-US" sz="1200" dirty="0"/>
          </a:p>
          <a:p>
            <a:pPr algn="just"/>
            <a:r>
              <a:rPr lang="en-GB" altLang="en-US" sz="2400" dirty="0"/>
              <a:t>The serial clock and data lines are connected to </a:t>
            </a:r>
            <a:r>
              <a:rPr lang="en-GB" altLang="en-US" sz="2400" dirty="0" err="1"/>
              <a:t>Vdd</a:t>
            </a:r>
            <a:r>
              <a:rPr lang="en-GB" altLang="en-US" sz="2400" dirty="0"/>
              <a:t>(typically +5V) through pull up resistors </a:t>
            </a:r>
            <a:endParaRPr lang="en-GB" altLang="en-US" sz="2400" dirty="0" smtClean="0"/>
          </a:p>
          <a:p>
            <a:pPr algn="just"/>
            <a:endParaRPr lang="en-GB" altLang="en-US" sz="1200" dirty="0"/>
          </a:p>
          <a:p>
            <a:pPr algn="just"/>
            <a:r>
              <a:rPr lang="en-GB" altLang="en-US" sz="2400" dirty="0"/>
              <a:t>At any given moment the I2C bus is: </a:t>
            </a:r>
          </a:p>
          <a:p>
            <a:pPr lvl="1" algn="just"/>
            <a:r>
              <a:rPr lang="en-GB" altLang="en-US" sz="2400" dirty="0"/>
              <a:t>Quiescent (Idle), or</a:t>
            </a:r>
          </a:p>
          <a:p>
            <a:pPr lvl="1" algn="just"/>
            <a:r>
              <a:rPr lang="en-GB" altLang="en-US" sz="2400" dirty="0"/>
              <a:t>in Master transmit mode or </a:t>
            </a:r>
          </a:p>
          <a:p>
            <a:pPr lvl="1" algn="just"/>
            <a:r>
              <a:rPr lang="en-GB" altLang="en-US" sz="2400" dirty="0"/>
              <a:t>in Master receive mode. </a:t>
            </a: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GB" altLang="en-US" sz="3600" b="1" dirty="0">
                <a:solidFill>
                  <a:srgbClr val="FF0000"/>
                </a:solidFill>
              </a:rPr>
              <a:t>I</a:t>
            </a:r>
            <a:r>
              <a:rPr lang="en-GB" altLang="en-US" sz="3600" b="1" baseline="30000" dirty="0">
                <a:solidFill>
                  <a:srgbClr val="FF0000"/>
                </a:solidFill>
              </a:rPr>
              <a:t>2</a:t>
            </a:r>
            <a:r>
              <a:rPr lang="en-GB" altLang="en-US" sz="3600" b="1" dirty="0">
                <a:solidFill>
                  <a:srgbClr val="FF0000"/>
                </a:solidFill>
              </a:rPr>
              <a:t>C Hardware Details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24744"/>
            <a:ext cx="8928992" cy="864096"/>
          </a:xfrm>
        </p:spPr>
        <p:txBody>
          <a:bodyPr/>
          <a:lstStyle/>
          <a:p>
            <a:pPr algn="just" eaLnBrk="1" hangingPunct="1">
              <a:defRPr/>
            </a:pPr>
            <a:r>
              <a:rPr lang="en-GB" altLang="en-US" sz="2400" dirty="0"/>
              <a:t>In normal data transfer, the data line only changes state when the clock is low </a:t>
            </a: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GB" altLang="en-US" sz="3600" b="1" dirty="0">
                <a:solidFill>
                  <a:srgbClr val="FF0000"/>
                </a:solidFill>
              </a:rPr>
              <a:t>Bit Transfer on the I</a:t>
            </a:r>
            <a:r>
              <a:rPr lang="en-GB" altLang="en-US" sz="3600" b="1" baseline="30000" dirty="0">
                <a:solidFill>
                  <a:srgbClr val="FF0000"/>
                </a:solidFill>
              </a:rPr>
              <a:t>2</a:t>
            </a:r>
            <a:r>
              <a:rPr lang="en-GB" altLang="en-US" sz="3600" b="1" dirty="0">
                <a:solidFill>
                  <a:srgbClr val="FF0000"/>
                </a:solidFill>
              </a:rPr>
              <a:t>C Bus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2636912"/>
            <a:ext cx="7793807"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algn="just">
              <a:buSzPct val="75000"/>
              <a:buFont typeface="Arial" panose="020B0604020202020204" pitchFamily="34" charset="0"/>
              <a:buChar char="•"/>
            </a:pPr>
            <a:r>
              <a:rPr lang="en-GB" altLang="en-US" sz="200" dirty="0" smtClean="0"/>
              <a:t>[</a:t>
            </a:r>
          </a:p>
          <a:p>
            <a:pPr algn="just">
              <a:buSzPct val="75000"/>
              <a:buFont typeface="Arial" panose="020B0604020202020204" pitchFamily="34" charset="0"/>
              <a:buChar char="•"/>
            </a:pPr>
            <a:r>
              <a:rPr lang="en-GB" altLang="en-US" sz="2400" dirty="0" smtClean="0"/>
              <a:t>A transition of the data line while the clock line is high  is defined as either a start or a stop condition.</a:t>
            </a:r>
          </a:p>
          <a:p>
            <a:pPr algn="just">
              <a:buSzPct val="75000"/>
              <a:buFont typeface="Arial" panose="020B0604020202020204" pitchFamily="34" charset="0"/>
              <a:buChar char="•"/>
            </a:pPr>
            <a:r>
              <a:rPr lang="en-GB" altLang="en-US" sz="2400" dirty="0" smtClean="0"/>
              <a:t>Both </a:t>
            </a:r>
            <a:r>
              <a:rPr lang="en-GB" altLang="en-US" sz="2400" dirty="0"/>
              <a:t>start and stop conditions are generated by the bus master </a:t>
            </a:r>
            <a:endParaRPr lang="en-GB" altLang="en-US" sz="2400" dirty="0" smtClean="0"/>
          </a:p>
          <a:p>
            <a:pPr algn="just">
              <a:buSzPct val="75000"/>
              <a:buFont typeface="Arial" panose="020B0604020202020204" pitchFamily="34" charset="0"/>
              <a:buChar char="•"/>
            </a:pPr>
            <a:r>
              <a:rPr lang="en-GB" altLang="en-US" sz="2400" dirty="0" smtClean="0"/>
              <a:t>The </a:t>
            </a:r>
            <a:r>
              <a:rPr lang="en-GB" altLang="en-US" sz="2400" dirty="0"/>
              <a:t>bus is considered busy after a start condition, until a stop condition occurs</a:t>
            </a:r>
            <a:r>
              <a:rPr lang="en-GB" altLang="en-US" sz="2000" dirty="0"/>
              <a:t> </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GB" altLang="en-US" sz="3600" b="1" dirty="0">
                <a:solidFill>
                  <a:srgbClr val="FF0000"/>
                </a:solidFill>
              </a:rPr>
              <a:t>Start and Stop Conditions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211" y="2924944"/>
            <a:ext cx="7924229"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 Box 9"/>
          <p:cNvSpPr txBox="1">
            <a:spLocks noChangeArrowheads="1"/>
          </p:cNvSpPr>
          <p:nvPr/>
        </p:nvSpPr>
        <p:spPr bwMode="auto">
          <a:xfrm>
            <a:off x="1058416" y="5373216"/>
            <a:ext cx="2073424" cy="830997"/>
          </a:xfrm>
          <a:prstGeom prst="rect">
            <a:avLst/>
          </a:prstGeom>
          <a:solidFill>
            <a:srgbClr val="FFCC00"/>
          </a:solidFill>
          <a:ln w="38100">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s-ES_tradnl" altLang="en-US" sz="1600" b="1" dirty="0">
                <a:latin typeface="+mn-lt"/>
              </a:rPr>
              <a:t>START:</a:t>
            </a:r>
          </a:p>
          <a:p>
            <a:pPr eaLnBrk="0" hangingPunct="0"/>
            <a:r>
              <a:rPr lang="es-ES_tradnl" altLang="en-US" sz="1600" b="1" dirty="0">
                <a:latin typeface="+mn-lt"/>
              </a:rPr>
              <a:t>   - SDA : HIGH -&gt; LOW</a:t>
            </a:r>
          </a:p>
          <a:p>
            <a:pPr eaLnBrk="0" hangingPunct="0"/>
            <a:r>
              <a:rPr lang="es-ES_tradnl" altLang="en-US" sz="1600" b="1" dirty="0">
                <a:latin typeface="+mn-lt"/>
              </a:rPr>
              <a:t>   - </a:t>
            </a:r>
            <a:r>
              <a:rPr lang="es-ES_tradnl" altLang="en-US" sz="1600" b="1" dirty="0" smtClean="0">
                <a:latin typeface="+mn-lt"/>
              </a:rPr>
              <a:t>SCL  </a:t>
            </a:r>
            <a:r>
              <a:rPr lang="es-ES_tradnl" altLang="en-US" sz="1600" b="1" dirty="0">
                <a:latin typeface="+mn-lt"/>
              </a:rPr>
              <a:t>: HIGH</a:t>
            </a:r>
          </a:p>
        </p:txBody>
      </p:sp>
      <p:sp>
        <p:nvSpPr>
          <p:cNvPr id="10" name="Text Box 10"/>
          <p:cNvSpPr txBox="1">
            <a:spLocks noChangeArrowheads="1"/>
          </p:cNvSpPr>
          <p:nvPr/>
        </p:nvSpPr>
        <p:spPr bwMode="auto">
          <a:xfrm>
            <a:off x="5916715" y="5406314"/>
            <a:ext cx="2039661" cy="830997"/>
          </a:xfrm>
          <a:prstGeom prst="rect">
            <a:avLst/>
          </a:prstGeom>
          <a:solidFill>
            <a:srgbClr val="FFCC00"/>
          </a:solidFill>
          <a:ln w="38100">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_tradnl" altLang="en-US" sz="1600" b="1" dirty="0">
                <a:latin typeface="+mn-lt"/>
              </a:rPr>
              <a:t>STOP:</a:t>
            </a:r>
          </a:p>
          <a:p>
            <a:pPr eaLnBrk="0" hangingPunct="0"/>
            <a:r>
              <a:rPr lang="es-ES_tradnl" altLang="en-US" sz="1600" b="1" dirty="0">
                <a:latin typeface="+mn-lt"/>
              </a:rPr>
              <a:t>   - SDA : LOW -&gt; HIGH</a:t>
            </a:r>
          </a:p>
          <a:p>
            <a:pPr eaLnBrk="0" hangingPunct="0"/>
            <a:r>
              <a:rPr lang="es-ES_tradnl" altLang="en-US" sz="1600" b="1" dirty="0">
                <a:latin typeface="+mn-lt"/>
              </a:rPr>
              <a:t>   - </a:t>
            </a:r>
            <a:r>
              <a:rPr lang="es-ES_tradnl" altLang="en-US" sz="1600" b="1" dirty="0" smtClean="0">
                <a:latin typeface="+mn-lt"/>
              </a:rPr>
              <a:t>SCL  : </a:t>
            </a:r>
            <a:r>
              <a:rPr lang="es-ES_tradnl" altLang="en-US" sz="1600" b="1" dirty="0">
                <a:latin typeface="+mn-lt"/>
              </a:rPr>
              <a:t>HIGH</a:t>
            </a:r>
          </a:p>
        </p:txBody>
      </p:sp>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autoUpdateAnimBg="0"/>
      <p:bldP spid="10"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pPr algn="just"/>
            <a:endParaRPr lang="en-GB" altLang="en-US" sz="2400" dirty="0" smtClean="0"/>
          </a:p>
          <a:p>
            <a:pPr algn="just"/>
            <a:r>
              <a:rPr lang="en-GB" altLang="en-US" sz="2400" dirty="0" smtClean="0"/>
              <a:t>Each </a:t>
            </a:r>
            <a:r>
              <a:rPr lang="en-GB" altLang="en-US" sz="2400" dirty="0"/>
              <a:t>node has a unique 7 (or 10) bit address </a:t>
            </a:r>
            <a:endParaRPr lang="en-GB" altLang="en-US" sz="2400" dirty="0" smtClean="0"/>
          </a:p>
          <a:p>
            <a:pPr algn="just"/>
            <a:endParaRPr lang="en-GB" altLang="en-US" sz="2400" dirty="0"/>
          </a:p>
          <a:p>
            <a:pPr algn="just"/>
            <a:r>
              <a:rPr lang="en-GB" altLang="en-US" sz="2400" dirty="0"/>
              <a:t>Peripherals often have fixed and programmable  address portions </a:t>
            </a:r>
            <a:endParaRPr lang="en-GB" altLang="en-US" sz="2400" dirty="0" smtClean="0"/>
          </a:p>
          <a:p>
            <a:pPr algn="just"/>
            <a:endParaRPr lang="en-GB" altLang="en-US" sz="2400" dirty="0"/>
          </a:p>
          <a:p>
            <a:pPr algn="just"/>
            <a:r>
              <a:rPr lang="en-GB" altLang="en-US" sz="2400" dirty="0"/>
              <a:t>Addresses starting with 0000 or 1111 have special functions:- </a:t>
            </a:r>
          </a:p>
          <a:p>
            <a:pPr lvl="1" algn="just"/>
            <a:r>
              <a:rPr lang="en-GB" altLang="en-US" sz="2400" dirty="0"/>
              <a:t> 0000000 Is a General Call Address </a:t>
            </a:r>
          </a:p>
          <a:p>
            <a:pPr lvl="1" algn="just"/>
            <a:r>
              <a:rPr lang="en-GB" altLang="en-US" sz="2400" dirty="0"/>
              <a:t> 0000001 Is a </a:t>
            </a:r>
            <a:r>
              <a:rPr lang="en-GB" altLang="en-US" sz="2400" dirty="0" smtClean="0"/>
              <a:t>Null </a:t>
            </a:r>
            <a:r>
              <a:rPr lang="en-GB" altLang="en-US" sz="2400" dirty="0"/>
              <a:t>Address </a:t>
            </a:r>
          </a:p>
          <a:p>
            <a:pPr lvl="1" algn="just"/>
            <a:r>
              <a:rPr lang="en-GB" altLang="en-US" sz="2400" dirty="0"/>
              <a:t> 1111XXX Address Extension </a:t>
            </a:r>
          </a:p>
          <a:p>
            <a:pPr lvl="1" algn="just"/>
            <a:r>
              <a:rPr lang="en-GB" altLang="en-US" sz="2400" dirty="0"/>
              <a:t> 1111111  Address Extension –  Next Bytes are the Actual Address</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GB" altLang="en-US" sz="3600" b="1" dirty="0">
                <a:solidFill>
                  <a:srgbClr val="FF0000"/>
                </a:solidFill>
              </a:rPr>
              <a:t>I</a:t>
            </a:r>
            <a:r>
              <a:rPr lang="en-GB" altLang="en-US" sz="3600" b="1" baseline="30000" dirty="0">
                <a:solidFill>
                  <a:srgbClr val="FF0000"/>
                </a:solidFill>
              </a:rPr>
              <a:t>2</a:t>
            </a:r>
            <a:r>
              <a:rPr lang="en-GB" altLang="en-US" sz="3600" b="1" dirty="0">
                <a:solidFill>
                  <a:srgbClr val="FF0000"/>
                </a:solidFill>
              </a:rPr>
              <a:t>C Addressing</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pPr>
              <a:spcBef>
                <a:spcPct val="50000"/>
              </a:spcBef>
            </a:pPr>
            <a:endParaRPr lang="en-GB" altLang="en-US" sz="2400" dirty="0" smtClean="0"/>
          </a:p>
          <a:p>
            <a:pPr>
              <a:spcBef>
                <a:spcPct val="50000"/>
              </a:spcBef>
            </a:pPr>
            <a:endParaRPr lang="en-GB" altLang="en-US" sz="2400" dirty="0"/>
          </a:p>
          <a:p>
            <a:pPr>
              <a:spcBef>
                <a:spcPct val="50000"/>
              </a:spcBef>
            </a:pPr>
            <a:endParaRPr lang="en-GB" altLang="en-US" sz="2400" dirty="0" smtClean="0"/>
          </a:p>
          <a:p>
            <a:pPr>
              <a:spcBef>
                <a:spcPct val="50000"/>
              </a:spcBef>
            </a:pPr>
            <a:endParaRPr lang="en-GB" altLang="en-US" sz="2400" dirty="0"/>
          </a:p>
          <a:p>
            <a:pPr>
              <a:spcBef>
                <a:spcPct val="50000"/>
              </a:spcBef>
            </a:pPr>
            <a:endParaRPr lang="en-GB" altLang="en-US" sz="2400" dirty="0" smtClean="0"/>
          </a:p>
          <a:p>
            <a:pPr>
              <a:spcBef>
                <a:spcPct val="50000"/>
              </a:spcBef>
            </a:pPr>
            <a:r>
              <a:rPr lang="en-GB" altLang="en-US" sz="2400" dirty="0" smtClean="0"/>
              <a:t>R/W</a:t>
            </a:r>
            <a:endParaRPr lang="en-GB" altLang="en-US" sz="2400" dirty="0"/>
          </a:p>
          <a:p>
            <a:pPr marL="0" indent="0">
              <a:spcBef>
                <a:spcPct val="50000"/>
              </a:spcBef>
              <a:buNone/>
            </a:pPr>
            <a:r>
              <a:rPr lang="en-GB" altLang="en-US" sz="2400" dirty="0"/>
              <a:t>	0 – Slave written to by Master</a:t>
            </a:r>
          </a:p>
          <a:p>
            <a:pPr marL="0" indent="0">
              <a:spcBef>
                <a:spcPct val="50000"/>
              </a:spcBef>
              <a:buNone/>
            </a:pPr>
            <a:r>
              <a:rPr lang="en-GB" altLang="en-US" sz="2400" dirty="0" smtClean="0"/>
              <a:t>	1 </a:t>
            </a:r>
            <a:r>
              <a:rPr lang="en-GB" altLang="en-US" sz="2400" dirty="0"/>
              <a:t>– Slave read by Master</a:t>
            </a:r>
          </a:p>
          <a:p>
            <a:pPr>
              <a:spcBef>
                <a:spcPct val="50000"/>
              </a:spcBef>
            </a:pPr>
            <a:endParaRPr lang="en-GB" altLang="en-US" sz="2400" dirty="0"/>
          </a:p>
          <a:p>
            <a:pPr>
              <a:spcBef>
                <a:spcPct val="50000"/>
              </a:spcBef>
            </a:pPr>
            <a:r>
              <a:rPr lang="en-GB" altLang="en-US" sz="2400" dirty="0"/>
              <a:t>ACK – Generated by the slave whose address has been output.</a:t>
            </a:r>
          </a:p>
          <a:p>
            <a:pPr marL="0" indent="0" algn="just" eaLnBrk="1" hangingPunct="1">
              <a:lnSpc>
                <a:spcPct val="90000"/>
              </a:lnSpc>
              <a:buNone/>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GB" altLang="en-US" sz="3600" b="1" dirty="0">
                <a:solidFill>
                  <a:srgbClr val="FF0000"/>
                </a:solidFill>
              </a:rPr>
              <a:t>First Byte in Data Transfer on the I</a:t>
            </a:r>
            <a:r>
              <a:rPr lang="en-GB" altLang="en-US" sz="3600" b="1" baseline="30000" dirty="0">
                <a:solidFill>
                  <a:srgbClr val="FF0000"/>
                </a:solidFill>
              </a:rPr>
              <a:t>2</a:t>
            </a:r>
            <a:r>
              <a:rPr lang="en-GB" altLang="en-US" sz="3600" b="1" dirty="0">
                <a:solidFill>
                  <a:srgbClr val="FF0000"/>
                </a:solidFill>
              </a:rPr>
              <a:t>C Bus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p:cNvCxnSpPr/>
          <p:nvPr/>
        </p:nvCxnSpPr>
        <p:spPr>
          <a:xfrm>
            <a:off x="827584" y="3645024"/>
            <a:ext cx="288032" cy="0"/>
          </a:xfrm>
          <a:prstGeom prst="line">
            <a:avLst/>
          </a:prstGeom>
        </p:spPr>
        <p:style>
          <a:lnRef idx="1">
            <a:schemeClr val="accent1"/>
          </a:lnRef>
          <a:fillRef idx="0">
            <a:schemeClr val="accent1"/>
          </a:fillRef>
          <a:effectRef idx="0">
            <a:schemeClr val="accent1"/>
          </a:effectRef>
          <a:fontRef idx="minor">
            <a:schemeClr val="tx1"/>
          </a:fontRef>
        </p:style>
      </p:cxn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87606"/>
            <a:ext cx="8496944" cy="23413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endParaRPr lang="en-GB" altLang="en-US" sz="2400" b="1" dirty="0" smtClean="0"/>
          </a:p>
          <a:p>
            <a:r>
              <a:rPr lang="en-GB" altLang="en-US" sz="2400" b="1" dirty="0" smtClean="0"/>
              <a:t>Masters </a:t>
            </a:r>
            <a:r>
              <a:rPr lang="en-GB" altLang="en-US" sz="2400" b="1" dirty="0"/>
              <a:t>can be </a:t>
            </a:r>
            <a:endParaRPr lang="en-GB" altLang="en-US" sz="2400" dirty="0"/>
          </a:p>
          <a:p>
            <a:pPr lvl="1"/>
            <a:r>
              <a:rPr lang="en-GB" altLang="en-US" sz="2400" dirty="0"/>
              <a:t>Transmitter only </a:t>
            </a:r>
          </a:p>
          <a:p>
            <a:pPr lvl="1"/>
            <a:r>
              <a:rPr lang="en-GB" altLang="en-US" sz="2400" dirty="0"/>
              <a:t>Transmitter and receiver </a:t>
            </a:r>
            <a:endParaRPr lang="en-GB" altLang="en-US" sz="2400" dirty="0" smtClean="0"/>
          </a:p>
          <a:p>
            <a:pPr lvl="1"/>
            <a:endParaRPr lang="en-GB" altLang="en-US" sz="2400" dirty="0"/>
          </a:p>
          <a:p>
            <a:r>
              <a:rPr lang="en-GB" altLang="en-US" sz="2400" b="1" dirty="0"/>
              <a:t>Slaves can be </a:t>
            </a:r>
            <a:endParaRPr lang="en-GB" altLang="en-US" sz="2400" dirty="0"/>
          </a:p>
          <a:p>
            <a:pPr lvl="1"/>
            <a:r>
              <a:rPr lang="en-GB" altLang="en-US" sz="2400" dirty="0"/>
              <a:t>Receiver only </a:t>
            </a:r>
          </a:p>
          <a:p>
            <a:pPr lvl="1"/>
            <a:r>
              <a:rPr lang="en-GB" altLang="en-US" sz="2400" dirty="0"/>
              <a:t>Receiver and transmitter</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GB" altLang="en-US" sz="3600" b="1" dirty="0">
                <a:solidFill>
                  <a:srgbClr val="FF0000"/>
                </a:solidFill>
              </a:rPr>
              <a:t>I</a:t>
            </a:r>
            <a:r>
              <a:rPr lang="en-GB" altLang="en-US" sz="3600" b="1" baseline="30000" dirty="0">
                <a:solidFill>
                  <a:srgbClr val="FF0000"/>
                </a:solidFill>
              </a:rPr>
              <a:t>2</a:t>
            </a:r>
            <a:r>
              <a:rPr lang="en-GB" altLang="en-US" sz="3600" b="1" dirty="0">
                <a:solidFill>
                  <a:srgbClr val="FF0000"/>
                </a:solidFill>
              </a:rPr>
              <a:t>C Bus Connections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r>
              <a:rPr lang="en-GB" altLang="en-US" sz="2400" dirty="0" smtClean="0"/>
              <a:t>Master/Slave </a:t>
            </a:r>
            <a:r>
              <a:rPr lang="en-GB" altLang="en-US" sz="2400" dirty="0"/>
              <a:t>receivers pull data line low for one clock pulse after reception of a byte </a:t>
            </a:r>
          </a:p>
          <a:p>
            <a:pPr algn="just"/>
            <a:r>
              <a:rPr lang="en-GB" altLang="en-US" sz="2400" dirty="0"/>
              <a:t>Master receiver leaves data line high after receipt of the last byte requested </a:t>
            </a:r>
          </a:p>
          <a:p>
            <a:pPr algn="just"/>
            <a:r>
              <a:rPr lang="en-GB" altLang="en-US" sz="2400" dirty="0"/>
              <a:t>Slave receiver leaves data line high on the byte  following the last byte it can accept</a:t>
            </a: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GB" altLang="en-US" sz="3600" b="1" dirty="0">
                <a:solidFill>
                  <a:srgbClr val="FF0000"/>
                </a:solidFill>
              </a:rPr>
              <a:t>Acknowledgements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486018"/>
            <a:ext cx="8338107" cy="27512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algn="just"/>
            <a:endParaRPr lang="en-GB" altLang="en-US" sz="1200" b="1" dirty="0" smtClean="0"/>
          </a:p>
          <a:p>
            <a:pPr algn="just"/>
            <a:r>
              <a:rPr lang="en-GB" altLang="en-US" sz="2400" b="1" dirty="0" smtClean="0"/>
              <a:t>From </a:t>
            </a:r>
            <a:r>
              <a:rPr lang="en-GB" altLang="en-US" sz="2400" b="1" dirty="0"/>
              <a:t>Slave to Master Transmitter: </a:t>
            </a:r>
            <a:endParaRPr lang="en-GB" altLang="en-US" sz="2400" dirty="0"/>
          </a:p>
          <a:p>
            <a:pPr lvl="1" algn="just"/>
            <a:r>
              <a:rPr lang="en-GB" altLang="en-US" sz="2400" dirty="0"/>
              <a:t> After address received correctly </a:t>
            </a:r>
          </a:p>
          <a:p>
            <a:pPr lvl="1" algn="just"/>
            <a:r>
              <a:rPr lang="en-GB" altLang="en-US" sz="2400" dirty="0"/>
              <a:t> After data byte received correctly </a:t>
            </a:r>
            <a:endParaRPr lang="en-GB" altLang="en-US" sz="2400" dirty="0" smtClean="0"/>
          </a:p>
          <a:p>
            <a:pPr lvl="1" algn="just"/>
            <a:endParaRPr lang="en-GB" altLang="en-US" sz="1200" dirty="0"/>
          </a:p>
          <a:p>
            <a:pPr algn="just"/>
            <a:r>
              <a:rPr lang="en-GB" altLang="en-US" sz="2400" b="1" dirty="0"/>
              <a:t>From Slave to Master Receiver: </a:t>
            </a:r>
            <a:endParaRPr lang="en-GB" altLang="en-US" sz="2400" dirty="0"/>
          </a:p>
          <a:p>
            <a:pPr lvl="1" algn="just"/>
            <a:r>
              <a:rPr lang="en-GB" altLang="en-US" sz="2400" dirty="0"/>
              <a:t> Never (Master Receiver generates ACK) </a:t>
            </a:r>
            <a:endParaRPr lang="en-GB" altLang="en-US" sz="2400" dirty="0" smtClean="0"/>
          </a:p>
          <a:p>
            <a:pPr lvl="1" algn="just"/>
            <a:endParaRPr lang="en-GB" altLang="en-US" sz="1200" dirty="0"/>
          </a:p>
          <a:p>
            <a:pPr algn="just"/>
            <a:r>
              <a:rPr lang="en-GB" altLang="en-US" sz="2400" b="1" dirty="0"/>
              <a:t>From Master Transmitter to Slave: </a:t>
            </a:r>
            <a:endParaRPr lang="en-GB" altLang="en-US" sz="2400" dirty="0"/>
          </a:p>
          <a:p>
            <a:pPr lvl="1" algn="just"/>
            <a:r>
              <a:rPr lang="en-GB" altLang="en-US" sz="2400" dirty="0"/>
              <a:t> Never (Slave generates ACK) </a:t>
            </a:r>
            <a:endParaRPr lang="en-GB" altLang="en-US" sz="2400" dirty="0" smtClean="0"/>
          </a:p>
          <a:p>
            <a:pPr lvl="1" algn="just"/>
            <a:endParaRPr lang="en-GB" altLang="en-US" sz="1200" dirty="0"/>
          </a:p>
          <a:p>
            <a:pPr algn="just"/>
            <a:r>
              <a:rPr lang="en-GB" altLang="en-US" sz="2400" b="1" dirty="0"/>
              <a:t>From Master Receiver to Slave: </a:t>
            </a:r>
            <a:endParaRPr lang="en-GB" altLang="en-US" sz="2400" dirty="0"/>
          </a:p>
          <a:p>
            <a:pPr lvl="1" algn="just"/>
            <a:r>
              <a:rPr lang="en-GB" altLang="en-US" sz="2400" dirty="0"/>
              <a:t> After data byte received correctly</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GB" altLang="en-US" sz="3600" b="1" dirty="0">
                <a:solidFill>
                  <a:srgbClr val="FF0000"/>
                </a:solidFill>
              </a:rPr>
              <a:t>Acknowledgements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algn="just" eaLnBrk="1" hangingPunct="1">
              <a:defRPr/>
            </a:pPr>
            <a:endParaRPr lang="en-GB" altLang="en-US" sz="2400" dirty="0" smtClean="0"/>
          </a:p>
          <a:p>
            <a:pPr algn="just" eaLnBrk="1" hangingPunct="1">
              <a:defRPr/>
            </a:pPr>
            <a:r>
              <a:rPr lang="en-GB" altLang="en-US" sz="2400" dirty="0" smtClean="0"/>
              <a:t>Receiver </a:t>
            </a:r>
            <a:r>
              <a:rPr lang="en-GB" altLang="en-US" sz="2400" dirty="0"/>
              <a:t>leaves data line high for one clock pulse after reception of a byte </a:t>
            </a: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GB" altLang="en-US" sz="3600" b="1" dirty="0">
                <a:solidFill>
                  <a:srgbClr val="FF0000"/>
                </a:solidFill>
              </a:rPr>
              <a:t>Negative Acknowledge</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3"/>
          <p:cNvGrpSpPr>
            <a:grpSpLocks/>
          </p:cNvGrpSpPr>
          <p:nvPr/>
        </p:nvGrpSpPr>
        <p:grpSpPr bwMode="auto">
          <a:xfrm>
            <a:off x="354013" y="2492896"/>
            <a:ext cx="8466459" cy="2924175"/>
            <a:chOff x="159" y="2200"/>
            <a:chExt cx="5428" cy="1842"/>
          </a:xfrm>
        </p:grpSpPr>
        <p:grpSp>
          <p:nvGrpSpPr>
            <p:cNvPr id="10" name="Group 12"/>
            <p:cNvGrpSpPr>
              <a:grpSpLocks/>
            </p:cNvGrpSpPr>
            <p:nvPr/>
          </p:nvGrpSpPr>
          <p:grpSpPr bwMode="auto">
            <a:xfrm>
              <a:off x="4087" y="2200"/>
              <a:ext cx="1500" cy="1044"/>
              <a:chOff x="4087" y="2200"/>
              <a:chExt cx="1500" cy="1044"/>
            </a:xfrm>
          </p:grpSpPr>
          <p:sp>
            <p:nvSpPr>
              <p:cNvPr id="14" name="Text Box 6"/>
              <p:cNvSpPr txBox="1">
                <a:spLocks noChangeArrowheads="1"/>
              </p:cNvSpPr>
              <p:nvPr/>
            </p:nvSpPr>
            <p:spPr bwMode="auto">
              <a:xfrm>
                <a:off x="4087" y="2878"/>
                <a:ext cx="1500"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1600"/>
                  <a:t>Not acknowledgement (NACK) from receiver</a:t>
                </a:r>
              </a:p>
            </p:txBody>
          </p:sp>
          <p:sp>
            <p:nvSpPr>
              <p:cNvPr id="15" name="Text Box 7"/>
              <p:cNvSpPr txBox="1">
                <a:spLocks noChangeArrowheads="1"/>
              </p:cNvSpPr>
              <p:nvPr/>
            </p:nvSpPr>
            <p:spPr bwMode="auto">
              <a:xfrm>
                <a:off x="4141" y="2200"/>
                <a:ext cx="1428" cy="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GB" altLang="en-US" sz="1600"/>
                  <a:t>Transmitter releases SDA line during 9</a:t>
                </a:r>
                <a:r>
                  <a:rPr lang="en-GB" altLang="en-US" sz="1600" baseline="30000"/>
                  <a:t>th</a:t>
                </a:r>
                <a:r>
                  <a:rPr lang="en-GB" altLang="en-US" sz="1600"/>
                  <a:t> clock pulse.</a:t>
                </a:r>
              </a:p>
            </p:txBody>
          </p:sp>
        </p:grpSp>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 y="2235"/>
              <a:ext cx="3992"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9"/>
            <p:cNvSpPr>
              <a:spLocks noChangeArrowheads="1"/>
            </p:cNvSpPr>
            <p:nvPr/>
          </p:nvSpPr>
          <p:spPr bwMode="auto">
            <a:xfrm>
              <a:off x="3052" y="2927"/>
              <a:ext cx="1028" cy="30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 name="Rectangle 10"/>
            <p:cNvSpPr>
              <a:spLocks noChangeArrowheads="1"/>
            </p:cNvSpPr>
            <p:nvPr/>
          </p:nvSpPr>
          <p:spPr bwMode="auto">
            <a:xfrm>
              <a:off x="3806" y="3860"/>
              <a:ext cx="567" cy="18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r>
              <a:rPr lang="en-GB" altLang="en-US" sz="2400" b="1" dirty="0" smtClean="0"/>
              <a:t>From </a:t>
            </a:r>
            <a:r>
              <a:rPr lang="en-GB" altLang="en-US" sz="2400" b="1" dirty="0"/>
              <a:t>Slave to Master Transmitter: </a:t>
            </a:r>
            <a:endParaRPr lang="en-GB" altLang="en-US" sz="2400" dirty="0"/>
          </a:p>
          <a:p>
            <a:pPr lvl="1" algn="just"/>
            <a:r>
              <a:rPr lang="en-GB" altLang="en-US" sz="2400" dirty="0"/>
              <a:t> After address not received correctly </a:t>
            </a:r>
          </a:p>
          <a:p>
            <a:pPr lvl="1" algn="just"/>
            <a:r>
              <a:rPr lang="en-GB" altLang="en-US" sz="2400" dirty="0"/>
              <a:t> After data byte not received correctly </a:t>
            </a:r>
          </a:p>
          <a:p>
            <a:pPr lvl="1" algn="just"/>
            <a:r>
              <a:rPr lang="en-GB" altLang="en-US" sz="2400" dirty="0"/>
              <a:t> Slave Is not connected to the bus </a:t>
            </a:r>
            <a:endParaRPr lang="en-GB" altLang="en-US" sz="2400" dirty="0" smtClean="0"/>
          </a:p>
          <a:p>
            <a:pPr lvl="1" algn="just"/>
            <a:endParaRPr lang="en-GB" altLang="en-US" sz="1200" dirty="0"/>
          </a:p>
          <a:p>
            <a:pPr algn="just"/>
            <a:r>
              <a:rPr lang="en-GB" altLang="en-US" sz="2400" b="1" dirty="0"/>
              <a:t>From Slave to Master Receiver: </a:t>
            </a:r>
            <a:endParaRPr lang="en-GB" altLang="en-US" sz="2400" dirty="0"/>
          </a:p>
          <a:p>
            <a:pPr lvl="1" algn="just"/>
            <a:r>
              <a:rPr lang="en-GB" altLang="en-US" sz="2400" dirty="0"/>
              <a:t> Never (Master Receiver generates ACK) </a:t>
            </a:r>
            <a:endParaRPr lang="en-GB" altLang="en-US" sz="2400" dirty="0" smtClean="0"/>
          </a:p>
          <a:p>
            <a:pPr lvl="1" algn="just"/>
            <a:endParaRPr lang="en-GB" altLang="en-US" sz="1200" dirty="0"/>
          </a:p>
          <a:p>
            <a:pPr algn="just"/>
            <a:r>
              <a:rPr lang="en-GB" altLang="en-US" sz="2400" b="1" dirty="0"/>
              <a:t>From Master Transmitter to Slave: </a:t>
            </a:r>
            <a:endParaRPr lang="en-GB" altLang="en-US" sz="2400" dirty="0"/>
          </a:p>
          <a:p>
            <a:pPr lvl="1" algn="just"/>
            <a:r>
              <a:rPr lang="en-GB" altLang="en-US" sz="2400" dirty="0"/>
              <a:t> Never (Slave generates ACK) </a:t>
            </a:r>
            <a:endParaRPr lang="en-GB" altLang="en-US" sz="2400" dirty="0" smtClean="0"/>
          </a:p>
          <a:p>
            <a:pPr lvl="1" algn="just"/>
            <a:endParaRPr lang="en-GB" altLang="en-US" sz="1200" dirty="0"/>
          </a:p>
          <a:p>
            <a:pPr algn="just"/>
            <a:r>
              <a:rPr lang="en-GB" altLang="en-US" sz="2400" b="1" dirty="0"/>
              <a:t>From Master Receiver to Slave: </a:t>
            </a:r>
            <a:endParaRPr lang="en-GB" altLang="en-US" sz="2400" dirty="0"/>
          </a:p>
          <a:p>
            <a:pPr lvl="1" algn="just"/>
            <a:r>
              <a:rPr lang="en-GB" altLang="en-US" sz="2400" dirty="0"/>
              <a:t> After last data byte received correctly</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GB" altLang="en-US" sz="3600" b="1" dirty="0">
                <a:solidFill>
                  <a:srgbClr val="FF0000"/>
                </a:solidFill>
              </a:rPr>
              <a:t>Negative Acknowledge (Cont’d.)</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ChangeArrowheads="1"/>
          </p:cNvSpPr>
          <p:nvPr/>
        </p:nvSpPr>
        <p:spPr bwMode="auto">
          <a:xfrm>
            <a:off x="2271713" y="1714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en-US"/>
          </a:p>
        </p:txBody>
      </p:sp>
      <p:pic>
        <p:nvPicPr>
          <p:cNvPr id="922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213" y="333375"/>
            <a:ext cx="7991475" cy="590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6396825"/>
      </p:ext>
    </p:extLst>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76064"/>
          </a:xfrm>
        </p:spPr>
        <p:txBody>
          <a:bodyPr/>
          <a:lstStyle/>
          <a:p>
            <a:pPr eaLnBrk="1" hangingPunct="1"/>
            <a:r>
              <a:rPr lang="en-GB" altLang="en-US" sz="3600" b="1" dirty="0" smtClean="0">
                <a:solidFill>
                  <a:srgbClr val="FF0000"/>
                </a:solidFill>
              </a:rPr>
              <a:t>ACK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8743950" cy="3895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 Box 11"/>
          <p:cNvSpPr txBox="1">
            <a:spLocks noChangeArrowheads="1"/>
          </p:cNvSpPr>
          <p:nvPr/>
        </p:nvSpPr>
        <p:spPr bwMode="auto">
          <a:xfrm>
            <a:off x="755576" y="5029200"/>
            <a:ext cx="2325688" cy="1225550"/>
          </a:xfrm>
          <a:prstGeom prst="rect">
            <a:avLst/>
          </a:prstGeom>
          <a:solidFill>
            <a:srgbClr val="FFCC00"/>
          </a:solidFill>
          <a:ln w="38100">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_tradnl" altLang="en-US" sz="2400" dirty="0"/>
              <a:t>ACK</a:t>
            </a:r>
          </a:p>
          <a:p>
            <a:pPr eaLnBrk="0" hangingPunct="0"/>
            <a:r>
              <a:rPr lang="es-ES_tradnl" altLang="en-US" sz="2400" dirty="0"/>
              <a:t>   - TX : SDA=1</a:t>
            </a:r>
          </a:p>
          <a:p>
            <a:pPr eaLnBrk="0" hangingPunct="0"/>
            <a:r>
              <a:rPr lang="es-ES_tradnl" altLang="en-US" sz="2400" dirty="0"/>
              <a:t>   - RX : SDA=0</a:t>
            </a:r>
            <a:endParaRPr lang="es-ES_tradnl" altLang="en-US" sz="2400" dirty="0">
              <a:latin typeface="Comic Sans MS" pitchFamily="66" charset="0"/>
            </a:endParaRPr>
          </a:p>
        </p:txBody>
      </p:sp>
      <p:sp>
        <p:nvSpPr>
          <p:cNvPr id="11" name="Text Box 12"/>
          <p:cNvSpPr txBox="1">
            <a:spLocks noChangeArrowheads="1"/>
          </p:cNvSpPr>
          <p:nvPr/>
        </p:nvSpPr>
        <p:spPr bwMode="auto">
          <a:xfrm>
            <a:off x="6278760" y="5029200"/>
            <a:ext cx="2325688" cy="1225550"/>
          </a:xfrm>
          <a:prstGeom prst="rect">
            <a:avLst/>
          </a:prstGeom>
          <a:solidFill>
            <a:srgbClr val="FFCC00"/>
          </a:solidFill>
          <a:ln w="38100">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s-ES_tradnl" altLang="en-US" sz="2400"/>
              <a:t>NACK</a:t>
            </a:r>
          </a:p>
          <a:p>
            <a:pPr eaLnBrk="0" hangingPunct="0"/>
            <a:r>
              <a:rPr lang="es-ES_tradnl" altLang="en-US" sz="2400"/>
              <a:t>   - TX : SDA=1</a:t>
            </a:r>
          </a:p>
          <a:p>
            <a:pPr eaLnBrk="0" hangingPunct="0"/>
            <a:r>
              <a:rPr lang="es-ES_tradnl" altLang="en-US" sz="2400"/>
              <a:t>   - RX : SDA=1</a:t>
            </a:r>
            <a:endParaRPr lang="es-ES_tradnl" altLang="en-US" sz="2400">
              <a:latin typeface="Comic Sans MS" pitchFamily="66" charset="0"/>
            </a:endParaRPr>
          </a:p>
        </p:txBody>
      </p:sp>
    </p:spTree>
    <p:extLst>
      <p:ext uri="{BB962C8B-B14F-4D97-AF65-F5344CB8AC3E}">
        <p14:creationId xmlns:p14="http://schemas.microsoft.com/office/powerpoint/2010/main" val="1753478801"/>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1+#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P spid="11" grpId="0" animBg="1"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340768"/>
            <a:ext cx="8928992" cy="5040560"/>
          </a:xfrm>
        </p:spPr>
        <p:txBody>
          <a:bodyPr/>
          <a:lstStyle/>
          <a:p>
            <a:pPr algn="just" eaLnBrk="1" hangingPunct="1">
              <a:lnSpc>
                <a:spcPct val="90000"/>
              </a:lnSpc>
              <a:defRPr/>
            </a:pPr>
            <a:endParaRPr lang="en-IN" sz="2400" dirty="0" smtClean="0"/>
          </a:p>
          <a:p>
            <a:pPr algn="just" eaLnBrk="1" hangingPunct="1">
              <a:lnSpc>
                <a:spcPct val="90000"/>
              </a:lnSpc>
              <a:defRPr/>
            </a:pPr>
            <a:r>
              <a:rPr lang="en-IN" sz="2400" dirty="0" smtClean="0"/>
              <a:t>The </a:t>
            </a:r>
            <a:r>
              <a:rPr lang="en-IN" sz="2400" dirty="0"/>
              <a:t>acknowledge takes place after every byte</a:t>
            </a:r>
            <a:r>
              <a:rPr lang="en-IN" sz="2400" dirty="0" smtClean="0"/>
              <a:t>.</a:t>
            </a:r>
          </a:p>
          <a:p>
            <a:pPr algn="just" eaLnBrk="1" hangingPunct="1">
              <a:lnSpc>
                <a:spcPct val="90000"/>
              </a:lnSpc>
              <a:defRPr/>
            </a:pPr>
            <a:endParaRPr lang="en-IN" sz="2400" dirty="0" smtClean="0"/>
          </a:p>
          <a:p>
            <a:pPr algn="just"/>
            <a:r>
              <a:rPr lang="en-IN" sz="2400" dirty="0"/>
              <a:t>The acknowledge bit allows the receiver </a:t>
            </a:r>
            <a:r>
              <a:rPr lang="en-IN" sz="2400" dirty="0" smtClean="0"/>
              <a:t>to signal </a:t>
            </a:r>
            <a:r>
              <a:rPr lang="en-IN" sz="2400" dirty="0"/>
              <a:t>the transmitter that the byte was successfully received and another byte may </a:t>
            </a:r>
            <a:r>
              <a:rPr lang="en-IN" sz="2400" dirty="0" smtClean="0"/>
              <a:t>be sent</a:t>
            </a:r>
            <a:r>
              <a:rPr lang="en-IN" sz="2400" dirty="0"/>
              <a:t>. </a:t>
            </a:r>
            <a:endParaRPr lang="en-IN" sz="2400" dirty="0" smtClean="0"/>
          </a:p>
          <a:p>
            <a:pPr algn="just"/>
            <a:endParaRPr lang="en-IN" sz="2400" dirty="0" smtClean="0"/>
          </a:p>
          <a:p>
            <a:pPr algn="just"/>
            <a:r>
              <a:rPr lang="en-IN" sz="2400" dirty="0" smtClean="0"/>
              <a:t>The </a:t>
            </a:r>
            <a:r>
              <a:rPr lang="en-IN" sz="2400" dirty="0"/>
              <a:t>master generates all clock pulses, including the acknowledge ninth clock pulse</a:t>
            </a:r>
            <a:r>
              <a:rPr lang="en-IN" sz="2400" dirty="0" smtClean="0"/>
              <a:t>.</a:t>
            </a:r>
          </a:p>
          <a:p>
            <a:pPr algn="just"/>
            <a:endParaRPr lang="en-IN" sz="2400" dirty="0"/>
          </a:p>
        </p:txBody>
      </p:sp>
      <p:sp>
        <p:nvSpPr>
          <p:cNvPr id="6" name="Rectangle 5"/>
          <p:cNvSpPr>
            <a:spLocks noGrp="1" noRot="1" noChangeArrowheads="1"/>
          </p:cNvSpPr>
          <p:nvPr>
            <p:ph type="title"/>
          </p:nvPr>
        </p:nvSpPr>
        <p:spPr>
          <a:xfrm>
            <a:off x="251520" y="116632"/>
            <a:ext cx="8640763" cy="1080120"/>
          </a:xfrm>
        </p:spPr>
        <p:txBody>
          <a:bodyPr/>
          <a:lstStyle/>
          <a:p>
            <a:pPr eaLnBrk="1" hangingPunct="1"/>
            <a:r>
              <a:rPr lang="en-IN" sz="3600" b="1" dirty="0">
                <a:solidFill>
                  <a:srgbClr val="FF0000"/>
                </a:solidFill>
              </a:rPr>
              <a:t>Acknowledge (ACK) and Not Acknowledge (NACK)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2785258"/>
      </p:ext>
    </p:extLst>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340768"/>
            <a:ext cx="8928992" cy="5040560"/>
          </a:xfrm>
        </p:spPr>
        <p:txBody>
          <a:bodyPr/>
          <a:lstStyle/>
          <a:p>
            <a:pPr algn="just"/>
            <a:r>
              <a:rPr lang="en-IN" sz="2400" dirty="0" smtClean="0"/>
              <a:t>The </a:t>
            </a:r>
            <a:r>
              <a:rPr lang="en-IN" sz="2400" dirty="0"/>
              <a:t>Acknowledge signal is defined as follows</a:t>
            </a:r>
            <a:r>
              <a:rPr lang="en-IN" sz="2400" dirty="0" smtClean="0"/>
              <a:t>:</a:t>
            </a:r>
          </a:p>
          <a:p>
            <a:pPr algn="just"/>
            <a:endParaRPr lang="en-IN" sz="2400" dirty="0" smtClean="0"/>
          </a:p>
          <a:p>
            <a:pPr algn="just"/>
            <a:r>
              <a:rPr lang="en-IN" sz="2400" dirty="0"/>
              <a:t>T</a:t>
            </a:r>
            <a:r>
              <a:rPr lang="en-IN" sz="2400" dirty="0" smtClean="0"/>
              <a:t>he </a:t>
            </a:r>
            <a:r>
              <a:rPr lang="en-IN" sz="2400" dirty="0"/>
              <a:t>transmitter releases the SDA </a:t>
            </a:r>
            <a:r>
              <a:rPr lang="en-IN" sz="2400" dirty="0" smtClean="0"/>
              <a:t>line during </a:t>
            </a:r>
            <a:r>
              <a:rPr lang="en-IN" sz="2400" dirty="0"/>
              <a:t>the acknowledge clock pulse so the receiver can pull the SDA line LOW and </a:t>
            </a:r>
            <a:r>
              <a:rPr lang="en-IN" sz="2400" dirty="0" smtClean="0"/>
              <a:t>it remains </a:t>
            </a:r>
            <a:r>
              <a:rPr lang="en-IN" sz="2400" dirty="0"/>
              <a:t>stable LOW during the HIGH period of this clock </a:t>
            </a:r>
            <a:r>
              <a:rPr lang="en-IN" sz="2400" dirty="0" smtClean="0"/>
              <a:t>pulse</a:t>
            </a:r>
          </a:p>
          <a:p>
            <a:pPr algn="just"/>
            <a:endParaRPr lang="en-IN" sz="2400" dirty="0" smtClean="0"/>
          </a:p>
          <a:p>
            <a:pPr algn="just"/>
            <a:r>
              <a:rPr lang="en-IN" sz="2400" dirty="0"/>
              <a:t>When SDA remains HIGH during this ninth clock pulse, this is defined as the </a:t>
            </a:r>
            <a:r>
              <a:rPr lang="en-IN" sz="2400" dirty="0" smtClean="0"/>
              <a:t>Not Acknowledge </a:t>
            </a:r>
            <a:r>
              <a:rPr lang="en-IN" sz="2400" dirty="0"/>
              <a:t>signal. The master can then generate either a STOP condition to abort </a:t>
            </a:r>
            <a:r>
              <a:rPr lang="en-IN" sz="2400" dirty="0" smtClean="0"/>
              <a:t>the transfer</a:t>
            </a:r>
            <a:r>
              <a:rPr lang="en-IN" sz="2400" dirty="0"/>
              <a:t>, or a repeated START condition to start a new transfer</a:t>
            </a:r>
            <a:r>
              <a:rPr lang="en-IN" sz="2400" dirty="0" smtClean="0"/>
              <a:t>.</a:t>
            </a:r>
          </a:p>
        </p:txBody>
      </p:sp>
      <p:sp>
        <p:nvSpPr>
          <p:cNvPr id="6" name="Rectangle 5"/>
          <p:cNvSpPr>
            <a:spLocks noGrp="1" noRot="1" noChangeArrowheads="1"/>
          </p:cNvSpPr>
          <p:nvPr>
            <p:ph type="title"/>
          </p:nvPr>
        </p:nvSpPr>
        <p:spPr>
          <a:xfrm>
            <a:off x="251520" y="116632"/>
            <a:ext cx="8640763" cy="1080120"/>
          </a:xfrm>
        </p:spPr>
        <p:txBody>
          <a:bodyPr/>
          <a:lstStyle/>
          <a:p>
            <a:pPr eaLnBrk="1" hangingPunct="1"/>
            <a:r>
              <a:rPr lang="en-IN" sz="3600" b="1" dirty="0">
                <a:solidFill>
                  <a:srgbClr val="FF0000"/>
                </a:solidFill>
              </a:rPr>
              <a:t>Acknowledge (ACK) and Not Acknowledge (NACK)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829111"/>
      </p:ext>
    </p:extLst>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340768"/>
            <a:ext cx="8928992" cy="5040560"/>
          </a:xfrm>
        </p:spPr>
        <p:txBody>
          <a:bodyPr/>
          <a:lstStyle/>
          <a:p>
            <a:pPr marL="0" indent="0" algn="just">
              <a:buNone/>
            </a:pPr>
            <a:r>
              <a:rPr lang="en-IN" sz="2400" dirty="0" smtClean="0"/>
              <a:t>There </a:t>
            </a:r>
            <a:r>
              <a:rPr lang="en-IN" sz="2400" dirty="0"/>
              <a:t>are five </a:t>
            </a:r>
            <a:r>
              <a:rPr lang="en-IN" sz="2400" dirty="0" smtClean="0"/>
              <a:t>conditions that </a:t>
            </a:r>
            <a:r>
              <a:rPr lang="en-IN" sz="2400" dirty="0"/>
              <a:t>lead to the generation of a NACK</a:t>
            </a:r>
            <a:r>
              <a:rPr lang="en-IN" sz="2400" dirty="0" smtClean="0"/>
              <a:t>:</a:t>
            </a:r>
          </a:p>
          <a:p>
            <a:pPr algn="just">
              <a:buAutoNum type="arabicPeriod"/>
            </a:pPr>
            <a:r>
              <a:rPr lang="en-IN" sz="2400" dirty="0" smtClean="0"/>
              <a:t>No </a:t>
            </a:r>
            <a:r>
              <a:rPr lang="en-IN" sz="2400" dirty="0"/>
              <a:t>receiver is present on the bus with the transmitted address so there is no device </a:t>
            </a:r>
            <a:r>
              <a:rPr lang="en-IN" sz="2400" dirty="0" smtClean="0"/>
              <a:t>to respond </a:t>
            </a:r>
            <a:r>
              <a:rPr lang="en-IN" sz="2400" dirty="0"/>
              <a:t>with an acknowledge</a:t>
            </a:r>
            <a:r>
              <a:rPr lang="en-IN" sz="2400" dirty="0" smtClean="0"/>
              <a:t>.</a:t>
            </a:r>
          </a:p>
          <a:p>
            <a:pPr algn="just">
              <a:buAutoNum type="arabicPeriod"/>
            </a:pPr>
            <a:r>
              <a:rPr lang="en-IN" sz="2400" dirty="0" smtClean="0"/>
              <a:t>The </a:t>
            </a:r>
            <a:r>
              <a:rPr lang="en-IN" sz="2400" dirty="0"/>
              <a:t>receiver is unable to receive or transmit because it is performing some </a:t>
            </a:r>
            <a:r>
              <a:rPr lang="en-IN" sz="2400" dirty="0" smtClean="0"/>
              <a:t>real-time function </a:t>
            </a:r>
            <a:r>
              <a:rPr lang="en-IN" sz="2400" dirty="0"/>
              <a:t>and is not ready to start communication with the master</a:t>
            </a:r>
            <a:r>
              <a:rPr lang="en-IN" sz="2400" dirty="0" smtClean="0"/>
              <a:t>.</a:t>
            </a:r>
          </a:p>
          <a:p>
            <a:pPr algn="just">
              <a:buAutoNum type="arabicPeriod"/>
            </a:pPr>
            <a:r>
              <a:rPr lang="en-IN" sz="2400" dirty="0" smtClean="0"/>
              <a:t>During </a:t>
            </a:r>
            <a:r>
              <a:rPr lang="en-IN" sz="2400" dirty="0"/>
              <a:t>the transfer, the receiver gets data or commands that it does not understand</a:t>
            </a:r>
            <a:r>
              <a:rPr lang="en-IN" sz="2400" dirty="0" smtClean="0"/>
              <a:t>.</a:t>
            </a:r>
          </a:p>
          <a:p>
            <a:pPr algn="just">
              <a:buAutoNum type="arabicPeriod"/>
            </a:pPr>
            <a:r>
              <a:rPr lang="en-IN" sz="2400" dirty="0" smtClean="0"/>
              <a:t>During </a:t>
            </a:r>
            <a:r>
              <a:rPr lang="en-IN" sz="2400" dirty="0"/>
              <a:t>the transfer, the receiver cannot receive any more data bytes</a:t>
            </a:r>
            <a:r>
              <a:rPr lang="en-IN" sz="2400" dirty="0" smtClean="0"/>
              <a:t>.</a:t>
            </a:r>
          </a:p>
          <a:p>
            <a:pPr algn="just">
              <a:buAutoNum type="arabicPeriod"/>
            </a:pPr>
            <a:r>
              <a:rPr lang="en-IN" sz="2400" dirty="0" smtClean="0"/>
              <a:t>A </a:t>
            </a:r>
            <a:r>
              <a:rPr lang="en-IN" sz="2400" dirty="0"/>
              <a:t>master-receiver must signal the end of the transfer to the slave transmitter.</a:t>
            </a: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080120"/>
          </a:xfrm>
        </p:spPr>
        <p:txBody>
          <a:bodyPr/>
          <a:lstStyle/>
          <a:p>
            <a:pPr eaLnBrk="1" hangingPunct="1"/>
            <a:r>
              <a:rPr lang="en-IN" sz="3600" b="1" dirty="0">
                <a:solidFill>
                  <a:srgbClr val="FF0000"/>
                </a:solidFill>
              </a:rPr>
              <a:t>Acknowledge (ACK) and Not Acknowledge (NACK)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560320"/>
      </p:ext>
    </p:extLst>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a:lnSpc>
                <a:spcPct val="90000"/>
              </a:lnSpc>
            </a:pPr>
            <a:endParaRPr lang="en-GB" altLang="en-US" sz="1200" b="1" dirty="0" smtClean="0"/>
          </a:p>
          <a:p>
            <a:pPr>
              <a:lnSpc>
                <a:spcPct val="90000"/>
              </a:lnSpc>
            </a:pPr>
            <a:r>
              <a:rPr lang="en-GB" altLang="en-US" sz="2400" b="1" dirty="0" smtClean="0"/>
              <a:t>Start </a:t>
            </a:r>
            <a:r>
              <a:rPr lang="en-GB" altLang="en-US" sz="2400" b="1" dirty="0"/>
              <a:t>Condition </a:t>
            </a:r>
          </a:p>
          <a:p>
            <a:pPr>
              <a:lnSpc>
                <a:spcPct val="90000"/>
              </a:lnSpc>
            </a:pPr>
            <a:r>
              <a:rPr lang="en-GB" altLang="en-US" sz="2400" b="1" dirty="0"/>
              <a:t>Slave address + R/W </a:t>
            </a:r>
            <a:endParaRPr lang="en-GB" altLang="en-US" sz="2400" dirty="0"/>
          </a:p>
          <a:p>
            <a:pPr lvl="1">
              <a:lnSpc>
                <a:spcPct val="90000"/>
              </a:lnSpc>
            </a:pPr>
            <a:r>
              <a:rPr lang="en-GB" altLang="en-US" sz="2400" dirty="0"/>
              <a:t>Slave acknowledges with ACK </a:t>
            </a:r>
          </a:p>
          <a:p>
            <a:pPr>
              <a:lnSpc>
                <a:spcPct val="90000"/>
              </a:lnSpc>
            </a:pPr>
            <a:r>
              <a:rPr lang="en-GB" altLang="en-US" sz="2400" b="1" dirty="0"/>
              <a:t>All data bytes </a:t>
            </a:r>
            <a:endParaRPr lang="en-GB" altLang="en-US" sz="2400" dirty="0"/>
          </a:p>
          <a:p>
            <a:pPr lvl="1">
              <a:lnSpc>
                <a:spcPct val="90000"/>
              </a:lnSpc>
            </a:pPr>
            <a:r>
              <a:rPr lang="en-GB" altLang="en-US" sz="2400" dirty="0"/>
              <a:t>Each followed by ACK </a:t>
            </a:r>
          </a:p>
          <a:p>
            <a:pPr>
              <a:lnSpc>
                <a:spcPct val="90000"/>
              </a:lnSpc>
            </a:pPr>
            <a:r>
              <a:rPr lang="en-GB" altLang="en-US" sz="2400" b="1" dirty="0"/>
              <a:t>Stop Condition</a:t>
            </a:r>
            <a:r>
              <a:rPr lang="en-GB" altLang="en-US" sz="2400" dirty="0"/>
              <a:t> </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GB" altLang="en-US" sz="3600" b="1" dirty="0">
                <a:solidFill>
                  <a:srgbClr val="FF0000"/>
                </a:solidFill>
              </a:rPr>
              <a:t>Data Transfer on the I2C Bus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573016"/>
            <a:ext cx="7669013" cy="2736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76064"/>
          </a:xfrm>
        </p:spPr>
        <p:txBody>
          <a:bodyPr/>
          <a:lstStyle/>
          <a:p>
            <a:pPr eaLnBrk="1" hangingPunct="1"/>
            <a:r>
              <a:rPr lang="en-GB" altLang="en-US" sz="3600" b="1" dirty="0">
                <a:solidFill>
                  <a:srgbClr val="FF0000"/>
                </a:solidFill>
              </a:rPr>
              <a:t>Data Transfer on the I2C Bus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331" y="1844824"/>
            <a:ext cx="8765157" cy="22322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3216727"/>
      </p:ext>
    </p:extLst>
  </p:cSld>
  <p:clrMapOvr>
    <a:masterClrMapping/>
  </p:clrMapOvr>
  <p:transition>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76064"/>
          </a:xfrm>
        </p:spPr>
        <p:txBody>
          <a:bodyPr/>
          <a:lstStyle/>
          <a:p>
            <a:pPr eaLnBrk="1" hangingPunct="1"/>
            <a:r>
              <a:rPr lang="en-GB" altLang="en-US" sz="3600" b="1" dirty="0">
                <a:solidFill>
                  <a:srgbClr val="FF0000"/>
                </a:solidFill>
              </a:rPr>
              <a:t>Data Formats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4"/>
          <p:cNvSpPr txBox="1">
            <a:spLocks noChangeArrowheads="1"/>
          </p:cNvSpPr>
          <p:nvPr/>
        </p:nvSpPr>
        <p:spPr bwMode="auto">
          <a:xfrm>
            <a:off x="251520" y="871885"/>
            <a:ext cx="85518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
                <a:schemeClr val="bg2"/>
              </a:buClr>
              <a:buFont typeface="Wingdings" pitchFamily="2" charset="2"/>
              <a:buChar char="Ø"/>
            </a:pPr>
            <a:r>
              <a:rPr lang="en-GB" altLang="en-US" sz="2000" b="1" dirty="0"/>
              <a:t>Master </a:t>
            </a:r>
            <a:r>
              <a:rPr lang="en-GB" altLang="en-US" sz="2000" b="1" dirty="0" smtClean="0"/>
              <a:t> writing </a:t>
            </a:r>
            <a:r>
              <a:rPr lang="en-GB" altLang="en-US" sz="2000" b="1" dirty="0"/>
              <a:t>to a Slave</a:t>
            </a:r>
            <a:endParaRPr lang="en-GB" altLang="en-US" sz="20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449" y="1412776"/>
            <a:ext cx="84582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792088"/>
          </a:xfrm>
        </p:spPr>
        <p:txBody>
          <a:bodyPr/>
          <a:lstStyle/>
          <a:p>
            <a:pPr marL="0" indent="0" algn="just">
              <a:spcBef>
                <a:spcPct val="50000"/>
              </a:spcBef>
              <a:buClr>
                <a:schemeClr val="bg2"/>
              </a:buClr>
              <a:buNone/>
            </a:pPr>
            <a:r>
              <a:rPr lang="en-GB" altLang="en-US" sz="2400" b="1" dirty="0"/>
              <a:t>Master reading from a Slave</a:t>
            </a:r>
            <a:r>
              <a:rPr lang="en-GB" altLang="en-US" sz="2400" dirty="0"/>
              <a:t> : </a:t>
            </a:r>
            <a:r>
              <a:rPr lang="en-GB" altLang="en-US" sz="2400" dirty="0" smtClean="0"/>
              <a:t>Master </a:t>
            </a:r>
            <a:r>
              <a:rPr lang="en-GB" altLang="en-US" sz="2400" dirty="0"/>
              <a:t>is Receiver of data and Slave is Transmitter of data.</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GB" altLang="en-US" sz="3600" b="1" dirty="0">
                <a:solidFill>
                  <a:srgbClr val="FF0000"/>
                </a:solidFill>
              </a:rPr>
              <a:t>Data Formats Cont’d.</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772816"/>
            <a:ext cx="803546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76064"/>
          </a:xfrm>
        </p:spPr>
        <p:txBody>
          <a:bodyPr/>
          <a:lstStyle/>
          <a:p>
            <a:pPr eaLnBrk="1" hangingPunct="1"/>
            <a:r>
              <a:rPr lang="en-GB" altLang="en-US" sz="3600" b="1" dirty="0">
                <a:solidFill>
                  <a:srgbClr val="FF0000"/>
                </a:solidFill>
              </a:rPr>
              <a:t>Data Formats Cont’d.</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251520" y="764704"/>
            <a:ext cx="4110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buClr>
                <a:schemeClr val="bg2"/>
              </a:buClr>
            </a:pPr>
            <a:r>
              <a:rPr lang="en-GB" altLang="en-US" sz="2400" b="1" dirty="0"/>
              <a:t>Combined Format</a:t>
            </a:r>
          </a:p>
        </p:txBody>
      </p:sp>
      <p:sp>
        <p:nvSpPr>
          <p:cNvPr id="10" name="Text Box 8"/>
          <p:cNvSpPr txBox="1">
            <a:spLocks noChangeArrowheads="1"/>
          </p:cNvSpPr>
          <p:nvPr/>
        </p:nvSpPr>
        <p:spPr bwMode="auto">
          <a:xfrm>
            <a:off x="95696" y="5629275"/>
            <a:ext cx="8940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spcBef>
                <a:spcPct val="50000"/>
              </a:spcBef>
              <a:buClr>
                <a:schemeClr val="bg2"/>
              </a:buClr>
            </a:pPr>
            <a:r>
              <a:rPr lang="en-GB" altLang="en-US" sz="2400" dirty="0" smtClean="0">
                <a:latin typeface="+mn-lt"/>
              </a:rPr>
              <a:t>A </a:t>
            </a:r>
            <a:r>
              <a:rPr lang="en-GB" altLang="en-US" sz="2400" b="1" dirty="0">
                <a:latin typeface="+mn-lt"/>
              </a:rPr>
              <a:t>repeated start</a:t>
            </a:r>
            <a:r>
              <a:rPr lang="en-GB" altLang="en-US" sz="2400" dirty="0">
                <a:latin typeface="+mn-lt"/>
              </a:rPr>
              <a:t> avoids releasing the bus and therefore prevents another master from taking over the bus</a:t>
            </a:r>
          </a:p>
        </p:txBody>
      </p:sp>
      <p:pic>
        <p:nvPicPr>
          <p:cNvPr id="11"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3153" y="1412776"/>
            <a:ext cx="8931275" cy="3816424"/>
          </a:xfrm>
          <a:noFill/>
          <a:ln/>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76064"/>
          </a:xfrm>
        </p:spPr>
        <p:txBody>
          <a:bodyPr/>
          <a:lstStyle/>
          <a:p>
            <a:pPr eaLnBrk="1" hangingPunct="1"/>
            <a:r>
              <a:rPr lang="en-GB" altLang="en-US" sz="4000" b="1" dirty="0">
                <a:solidFill>
                  <a:srgbClr val="FF0000"/>
                </a:solidFill>
              </a:rPr>
              <a:t>Data Formats</a:t>
            </a:r>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05" y="1124744"/>
            <a:ext cx="8690875" cy="3096344"/>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783540"/>
            <a:ext cx="5869695" cy="1093732"/>
          </a:xfrm>
          <a:prstGeom prst="rect">
            <a:avLst/>
          </a:prstGeom>
          <a:noFill/>
          <a:ln w="3810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ChangeArrowheads="1"/>
          </p:cNvSpPr>
          <p:nvPr/>
        </p:nvSpPr>
        <p:spPr bwMode="auto">
          <a:xfrm>
            <a:off x="2286000" y="1709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en-US"/>
          </a:p>
        </p:txBody>
      </p:sp>
      <p:pic>
        <p:nvPicPr>
          <p:cNvPr id="1024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60350"/>
            <a:ext cx="8207375" cy="612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8401287"/>
      </p:ext>
    </p:extLst>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0" indent="0" algn="just">
              <a:buFont typeface="Wingdings" pitchFamily="2" charset="2"/>
              <a:buNone/>
              <a:defRPr/>
            </a:pPr>
            <a:r>
              <a:rPr lang="en-US" altLang="en-US" sz="2400" dirty="0"/>
              <a:t>Examples of application specific protocols based on the I</a:t>
            </a:r>
            <a:r>
              <a:rPr lang="en-US" altLang="en-US" sz="2400" baseline="30000" dirty="0"/>
              <a:t>2</a:t>
            </a:r>
            <a:r>
              <a:rPr lang="en-US" altLang="en-US" sz="2400" dirty="0"/>
              <a:t>C interface are</a:t>
            </a:r>
            <a:r>
              <a:rPr lang="en-US" altLang="en-US" sz="2400" dirty="0" smtClean="0"/>
              <a:t>:</a:t>
            </a:r>
          </a:p>
          <a:p>
            <a:pPr marL="0" indent="0" algn="just">
              <a:buFont typeface="Wingdings" pitchFamily="2" charset="2"/>
              <a:buNone/>
              <a:defRPr/>
            </a:pPr>
            <a:endParaRPr lang="en-US" altLang="en-US" sz="2400" dirty="0"/>
          </a:p>
          <a:p>
            <a:pPr marL="0" indent="0" algn="just">
              <a:defRPr/>
            </a:pPr>
            <a:r>
              <a:rPr lang="en-US" altLang="en-US" sz="2400" u="sng" dirty="0"/>
              <a:t>SMBus</a:t>
            </a:r>
            <a:r>
              <a:rPr lang="en-US" altLang="en-US" sz="2400" dirty="0"/>
              <a:t>™, the System Management Bus, used in personal computers (and servers) for low speed system management </a:t>
            </a:r>
            <a:r>
              <a:rPr lang="en-US" altLang="en-US" sz="2400" dirty="0" smtClean="0"/>
              <a:t>applications</a:t>
            </a:r>
          </a:p>
          <a:p>
            <a:pPr marL="0" indent="0" algn="just">
              <a:defRPr/>
            </a:pPr>
            <a:endParaRPr lang="en-US" altLang="en-US" sz="2400" dirty="0"/>
          </a:p>
          <a:p>
            <a:pPr marL="0" indent="0" algn="just">
              <a:defRPr/>
            </a:pPr>
            <a:r>
              <a:rPr lang="en-US" altLang="en-US" sz="2400" u="sng" dirty="0"/>
              <a:t>IPMI</a:t>
            </a:r>
            <a:r>
              <a:rPr lang="en-US" altLang="en-US" sz="2400" dirty="0"/>
              <a:t>™, the Intelligent Platform Management Interface, used to monitor the system health and manage systems (mostly servers) remotely</a:t>
            </a:r>
            <a:r>
              <a:rPr lang="en-US" altLang="en-US" sz="2400" dirty="0" smtClean="0"/>
              <a:t>.</a:t>
            </a:r>
          </a:p>
          <a:p>
            <a:pPr marL="0" indent="0" algn="just">
              <a:defRPr/>
            </a:pPr>
            <a:endParaRPr lang="en-US" altLang="en-US" sz="2400" dirty="0"/>
          </a:p>
          <a:p>
            <a:pPr marL="0" indent="0" algn="just">
              <a:defRPr/>
            </a:pPr>
            <a:r>
              <a:rPr lang="en-US" altLang="en-US" sz="2400" u="sng" dirty="0"/>
              <a:t>PMBus</a:t>
            </a:r>
            <a:r>
              <a:rPr lang="en-US" altLang="en-US" sz="2400" dirty="0"/>
              <a:t>™, the Power Management Bus, used by advanced digitally controlled power supply units to monitor, configure and control power.</a:t>
            </a:r>
          </a:p>
          <a:p>
            <a:pPr marL="0" indent="0" algn="just">
              <a:defRPr/>
            </a:pPr>
            <a:endParaRPr lang="en-US" altLang="en-US"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Application Specific Protocols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0" indent="0" algn="just">
              <a:buFont typeface="Wingdings" charset="0"/>
              <a:buNone/>
              <a:defRPr/>
            </a:pPr>
            <a:endParaRPr lang="en-US" sz="2400" dirty="0" smtClean="0"/>
          </a:p>
          <a:p>
            <a:pPr marL="0" indent="0" algn="just">
              <a:buFont typeface="Wingdings" charset="0"/>
              <a:buNone/>
              <a:defRPr/>
            </a:pPr>
            <a:r>
              <a:rPr lang="en-US" sz="2400" dirty="0" smtClean="0"/>
              <a:t>A </a:t>
            </a:r>
            <a:r>
              <a:rPr lang="en-US" sz="2400" dirty="0"/>
              <a:t>few examples of devices using the I</a:t>
            </a:r>
            <a:r>
              <a:rPr lang="en-US" sz="2400" baseline="30000" dirty="0"/>
              <a:t>2</a:t>
            </a:r>
            <a:r>
              <a:rPr lang="en-US" sz="2400" dirty="0"/>
              <a:t>C interface :</a:t>
            </a:r>
          </a:p>
          <a:p>
            <a:pPr algn="just">
              <a:buFont typeface="Arial" panose="020B0604020202020204" pitchFamily="34" charset="0"/>
              <a:buChar char="•"/>
              <a:defRPr/>
            </a:pPr>
            <a:r>
              <a:rPr lang="en-US" sz="2400" dirty="0"/>
              <a:t>1Mbit Serial EEPROMS: </a:t>
            </a:r>
            <a:r>
              <a:rPr lang="en-US" sz="2400" u="sng" dirty="0" smtClean="0"/>
              <a:t>24xx1025</a:t>
            </a:r>
          </a:p>
          <a:p>
            <a:pPr algn="just">
              <a:buFont typeface="Arial" panose="020B0604020202020204" pitchFamily="34" charset="0"/>
              <a:buChar char="•"/>
              <a:defRPr/>
            </a:pPr>
            <a:r>
              <a:rPr lang="en-US" sz="2400" dirty="0" smtClean="0"/>
              <a:t>18-bit </a:t>
            </a:r>
            <a:r>
              <a:rPr lang="en-US" sz="2400" dirty="0"/>
              <a:t>delta sigma ADCs: </a:t>
            </a:r>
            <a:r>
              <a:rPr lang="en-US" sz="2400" u="sng" dirty="0" smtClean="0"/>
              <a:t>MCP3421</a:t>
            </a:r>
          </a:p>
          <a:p>
            <a:pPr algn="just">
              <a:buFont typeface="Arial" panose="020B0604020202020204" pitchFamily="34" charset="0"/>
              <a:buChar char="•"/>
              <a:defRPr/>
            </a:pPr>
            <a:r>
              <a:rPr lang="en-US" sz="2400" dirty="0" smtClean="0"/>
              <a:t>16-bit </a:t>
            </a:r>
            <a:r>
              <a:rPr lang="en-US" sz="2400" dirty="0"/>
              <a:t>delta sigma ADCs: </a:t>
            </a:r>
            <a:r>
              <a:rPr lang="en-US" sz="2400" u="sng" dirty="0" smtClean="0"/>
              <a:t>MCP3425</a:t>
            </a:r>
          </a:p>
          <a:p>
            <a:pPr algn="just">
              <a:buFont typeface="Arial" panose="020B0604020202020204" pitchFamily="34" charset="0"/>
              <a:buChar char="•"/>
              <a:defRPr/>
            </a:pPr>
            <a:r>
              <a:rPr lang="en-US" sz="2400" dirty="0" smtClean="0"/>
              <a:t>12-bit </a:t>
            </a:r>
            <a:r>
              <a:rPr lang="en-US" sz="2400" dirty="0"/>
              <a:t>SAR </a:t>
            </a:r>
            <a:r>
              <a:rPr lang="en-US" sz="2400" dirty="0" smtClean="0"/>
              <a:t>ADCs:</a:t>
            </a:r>
            <a:r>
              <a:rPr lang="en-US" sz="2400" u="sng" dirty="0" smtClean="0"/>
              <a:t>MCP3221</a:t>
            </a:r>
          </a:p>
          <a:p>
            <a:pPr algn="just">
              <a:buFont typeface="Arial" panose="020B0604020202020204" pitchFamily="34" charset="0"/>
              <a:buChar char="•"/>
              <a:defRPr/>
            </a:pPr>
            <a:r>
              <a:rPr lang="en-US" sz="2400" dirty="0" smtClean="0"/>
              <a:t>12-bit </a:t>
            </a:r>
            <a:r>
              <a:rPr lang="en-US" sz="2400" dirty="0"/>
              <a:t>D/A: </a:t>
            </a:r>
            <a:r>
              <a:rPr lang="en-US" sz="2400" u="sng" dirty="0" smtClean="0"/>
              <a:t>MCP4725</a:t>
            </a:r>
          </a:p>
          <a:p>
            <a:pPr algn="just">
              <a:buFont typeface="Arial" panose="020B0604020202020204" pitchFamily="34" charset="0"/>
              <a:buChar char="•"/>
              <a:defRPr/>
            </a:pPr>
            <a:r>
              <a:rPr lang="en-US" sz="2400" dirty="0" smtClean="0"/>
              <a:t>Integrated </a:t>
            </a:r>
            <a:r>
              <a:rPr lang="en-US" sz="2400" dirty="0"/>
              <a:t>Temperature Sensor (+/-0.5C): </a:t>
            </a:r>
            <a:r>
              <a:rPr lang="en-US" sz="2400" u="sng" dirty="0" smtClean="0"/>
              <a:t>MCP9803</a:t>
            </a:r>
          </a:p>
          <a:p>
            <a:pPr algn="just">
              <a:buFont typeface="Arial" panose="020B0604020202020204" pitchFamily="34" charset="0"/>
              <a:buChar char="•"/>
              <a:defRPr/>
            </a:pPr>
            <a:r>
              <a:rPr lang="en-US" sz="2400" dirty="0" smtClean="0"/>
              <a:t>I/O </a:t>
            </a:r>
            <a:r>
              <a:rPr lang="en-US" sz="2400" dirty="0"/>
              <a:t>Expander 8/16-bit: </a:t>
            </a:r>
            <a:r>
              <a:rPr lang="en-US" sz="2400" u="sng" dirty="0"/>
              <a:t>MCP23016</a:t>
            </a:r>
            <a:r>
              <a:rPr lang="en-US" sz="2400" dirty="0"/>
              <a:t>/</a:t>
            </a:r>
            <a:r>
              <a:rPr lang="en-US" sz="2400" u="sng" dirty="0"/>
              <a:t>MCP2308</a:t>
            </a:r>
            <a:endParaRPr lang="en-US"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I2C Interface Examples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1080120"/>
          </a:xfrm>
        </p:spPr>
        <p:txBody>
          <a:bodyPr/>
          <a:lstStyle/>
          <a:p>
            <a:pPr eaLnBrk="1" hangingPunct="1"/>
            <a:r>
              <a:rPr lang="en-US" altLang="en-US" sz="3600" b="1" dirty="0" smtClean="0">
                <a:solidFill>
                  <a:srgbClr val="FF0000"/>
                </a:solidFill>
                <a:latin typeface="Times New Roman" panose="02020603050405020304" pitchFamily="18" charset="0"/>
                <a:cs typeface="Times New Roman" panose="02020603050405020304" pitchFamily="18" charset="0"/>
              </a:rPr>
              <a:t>Comparison between Synchronous &amp; Asynchronous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3"/>
          <p:cNvPicPr>
            <a:picLocks noChangeAspect="1"/>
          </p:cNvPicPr>
          <p:nvPr/>
        </p:nvPicPr>
        <p:blipFill>
          <a:blip r:embed="rId3"/>
          <a:srcRect l="-14601" r="-14601"/>
          <a:stretch>
            <a:fillRect/>
          </a:stretch>
        </p:blipFill>
        <p:spPr bwMode="auto">
          <a:xfrm>
            <a:off x="899592" y="1340768"/>
            <a:ext cx="7344816"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2164795"/>
      </p:ext>
    </p:extLst>
  </p:cSld>
  <p:clrMapOvr>
    <a:masterClrMapping/>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0" indent="0" algn="just" eaLnBrk="1" hangingPunct="1">
              <a:buNone/>
              <a:defRPr/>
            </a:pPr>
            <a:r>
              <a:rPr lang="en-IN" sz="2400" dirty="0"/>
              <a:t>A </a:t>
            </a:r>
            <a:r>
              <a:rPr lang="en-IN" sz="2400" b="1" dirty="0"/>
              <a:t>parallel port</a:t>
            </a:r>
            <a:r>
              <a:rPr lang="en-IN" sz="2400" dirty="0"/>
              <a:t> is a type of interface found on computers (personal and otherwise) for connecting peripherals. In computing, a </a:t>
            </a:r>
            <a:r>
              <a:rPr lang="en-IN" sz="2400" b="1" dirty="0"/>
              <a:t>parallel port</a:t>
            </a:r>
            <a:r>
              <a:rPr lang="en-IN" sz="2400" dirty="0"/>
              <a:t> is a </a:t>
            </a:r>
            <a:r>
              <a:rPr lang="en-IN" sz="2400" b="1" dirty="0"/>
              <a:t>parallel</a:t>
            </a:r>
            <a:r>
              <a:rPr lang="en-IN" sz="2400" dirty="0"/>
              <a:t> communication physical interface. It is also known as a printer </a:t>
            </a:r>
            <a:r>
              <a:rPr lang="en-IN" sz="2400" b="1" dirty="0"/>
              <a:t>port</a:t>
            </a:r>
            <a:r>
              <a:rPr lang="en-IN" sz="2400" dirty="0"/>
              <a:t> or Centronics </a:t>
            </a:r>
            <a:r>
              <a:rPr lang="en-IN" sz="2400" b="1" dirty="0"/>
              <a:t>port</a:t>
            </a:r>
            <a:r>
              <a:rPr lang="en-IN" sz="2400" dirty="0" smtClean="0"/>
              <a:t>.</a:t>
            </a: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latin typeface="+mn-lt"/>
                <a:cs typeface="Times New Roman" panose="02020603050405020304" pitchFamily="18" charset="0"/>
              </a:rPr>
              <a:t>PC Parallel Port Programming</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780928"/>
            <a:ext cx="3600400"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6434" y="2780928"/>
            <a:ext cx="4828054" cy="3240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400" dirty="0" smtClean="0">
              <a:cs typeface="Times New Roman" pitchFamily="16" charset="0"/>
            </a:endParaRPr>
          </a:p>
          <a:p>
            <a:pPr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smtClean="0">
                <a:cs typeface="Times New Roman" pitchFamily="16" charset="0"/>
              </a:rPr>
              <a:t>Computers </a:t>
            </a:r>
            <a:r>
              <a:rPr lang="en-GB" altLang="en-US" sz="2400" dirty="0">
                <a:cs typeface="Times New Roman" pitchFamily="16" charset="0"/>
              </a:rPr>
              <a:t>are equipped with at least one parallel printer port card</a:t>
            </a:r>
            <a:r>
              <a:rPr lang="en-GB" altLang="en-US" sz="2400" dirty="0" smtClean="0">
                <a:cs typeface="Times New Roman" pitchFamily="16" charset="0"/>
              </a:rPr>
              <a:t>.</a:t>
            </a:r>
          </a:p>
          <a:p>
            <a:pPr marL="0" indent="0" algn="just" eaLnBrk="1" hangingPunct="1">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200" dirty="0">
              <a:cs typeface="Times New Roman" pitchFamily="16" charset="0"/>
            </a:endParaRPr>
          </a:p>
          <a:p>
            <a:pPr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a:cs typeface="Times New Roman" pitchFamily="16" charset="0"/>
              </a:rPr>
              <a:t>This parallel port can be used as a general input-output device used for manipulating interfaced hardware. </a:t>
            </a:r>
            <a:endParaRPr lang="en-GB" altLang="en-US" sz="2400" dirty="0" smtClean="0">
              <a:cs typeface="Times New Roman" pitchFamily="16" charset="0"/>
            </a:endParaRPr>
          </a:p>
          <a:p>
            <a:pPr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200" dirty="0">
              <a:cs typeface="Times New Roman" pitchFamily="16" charset="0"/>
            </a:endParaRPr>
          </a:p>
          <a:p>
            <a:pPr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a:cs typeface="Times New Roman" pitchFamily="16" charset="0"/>
              </a:rPr>
              <a:t>The printer port is designated as LPT 1, LPT 2  &amp; LPT </a:t>
            </a:r>
            <a:r>
              <a:rPr lang="en-GB" altLang="en-US" sz="2400" dirty="0" smtClean="0">
                <a:cs typeface="Times New Roman" pitchFamily="16" charset="0"/>
              </a:rPr>
              <a:t>3(</a:t>
            </a:r>
            <a:r>
              <a:rPr lang="en-IN" sz="2400" dirty="0"/>
              <a:t>Line Printer Terminal</a:t>
            </a:r>
            <a:r>
              <a:rPr lang="en-GB" altLang="en-US" sz="2400" dirty="0" smtClean="0">
                <a:cs typeface="Times New Roman" pitchFamily="16" charset="0"/>
              </a:rPr>
              <a:t>).</a:t>
            </a:r>
          </a:p>
          <a:p>
            <a:pPr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200" dirty="0">
              <a:cs typeface="Times New Roman" pitchFamily="16" charset="0"/>
            </a:endParaRPr>
          </a:p>
          <a:p>
            <a:pPr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a:cs typeface="Times New Roman" pitchFamily="16" charset="0"/>
              </a:rPr>
              <a:t>Parallel (printer) port as a general-purpose set of digital input and output port for interfacing devices</a:t>
            </a:r>
            <a:r>
              <a:rPr lang="en-GB" altLang="en-US" sz="2400" dirty="0" smtClean="0">
                <a:cs typeface="Times New Roman" pitchFamily="16" charset="0"/>
              </a:rPr>
              <a:t>.</a:t>
            </a:r>
          </a:p>
          <a:p>
            <a:pPr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200" dirty="0">
              <a:cs typeface="Times New Roman" pitchFamily="16" charset="0"/>
            </a:endParaRPr>
          </a:p>
          <a:p>
            <a:pPr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smtClean="0">
                <a:cs typeface="Times New Roman" pitchFamily="16" charset="0"/>
              </a:rPr>
              <a:t>8-bit </a:t>
            </a:r>
            <a:r>
              <a:rPr lang="en-GB" altLang="en-US" sz="2400" dirty="0">
                <a:cs typeface="Times New Roman" pitchFamily="16" charset="0"/>
              </a:rPr>
              <a:t>digital input/output (I/O) register if an enhanced parallel port is being used otherwise it is just an output register</a:t>
            </a:r>
          </a:p>
          <a:p>
            <a:pPr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400" dirty="0">
              <a:cs typeface="Times New Roman" pitchFamily="16" charset="0"/>
            </a:endParaRPr>
          </a:p>
          <a:p>
            <a:pPr algn="just" eaLnBrk="1" hangingPunct="1">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400" dirty="0">
              <a:cs typeface="Times New Roman" pitchFamily="16" charset="0"/>
            </a:endParaRP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GB" altLang="en-US" sz="3600" b="1" dirty="0">
                <a:solidFill>
                  <a:srgbClr val="FF0000"/>
                </a:solidFill>
              </a:rPr>
              <a:t>Parallel Port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342900" lvl="1" indent="-342900" algn="just" eaLnBrk="1" hangingPunct="1">
              <a:buFont typeface="Arial" charset="0"/>
              <a:buChar char="•"/>
              <a:defRPr/>
            </a:pPr>
            <a:r>
              <a:rPr lang="en-US" altLang="en-US" sz="2400" dirty="0" smtClean="0"/>
              <a:t>The </a:t>
            </a:r>
            <a:r>
              <a:rPr lang="en-US" altLang="en-US" sz="2400" dirty="0"/>
              <a:t>parallel port in the original IBM PC is sometimes called the SPP, for Standard Parallel Port </a:t>
            </a:r>
            <a:endParaRPr lang="en-US" altLang="en-US" sz="2400" dirty="0" smtClean="0"/>
          </a:p>
          <a:p>
            <a:pPr marL="342900" lvl="1" indent="-342900" algn="just" eaLnBrk="1" hangingPunct="1">
              <a:buFont typeface="Arial" charset="0"/>
              <a:buChar char="•"/>
              <a:defRPr/>
            </a:pPr>
            <a:endParaRPr lang="en-US" altLang="en-US" sz="2400" dirty="0"/>
          </a:p>
          <a:p>
            <a:pPr marL="342900" lvl="1" indent="-342900" algn="just" eaLnBrk="1" hangingPunct="1">
              <a:buFont typeface="Arial" charset="0"/>
              <a:buChar char="•"/>
              <a:defRPr/>
            </a:pPr>
            <a:r>
              <a:rPr lang="en-US" altLang="en-US" sz="2400" dirty="0" smtClean="0"/>
              <a:t>The </a:t>
            </a:r>
            <a:r>
              <a:rPr lang="en-US" altLang="en-US" sz="2400" dirty="0"/>
              <a:t>SPP transfers 8 bits at once to a peripheral, using a protocol similar to that used by the </a:t>
            </a:r>
            <a:r>
              <a:rPr lang="en-US" altLang="en-US" sz="2400" b="1" i="1" dirty="0"/>
              <a:t>Centronics</a:t>
            </a:r>
            <a:r>
              <a:rPr lang="en-US" altLang="en-US" sz="2400" dirty="0"/>
              <a:t> </a:t>
            </a:r>
            <a:r>
              <a:rPr lang="en-US" altLang="en-US" sz="2400" dirty="0" smtClean="0"/>
              <a:t>interface.</a:t>
            </a:r>
          </a:p>
          <a:p>
            <a:pPr marL="342900" lvl="1" indent="-342900" algn="just" eaLnBrk="1" hangingPunct="1">
              <a:buFont typeface="Arial" charset="0"/>
              <a:buChar char="•"/>
              <a:defRPr/>
            </a:pPr>
            <a:endParaRPr lang="en-US" altLang="en-US" sz="2400" b="1" i="1" u="sng" dirty="0"/>
          </a:p>
          <a:p>
            <a:pPr marL="342900" lvl="1" indent="-342900" algn="just" eaLnBrk="1" hangingPunct="1">
              <a:buFont typeface="Arial" charset="0"/>
              <a:buChar char="•"/>
              <a:defRPr/>
            </a:pPr>
            <a:r>
              <a:rPr lang="en-US" altLang="en-US" sz="2400" b="1" i="1" u="sng" dirty="0" smtClean="0"/>
              <a:t>Centronics</a:t>
            </a:r>
            <a:r>
              <a:rPr lang="en-US" altLang="en-US" sz="2400" dirty="0" smtClean="0"/>
              <a:t> </a:t>
            </a:r>
            <a:r>
              <a:rPr lang="en-US" altLang="en-US" sz="2400" dirty="0"/>
              <a:t>was a printer manufacturer that ceased to exist many years ago</a:t>
            </a:r>
            <a:r>
              <a:rPr lang="en-US" altLang="en-US" sz="2400" dirty="0" smtClean="0"/>
              <a:t>.</a:t>
            </a:r>
          </a:p>
          <a:p>
            <a:pPr marL="342900" lvl="1" indent="-342900" algn="just" eaLnBrk="1" hangingPunct="1">
              <a:buFont typeface="Arial" charset="0"/>
              <a:buChar char="•"/>
              <a:defRPr/>
            </a:pPr>
            <a:endParaRPr lang="en-US" altLang="en-US" sz="2400" dirty="0"/>
          </a:p>
          <a:p>
            <a:pPr marL="342900" lvl="1" indent="-342900" algn="just" eaLnBrk="1" hangingPunct="1">
              <a:buFont typeface="Arial" charset="0"/>
              <a:buChar char="•"/>
              <a:defRPr/>
            </a:pPr>
            <a:endParaRPr lang="en-US" altLang="en-US" sz="2400" dirty="0"/>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GB" altLang="en-US" sz="4000" b="1" dirty="0">
                <a:solidFill>
                  <a:srgbClr val="FF0000"/>
                </a:solidFill>
              </a:rPr>
              <a:t>Parallel </a:t>
            </a:r>
            <a:r>
              <a:rPr lang="en-GB" altLang="en-US" sz="4000" b="1" dirty="0" smtClean="0">
                <a:solidFill>
                  <a:srgbClr val="FF0000"/>
                </a:solidFill>
              </a:rPr>
              <a:t>Port </a:t>
            </a:r>
            <a:r>
              <a:rPr lang="en-GB" altLang="en-US" sz="2800" b="1" dirty="0" smtClean="0">
                <a:solidFill>
                  <a:srgbClr val="FF0000"/>
                </a:solidFill>
              </a:rPr>
              <a:t>Cont.…</a:t>
            </a:r>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1014638" y="4543203"/>
            <a:ext cx="6934200" cy="1684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buFont typeface="Wingdings" charset="2"/>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b="1" u="sng" dirty="0" smtClean="0">
                <a:cs typeface="Times New Roman" pitchFamily="16" charset="0"/>
              </a:rPr>
              <a:t>Port Configuration</a:t>
            </a:r>
            <a:r>
              <a:rPr lang="en-GB" altLang="en-US" sz="2800" dirty="0" smtClean="0">
                <a:cs typeface="Times New Roman" pitchFamily="16" charset="0"/>
              </a:rPr>
              <a:t>		 </a:t>
            </a:r>
            <a:r>
              <a:rPr lang="en-GB" altLang="en-US" sz="2800" b="1" u="sng" dirty="0" smtClean="0">
                <a:cs typeface="Times New Roman" pitchFamily="16" charset="0"/>
              </a:rPr>
              <a:t>I/O Port address</a:t>
            </a:r>
          </a:p>
          <a:p>
            <a:pPr eaLnBrk="1" hangingPunct="1">
              <a:buFont typeface="Wingdings" charset="2"/>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smtClean="0">
                <a:cs typeface="Times New Roman" pitchFamily="16" charset="0"/>
              </a:rPr>
              <a:t>	       </a:t>
            </a:r>
            <a:r>
              <a:rPr lang="en-GB" altLang="en-US" sz="2800" dirty="0" smtClean="0">
                <a:solidFill>
                  <a:srgbClr val="FF0000"/>
                </a:solidFill>
                <a:cs typeface="Times New Roman" pitchFamily="16" charset="0"/>
              </a:rPr>
              <a:t>LPT 1			   378H to 37AH</a:t>
            </a:r>
          </a:p>
          <a:p>
            <a:pPr eaLnBrk="1" hangingPunct="1">
              <a:buFont typeface="Wingdings" charset="2"/>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smtClean="0">
                <a:cs typeface="Times New Roman" pitchFamily="16" charset="0"/>
              </a:rPr>
              <a:t>           </a:t>
            </a:r>
            <a:r>
              <a:rPr lang="en-GB" altLang="en-US" sz="2800" dirty="0" smtClean="0">
                <a:solidFill>
                  <a:srgbClr val="800000"/>
                </a:solidFill>
                <a:cs typeface="Times New Roman" pitchFamily="16" charset="0"/>
              </a:rPr>
              <a:t>LPT 2			   278H to 27AH</a:t>
            </a:r>
          </a:p>
          <a:p>
            <a:pPr eaLnBrk="1" hangingPunct="1">
              <a:buFont typeface="Wingdings" charset="2"/>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800" dirty="0" smtClean="0">
              <a:cs typeface="Times New Roman" pitchFamily="16" charset="0"/>
            </a:endParaRPr>
          </a:p>
          <a:p>
            <a:pPr eaLnBrk="1" hangingPunct="1">
              <a:buFont typeface="Wingdings" charset="2"/>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800" dirty="0" smtClean="0"/>
          </a:p>
          <a:p>
            <a:pPr eaLnBrk="1" hangingPunct="1">
              <a:buFont typeface="Wingdings" charset="2"/>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dirty="0" smtClean="0"/>
              <a:t>  </a:t>
            </a:r>
          </a:p>
        </p:txBody>
      </p:sp>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ppt_x</p:attrName>
                                        </p:attrNameLst>
                                      </p:cBhvr>
                                      <p:tavLst>
                                        <p:tav tm="100000">
                                          <p:val>
                                            <p:strVal val="#ppt_x"/>
                                          </p:val>
                                        </p:tav>
                                        <p:tav>
                                          <p:val>
                                            <p:strVal val="#ppt_x"/>
                                          </p:val>
                                        </p:tav>
                                      </p:tavLst>
                                    </p:anim>
                                    <p:anim calcmode="lin" valueType="num">
                                      <p:cBhvr>
                                        <p:cTn id="8" dur="500" fill="hold"/>
                                        <p:tgtEl>
                                          <p:spTgt spid="9">
                                            <p:txEl>
                                              <p:pRg st="0" end="0"/>
                                            </p:txEl>
                                          </p:spTgt>
                                        </p:tgtEl>
                                        <p:attrNameLst>
                                          <p:attrName>ppt_y</p:attrName>
                                        </p:attrNameLst>
                                      </p:cBhvr>
                                      <p:tavLst>
                                        <p:tav tm="100000">
                                          <p:val>
                                            <p:strVal val="1+#ppt_h/2"/>
                                          </p:val>
                                        </p:tav>
                                        <p:tav>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p:cTn id="13" dur="500" fill="hold"/>
                                        <p:tgtEl>
                                          <p:spTgt spid="9">
                                            <p:txEl>
                                              <p:pRg st="1" end="1"/>
                                            </p:txEl>
                                          </p:spTgt>
                                        </p:tgtEl>
                                        <p:attrNameLst>
                                          <p:attrName>ppt_x</p:attrName>
                                        </p:attrNameLst>
                                      </p:cBhvr>
                                      <p:tavLst>
                                        <p:tav tm="100000">
                                          <p:val>
                                            <p:strVal val="#ppt_x"/>
                                          </p:val>
                                        </p:tav>
                                        <p:tav>
                                          <p:val>
                                            <p:strVal val="#ppt_x"/>
                                          </p:val>
                                        </p:tav>
                                      </p:tavLst>
                                    </p:anim>
                                    <p:anim calcmode="lin" valueType="num">
                                      <p:cBhvr>
                                        <p:cTn id="14" dur="500" fill="hold"/>
                                        <p:tgtEl>
                                          <p:spTgt spid="9">
                                            <p:txEl>
                                              <p:pRg st="1" end="1"/>
                                            </p:txEl>
                                          </p:spTgt>
                                        </p:tgtEl>
                                        <p:attrNameLst>
                                          <p:attrName>ppt_y</p:attrName>
                                        </p:attrNameLst>
                                      </p:cBhvr>
                                      <p:tavLst>
                                        <p:tav tm="100000">
                                          <p:val>
                                            <p:strVal val="1+#ppt_h/2"/>
                                          </p:val>
                                        </p:tav>
                                        <p:tav>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2" end="2"/>
                                            </p:txEl>
                                          </p:spTgt>
                                        </p:tgtEl>
                                        <p:attrNameLst>
                                          <p:attrName>style.visibility</p:attrName>
                                        </p:attrNameLst>
                                      </p:cBhvr>
                                      <p:to>
                                        <p:strVal val="visible"/>
                                      </p:to>
                                    </p:set>
                                    <p:anim calcmode="lin" valueType="num">
                                      <p:cBhvr>
                                        <p:cTn id="19" dur="500" fill="hold"/>
                                        <p:tgtEl>
                                          <p:spTgt spid="9">
                                            <p:txEl>
                                              <p:pRg st="2" end="2"/>
                                            </p:txEl>
                                          </p:spTgt>
                                        </p:tgtEl>
                                        <p:attrNameLst>
                                          <p:attrName>ppt_x</p:attrName>
                                        </p:attrNameLst>
                                      </p:cBhvr>
                                      <p:tavLst>
                                        <p:tav tm="100000">
                                          <p:val>
                                            <p:strVal val="#ppt_x"/>
                                          </p:val>
                                        </p:tav>
                                        <p:tav>
                                          <p:val>
                                            <p:strVal val="#ppt_x"/>
                                          </p:val>
                                        </p:tav>
                                      </p:tavLst>
                                    </p:anim>
                                    <p:anim calcmode="lin" valueType="num">
                                      <p:cBhvr>
                                        <p:cTn id="20" dur="500" fill="hold"/>
                                        <p:tgtEl>
                                          <p:spTgt spid="9">
                                            <p:txEl>
                                              <p:pRg st="2" end="2"/>
                                            </p:txEl>
                                          </p:spTgt>
                                        </p:tgtEl>
                                        <p:attrNameLst>
                                          <p:attrName>ppt_y</p:attrName>
                                        </p:attrNameLst>
                                      </p:cBhvr>
                                      <p:tavLst>
                                        <p:tav tm="100000">
                                          <p:val>
                                            <p:strVal val="1+#ppt_h/2"/>
                                          </p:val>
                                        </p:tav>
                                        <p:tav>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p:cTn id="25" dur="500" fill="hold"/>
                                        <p:tgtEl>
                                          <p:spTgt spid="9">
                                            <p:txEl>
                                              <p:pRg st="5" end="5"/>
                                            </p:txEl>
                                          </p:spTgt>
                                        </p:tgtEl>
                                        <p:attrNameLst>
                                          <p:attrName>ppt_x</p:attrName>
                                        </p:attrNameLst>
                                      </p:cBhvr>
                                      <p:tavLst>
                                        <p:tav tm="100000">
                                          <p:val>
                                            <p:strVal val="#ppt_x"/>
                                          </p:val>
                                        </p:tav>
                                        <p:tav>
                                          <p:val>
                                            <p:strVal val="#ppt_x"/>
                                          </p:val>
                                        </p:tav>
                                      </p:tavLst>
                                    </p:anim>
                                    <p:anim calcmode="lin" valueType="num">
                                      <p:cBhvr>
                                        <p:cTn id="26" dur="500" fill="hold"/>
                                        <p:tgtEl>
                                          <p:spTgt spid="9">
                                            <p:txEl>
                                              <p:pRg st="5" end="5"/>
                                            </p:txEl>
                                          </p:spTgt>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903288"/>
            <a:ext cx="3048446" cy="5478040"/>
          </a:xfrm>
        </p:spPr>
        <p:txBody>
          <a:bodyPr/>
          <a:lstStyle/>
          <a:p>
            <a:pPr marL="0" indent="0">
              <a:buNone/>
            </a:pPr>
            <a:r>
              <a:rPr lang="en-US" altLang="en-US" sz="2400" dirty="0"/>
              <a:t>The parallel port contains no intelligence and is just a set of latches and buffers together with some address decoding circuitry.</a:t>
            </a:r>
          </a:p>
          <a:p>
            <a:pPr marL="0" indent="0">
              <a:buNone/>
            </a:pPr>
            <a:endParaRPr lang="en-US" altLang="en-US" sz="1600" dirty="0" smtClean="0"/>
          </a:p>
          <a:p>
            <a:pPr marL="0" indent="0">
              <a:buNone/>
            </a:pPr>
            <a:r>
              <a:rPr lang="en-US" altLang="en-US" sz="2400" dirty="0" smtClean="0"/>
              <a:t>Software </a:t>
            </a:r>
            <a:r>
              <a:rPr lang="en-US" altLang="en-US" sz="2400" dirty="0"/>
              <a:t>outputs instructions that explicitly set &amp; reset bits in the latches--these are used to generate all control signals.</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Standard Parallel Port Overview</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9"/>
          <p:cNvGrpSpPr>
            <a:grpSpLocks/>
          </p:cNvGrpSpPr>
          <p:nvPr/>
        </p:nvGrpSpPr>
        <p:grpSpPr bwMode="auto">
          <a:xfrm>
            <a:off x="3155950" y="993775"/>
            <a:ext cx="5686426" cy="5232400"/>
            <a:chOff x="1988" y="437"/>
            <a:chExt cx="3720" cy="3485"/>
          </a:xfrm>
        </p:grpSpPr>
        <p:grpSp>
          <p:nvGrpSpPr>
            <p:cNvPr id="10" name="Group 6"/>
            <p:cNvGrpSpPr>
              <a:grpSpLocks/>
            </p:cNvGrpSpPr>
            <p:nvPr/>
          </p:nvGrpSpPr>
          <p:grpSpPr bwMode="auto">
            <a:xfrm>
              <a:off x="2480" y="963"/>
              <a:ext cx="608" cy="2338"/>
              <a:chOff x="2480" y="963"/>
              <a:chExt cx="608" cy="2338"/>
            </a:xfrm>
          </p:grpSpPr>
          <p:sp>
            <p:nvSpPr>
              <p:cNvPr id="93" name="Rectangle 3"/>
              <p:cNvSpPr>
                <a:spLocks noChangeArrowheads="1"/>
              </p:cNvSpPr>
              <p:nvPr/>
            </p:nvSpPr>
            <p:spPr bwMode="auto">
              <a:xfrm>
                <a:off x="2480" y="963"/>
                <a:ext cx="58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200"/>
                  <a:t> </a:t>
                </a:r>
                <a:r>
                  <a:rPr lang="en-US" altLang="en-US" sz="1400">
                    <a:solidFill>
                      <a:srgbClr val="FF3300"/>
                    </a:solidFill>
                  </a:rPr>
                  <a:t>Port 378</a:t>
                </a:r>
              </a:p>
            </p:txBody>
          </p:sp>
          <p:sp>
            <p:nvSpPr>
              <p:cNvPr id="94" name="Rectangle 4"/>
              <p:cNvSpPr>
                <a:spLocks noChangeArrowheads="1"/>
              </p:cNvSpPr>
              <p:nvPr/>
            </p:nvSpPr>
            <p:spPr bwMode="auto">
              <a:xfrm>
                <a:off x="2480" y="2206"/>
                <a:ext cx="589"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400">
                    <a:solidFill>
                      <a:srgbClr val="FF3300"/>
                    </a:solidFill>
                  </a:rPr>
                  <a:t> Port 379</a:t>
                </a:r>
              </a:p>
            </p:txBody>
          </p:sp>
          <p:sp>
            <p:nvSpPr>
              <p:cNvPr id="95" name="Rectangle 5"/>
              <p:cNvSpPr>
                <a:spLocks noChangeArrowheads="1"/>
              </p:cNvSpPr>
              <p:nvPr/>
            </p:nvSpPr>
            <p:spPr bwMode="auto">
              <a:xfrm>
                <a:off x="2480" y="3109"/>
                <a:ext cx="60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p>
                <a:r>
                  <a:rPr lang="en-US" altLang="en-US" sz="1400">
                    <a:solidFill>
                      <a:srgbClr val="FF3300"/>
                    </a:solidFill>
                  </a:rPr>
                  <a:t> Port 37A</a:t>
                </a:r>
              </a:p>
            </p:txBody>
          </p:sp>
        </p:grpSp>
        <p:sp>
          <p:nvSpPr>
            <p:cNvPr id="11" name="Rectangle 7"/>
            <p:cNvSpPr>
              <a:spLocks noChangeArrowheads="1"/>
            </p:cNvSpPr>
            <p:nvPr/>
          </p:nvSpPr>
          <p:spPr bwMode="auto">
            <a:xfrm>
              <a:off x="3075" y="674"/>
              <a:ext cx="381" cy="683"/>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2" name="Rectangle 8"/>
            <p:cNvSpPr>
              <a:spLocks noChangeArrowheads="1"/>
            </p:cNvSpPr>
            <p:nvPr/>
          </p:nvSpPr>
          <p:spPr bwMode="auto">
            <a:xfrm>
              <a:off x="3075" y="1581"/>
              <a:ext cx="381" cy="102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3" name="Rectangle 9"/>
            <p:cNvSpPr>
              <a:spLocks noChangeArrowheads="1"/>
            </p:cNvSpPr>
            <p:nvPr/>
          </p:nvSpPr>
          <p:spPr bwMode="auto">
            <a:xfrm>
              <a:off x="3075" y="2834"/>
              <a:ext cx="381" cy="1029"/>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14" name="Line 10"/>
            <p:cNvSpPr>
              <a:spLocks noChangeShapeType="1"/>
            </p:cNvSpPr>
            <p:nvPr/>
          </p:nvSpPr>
          <p:spPr bwMode="auto">
            <a:xfrm>
              <a:off x="3460" y="800"/>
              <a:ext cx="1793"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5" name="Line 11"/>
            <p:cNvSpPr>
              <a:spLocks noChangeShapeType="1"/>
            </p:cNvSpPr>
            <p:nvPr/>
          </p:nvSpPr>
          <p:spPr bwMode="auto">
            <a:xfrm>
              <a:off x="3460" y="1189"/>
              <a:ext cx="1793"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6" name="Line 12"/>
            <p:cNvSpPr>
              <a:spLocks noChangeShapeType="1"/>
            </p:cNvSpPr>
            <p:nvPr/>
          </p:nvSpPr>
          <p:spPr bwMode="auto">
            <a:xfrm>
              <a:off x="3460" y="1707"/>
              <a:ext cx="1793"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7" name="Line 13"/>
            <p:cNvSpPr>
              <a:spLocks noChangeShapeType="1"/>
            </p:cNvSpPr>
            <p:nvPr/>
          </p:nvSpPr>
          <p:spPr bwMode="auto">
            <a:xfrm>
              <a:off x="3460" y="2053"/>
              <a:ext cx="1793"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8" name="Line 14"/>
            <p:cNvSpPr>
              <a:spLocks noChangeShapeType="1"/>
            </p:cNvSpPr>
            <p:nvPr/>
          </p:nvSpPr>
          <p:spPr bwMode="auto">
            <a:xfrm>
              <a:off x="3460" y="2225"/>
              <a:ext cx="1793"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19" name="Line 15"/>
            <p:cNvSpPr>
              <a:spLocks noChangeShapeType="1"/>
            </p:cNvSpPr>
            <p:nvPr/>
          </p:nvSpPr>
          <p:spPr bwMode="auto">
            <a:xfrm>
              <a:off x="3460" y="2398"/>
              <a:ext cx="1793"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0" name="Line 16"/>
            <p:cNvSpPr>
              <a:spLocks noChangeShapeType="1"/>
            </p:cNvSpPr>
            <p:nvPr/>
          </p:nvSpPr>
          <p:spPr bwMode="auto">
            <a:xfrm>
              <a:off x="3460" y="2571"/>
              <a:ext cx="1793" cy="0"/>
            </a:xfrm>
            <a:prstGeom prst="line">
              <a:avLst/>
            </a:prstGeom>
            <a:noFill/>
            <a:ln w="12700">
              <a:solidFill>
                <a:schemeClr val="tx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1" name="Line 17"/>
            <p:cNvSpPr>
              <a:spLocks noChangeShapeType="1"/>
            </p:cNvSpPr>
            <p:nvPr/>
          </p:nvSpPr>
          <p:spPr bwMode="auto">
            <a:xfrm>
              <a:off x="3460" y="3349"/>
              <a:ext cx="1793"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2" name="Line 18"/>
            <p:cNvSpPr>
              <a:spLocks noChangeShapeType="1"/>
            </p:cNvSpPr>
            <p:nvPr/>
          </p:nvSpPr>
          <p:spPr bwMode="auto">
            <a:xfrm>
              <a:off x="3460" y="3651"/>
              <a:ext cx="1793"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3" name="Line 19"/>
            <p:cNvSpPr>
              <a:spLocks noChangeShapeType="1"/>
            </p:cNvSpPr>
            <p:nvPr/>
          </p:nvSpPr>
          <p:spPr bwMode="auto">
            <a:xfrm>
              <a:off x="3460" y="3824"/>
              <a:ext cx="1793"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4" name="Freeform 20"/>
            <p:cNvSpPr>
              <a:spLocks/>
            </p:cNvSpPr>
            <p:nvPr/>
          </p:nvSpPr>
          <p:spPr bwMode="auto">
            <a:xfrm>
              <a:off x="3762" y="3737"/>
              <a:ext cx="261" cy="174"/>
            </a:xfrm>
            <a:custGeom>
              <a:avLst/>
              <a:gdLst>
                <a:gd name="T0" fmla="*/ 0 w 261"/>
                <a:gd name="T1" fmla="*/ 0 h 174"/>
                <a:gd name="T2" fmla="*/ 0 w 261"/>
                <a:gd name="T3" fmla="*/ 173 h 174"/>
                <a:gd name="T4" fmla="*/ 260 w 261"/>
                <a:gd name="T5" fmla="*/ 86 h 174"/>
                <a:gd name="T6" fmla="*/ 0 w 261"/>
                <a:gd name="T7" fmla="*/ 0 h 174"/>
              </a:gdLst>
              <a:ahLst/>
              <a:cxnLst>
                <a:cxn ang="0">
                  <a:pos x="T0" y="T1"/>
                </a:cxn>
                <a:cxn ang="0">
                  <a:pos x="T2" y="T3"/>
                </a:cxn>
                <a:cxn ang="0">
                  <a:pos x="T4" y="T5"/>
                </a:cxn>
                <a:cxn ang="0">
                  <a:pos x="T6" y="T7"/>
                </a:cxn>
              </a:cxnLst>
              <a:rect l="0" t="0" r="r" b="b"/>
              <a:pathLst>
                <a:path w="261" h="174">
                  <a:moveTo>
                    <a:pt x="0" y="0"/>
                  </a:moveTo>
                  <a:lnTo>
                    <a:pt x="0" y="173"/>
                  </a:lnTo>
                  <a:lnTo>
                    <a:pt x="260" y="86"/>
                  </a:lnTo>
                  <a:lnTo>
                    <a:pt x="0"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5" name="Freeform 21"/>
            <p:cNvSpPr>
              <a:spLocks/>
            </p:cNvSpPr>
            <p:nvPr/>
          </p:nvSpPr>
          <p:spPr bwMode="auto">
            <a:xfrm>
              <a:off x="3719" y="3262"/>
              <a:ext cx="260" cy="174"/>
            </a:xfrm>
            <a:custGeom>
              <a:avLst/>
              <a:gdLst>
                <a:gd name="T0" fmla="*/ 0 w 260"/>
                <a:gd name="T1" fmla="*/ 0 h 174"/>
                <a:gd name="T2" fmla="*/ 0 w 260"/>
                <a:gd name="T3" fmla="*/ 173 h 174"/>
                <a:gd name="T4" fmla="*/ 259 w 260"/>
                <a:gd name="T5" fmla="*/ 86 h 174"/>
                <a:gd name="T6" fmla="*/ 0 w 260"/>
                <a:gd name="T7" fmla="*/ 0 h 174"/>
              </a:gdLst>
              <a:ahLst/>
              <a:cxnLst>
                <a:cxn ang="0">
                  <a:pos x="T0" y="T1"/>
                </a:cxn>
                <a:cxn ang="0">
                  <a:pos x="T2" y="T3"/>
                </a:cxn>
                <a:cxn ang="0">
                  <a:pos x="T4" y="T5"/>
                </a:cxn>
                <a:cxn ang="0">
                  <a:pos x="T6" y="T7"/>
                </a:cxn>
              </a:cxnLst>
              <a:rect l="0" t="0" r="r" b="b"/>
              <a:pathLst>
                <a:path w="260" h="174">
                  <a:moveTo>
                    <a:pt x="0" y="0"/>
                  </a:moveTo>
                  <a:lnTo>
                    <a:pt x="0" y="173"/>
                  </a:lnTo>
                  <a:lnTo>
                    <a:pt x="259" y="86"/>
                  </a:lnTo>
                  <a:lnTo>
                    <a:pt x="0"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26" name="Rectangle 22"/>
            <p:cNvSpPr>
              <a:spLocks noChangeArrowheads="1"/>
            </p:cNvSpPr>
            <p:nvPr/>
          </p:nvSpPr>
          <p:spPr bwMode="auto">
            <a:xfrm>
              <a:off x="3050" y="863"/>
              <a:ext cx="445"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a:latin typeface="Times New Roman" pitchFamily="18" charset="0"/>
                </a:rPr>
                <a:t>Data</a:t>
              </a:r>
            </a:p>
            <a:p>
              <a:pPr algn="ctr"/>
              <a:r>
                <a:rPr lang="en-US" altLang="en-US" sz="1200">
                  <a:latin typeface="Times New Roman" pitchFamily="18" charset="0"/>
                </a:rPr>
                <a:t>Register</a:t>
              </a:r>
            </a:p>
          </p:txBody>
        </p:sp>
        <p:sp>
          <p:nvSpPr>
            <p:cNvPr id="27" name="Rectangle 23"/>
            <p:cNvSpPr>
              <a:spLocks noChangeArrowheads="1"/>
            </p:cNvSpPr>
            <p:nvPr/>
          </p:nvSpPr>
          <p:spPr bwMode="auto">
            <a:xfrm>
              <a:off x="3084" y="1986"/>
              <a:ext cx="360"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dirty="0">
                  <a:latin typeface="Times New Roman" pitchFamily="18" charset="0"/>
                </a:rPr>
                <a:t>Status</a:t>
              </a:r>
            </a:p>
            <a:p>
              <a:pPr algn="ctr"/>
              <a:r>
                <a:rPr lang="en-US" altLang="en-US" sz="1200" dirty="0">
                  <a:latin typeface="Times New Roman" pitchFamily="18" charset="0"/>
                </a:rPr>
                <a:t>Reg.</a:t>
              </a:r>
            </a:p>
          </p:txBody>
        </p:sp>
        <p:sp>
          <p:nvSpPr>
            <p:cNvPr id="28" name="Rectangle 24"/>
            <p:cNvSpPr>
              <a:spLocks noChangeArrowheads="1"/>
            </p:cNvSpPr>
            <p:nvPr/>
          </p:nvSpPr>
          <p:spPr bwMode="auto">
            <a:xfrm>
              <a:off x="3035" y="3196"/>
              <a:ext cx="424" cy="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200" dirty="0">
                  <a:latin typeface="Times New Roman" pitchFamily="18" charset="0"/>
                </a:rPr>
                <a:t>Control</a:t>
              </a:r>
            </a:p>
            <a:p>
              <a:pPr algn="ctr"/>
              <a:r>
                <a:rPr lang="en-US" altLang="en-US" sz="1200" dirty="0">
                  <a:latin typeface="Times New Roman" pitchFamily="18" charset="0"/>
                </a:rPr>
                <a:t>Reg.</a:t>
              </a:r>
            </a:p>
          </p:txBody>
        </p:sp>
        <p:sp>
          <p:nvSpPr>
            <p:cNvPr id="29" name="Freeform 25"/>
            <p:cNvSpPr>
              <a:spLocks/>
            </p:cNvSpPr>
            <p:nvPr/>
          </p:nvSpPr>
          <p:spPr bwMode="auto">
            <a:xfrm>
              <a:off x="3719" y="2485"/>
              <a:ext cx="260" cy="173"/>
            </a:xfrm>
            <a:custGeom>
              <a:avLst/>
              <a:gdLst>
                <a:gd name="T0" fmla="*/ 259 w 260"/>
                <a:gd name="T1" fmla="*/ 0 h 173"/>
                <a:gd name="T2" fmla="*/ 259 w 260"/>
                <a:gd name="T3" fmla="*/ 172 h 173"/>
                <a:gd name="T4" fmla="*/ 0 w 260"/>
                <a:gd name="T5" fmla="*/ 86 h 173"/>
                <a:gd name="T6" fmla="*/ 259 w 260"/>
                <a:gd name="T7" fmla="*/ 0 h 173"/>
              </a:gdLst>
              <a:ahLst/>
              <a:cxnLst>
                <a:cxn ang="0">
                  <a:pos x="T0" y="T1"/>
                </a:cxn>
                <a:cxn ang="0">
                  <a:pos x="T2" y="T3"/>
                </a:cxn>
                <a:cxn ang="0">
                  <a:pos x="T4" y="T5"/>
                </a:cxn>
                <a:cxn ang="0">
                  <a:pos x="T6" y="T7"/>
                </a:cxn>
              </a:cxnLst>
              <a:rect l="0" t="0" r="r" b="b"/>
              <a:pathLst>
                <a:path w="260" h="173">
                  <a:moveTo>
                    <a:pt x="259" y="0"/>
                  </a:moveTo>
                  <a:lnTo>
                    <a:pt x="259" y="172"/>
                  </a:lnTo>
                  <a:lnTo>
                    <a:pt x="0" y="86"/>
                  </a:lnTo>
                  <a:lnTo>
                    <a:pt x="259"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0" name="Line 26"/>
            <p:cNvSpPr>
              <a:spLocks noChangeShapeType="1"/>
            </p:cNvSpPr>
            <p:nvPr/>
          </p:nvSpPr>
          <p:spPr bwMode="auto">
            <a:xfrm>
              <a:off x="3460" y="2873"/>
              <a:ext cx="7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1" name="Line 27"/>
            <p:cNvSpPr>
              <a:spLocks noChangeShapeType="1"/>
            </p:cNvSpPr>
            <p:nvPr/>
          </p:nvSpPr>
          <p:spPr bwMode="auto">
            <a:xfrm flipV="1">
              <a:off x="4196" y="2787"/>
              <a:ext cx="0" cy="86"/>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2" name="Line 28"/>
            <p:cNvSpPr>
              <a:spLocks noChangeShapeType="1"/>
            </p:cNvSpPr>
            <p:nvPr/>
          </p:nvSpPr>
          <p:spPr bwMode="auto">
            <a:xfrm>
              <a:off x="4326" y="2744"/>
              <a:ext cx="129" cy="0"/>
            </a:xfrm>
            <a:prstGeom prst="line">
              <a:avLst/>
            </a:prstGeom>
            <a:noFill/>
            <a:ln w="12700">
              <a:solidFill>
                <a:schemeClr val="tx1"/>
              </a:solidFill>
              <a:round/>
              <a:headEnd type="stealth" w="med" len="med"/>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3" name="Line 29"/>
            <p:cNvSpPr>
              <a:spLocks noChangeShapeType="1"/>
            </p:cNvSpPr>
            <p:nvPr/>
          </p:nvSpPr>
          <p:spPr bwMode="auto">
            <a:xfrm flipV="1">
              <a:off x="4455" y="2398"/>
              <a:ext cx="0" cy="34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34" name="Rectangle 30"/>
            <p:cNvSpPr>
              <a:spLocks noChangeArrowheads="1"/>
            </p:cNvSpPr>
            <p:nvPr/>
          </p:nvSpPr>
          <p:spPr bwMode="auto">
            <a:xfrm>
              <a:off x="2649" y="2656"/>
              <a:ext cx="300"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pPr>
                <a:lnSpc>
                  <a:spcPct val="135000"/>
                </a:lnSpc>
              </a:pPr>
              <a:r>
                <a:rPr lang="en-US" altLang="en-US" sz="1100" b="0">
                  <a:latin typeface="Times New Roman" pitchFamily="18" charset="0"/>
                </a:rPr>
                <a:t>IRQ7</a:t>
              </a:r>
            </a:p>
          </p:txBody>
        </p:sp>
        <p:sp>
          <p:nvSpPr>
            <p:cNvPr id="35" name="Rectangle 31"/>
            <p:cNvSpPr>
              <a:spLocks noChangeArrowheads="1"/>
            </p:cNvSpPr>
            <p:nvPr/>
          </p:nvSpPr>
          <p:spPr bwMode="auto">
            <a:xfrm>
              <a:off x="4601" y="626"/>
              <a:ext cx="212"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pPr>
                <a:lnSpc>
                  <a:spcPct val="135000"/>
                </a:lnSpc>
              </a:pPr>
              <a:r>
                <a:rPr lang="en-US" altLang="en-US" sz="1100" b="0">
                  <a:latin typeface="Times New Roman" pitchFamily="18" charset="0"/>
                </a:rPr>
                <a:t>D0</a:t>
              </a:r>
            </a:p>
          </p:txBody>
        </p:sp>
        <p:sp>
          <p:nvSpPr>
            <p:cNvPr id="36" name="Rectangle 32"/>
            <p:cNvSpPr>
              <a:spLocks noChangeArrowheads="1"/>
            </p:cNvSpPr>
            <p:nvPr/>
          </p:nvSpPr>
          <p:spPr bwMode="auto">
            <a:xfrm>
              <a:off x="4601" y="972"/>
              <a:ext cx="212" cy="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pPr>
                <a:lnSpc>
                  <a:spcPct val="135000"/>
                </a:lnSpc>
              </a:pPr>
              <a:r>
                <a:rPr lang="en-US" altLang="en-US" sz="1100" b="0">
                  <a:latin typeface="Times New Roman" pitchFamily="18" charset="0"/>
                </a:rPr>
                <a:t>D7</a:t>
              </a:r>
            </a:p>
          </p:txBody>
        </p:sp>
        <p:sp>
          <p:nvSpPr>
            <p:cNvPr id="37" name="Rectangle 33"/>
            <p:cNvSpPr>
              <a:spLocks noChangeArrowheads="1"/>
            </p:cNvSpPr>
            <p:nvPr/>
          </p:nvSpPr>
          <p:spPr bwMode="auto">
            <a:xfrm>
              <a:off x="4510" y="1560"/>
              <a:ext cx="397"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100" b="0">
                  <a:latin typeface="Times New Roman" pitchFamily="18" charset="0"/>
                </a:rPr>
                <a:t>ERROR</a:t>
              </a:r>
            </a:p>
          </p:txBody>
        </p:sp>
        <p:sp>
          <p:nvSpPr>
            <p:cNvPr id="38" name="Rectangle 34"/>
            <p:cNvSpPr>
              <a:spLocks noChangeArrowheads="1"/>
            </p:cNvSpPr>
            <p:nvPr/>
          </p:nvSpPr>
          <p:spPr bwMode="auto">
            <a:xfrm>
              <a:off x="4549" y="1906"/>
              <a:ext cx="319"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100" b="0">
                  <a:latin typeface="Times New Roman" pitchFamily="18" charset="0"/>
                </a:rPr>
                <a:t>SLCT</a:t>
              </a:r>
            </a:p>
          </p:txBody>
        </p:sp>
        <p:sp>
          <p:nvSpPr>
            <p:cNvPr id="39" name="Rectangle 35"/>
            <p:cNvSpPr>
              <a:spLocks noChangeArrowheads="1"/>
            </p:cNvSpPr>
            <p:nvPr/>
          </p:nvSpPr>
          <p:spPr bwMode="auto">
            <a:xfrm>
              <a:off x="4604" y="2079"/>
              <a:ext cx="207"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100" b="0">
                  <a:latin typeface="Times New Roman" pitchFamily="18" charset="0"/>
                </a:rPr>
                <a:t>PE</a:t>
              </a:r>
            </a:p>
          </p:txBody>
        </p:sp>
        <p:sp>
          <p:nvSpPr>
            <p:cNvPr id="40" name="Rectangle 36"/>
            <p:cNvSpPr>
              <a:spLocks noChangeArrowheads="1"/>
            </p:cNvSpPr>
            <p:nvPr/>
          </p:nvSpPr>
          <p:spPr bwMode="auto">
            <a:xfrm>
              <a:off x="4564" y="2251"/>
              <a:ext cx="29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100" b="0">
                  <a:latin typeface="Times New Roman" pitchFamily="18" charset="0"/>
                </a:rPr>
                <a:t>ACK</a:t>
              </a:r>
            </a:p>
          </p:txBody>
        </p:sp>
        <p:sp>
          <p:nvSpPr>
            <p:cNvPr id="41" name="Rectangle 37"/>
            <p:cNvSpPr>
              <a:spLocks noChangeArrowheads="1"/>
            </p:cNvSpPr>
            <p:nvPr/>
          </p:nvSpPr>
          <p:spPr bwMode="auto">
            <a:xfrm>
              <a:off x="4539" y="2424"/>
              <a:ext cx="339"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100" b="0">
                  <a:latin typeface="Times New Roman" pitchFamily="18" charset="0"/>
                </a:rPr>
                <a:t>BUSY</a:t>
              </a:r>
            </a:p>
          </p:txBody>
        </p:sp>
        <p:sp>
          <p:nvSpPr>
            <p:cNvPr id="42" name="Rectangle 38"/>
            <p:cNvSpPr>
              <a:spLocks noChangeArrowheads="1"/>
            </p:cNvSpPr>
            <p:nvPr/>
          </p:nvSpPr>
          <p:spPr bwMode="auto">
            <a:xfrm>
              <a:off x="4489" y="2856"/>
              <a:ext cx="441"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100" b="0">
                  <a:latin typeface="Times New Roman" pitchFamily="18" charset="0"/>
                </a:rPr>
                <a:t>STROBE</a:t>
              </a:r>
            </a:p>
          </p:txBody>
        </p:sp>
        <p:sp>
          <p:nvSpPr>
            <p:cNvPr id="43" name="Rectangle 39"/>
            <p:cNvSpPr>
              <a:spLocks noChangeArrowheads="1"/>
            </p:cNvSpPr>
            <p:nvPr/>
          </p:nvSpPr>
          <p:spPr bwMode="auto">
            <a:xfrm>
              <a:off x="4468" y="3202"/>
              <a:ext cx="483"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100" b="0">
                  <a:latin typeface="Times New Roman" pitchFamily="18" charset="0"/>
                </a:rPr>
                <a:t>AUTO FD</a:t>
              </a:r>
            </a:p>
          </p:txBody>
        </p:sp>
        <p:sp>
          <p:nvSpPr>
            <p:cNvPr id="44" name="Rectangle 40"/>
            <p:cNvSpPr>
              <a:spLocks noChangeArrowheads="1"/>
            </p:cNvSpPr>
            <p:nvPr/>
          </p:nvSpPr>
          <p:spPr bwMode="auto">
            <a:xfrm>
              <a:off x="4568" y="3504"/>
              <a:ext cx="280"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100" b="0">
                  <a:latin typeface="Times New Roman" pitchFamily="18" charset="0"/>
                </a:rPr>
                <a:t>INIT</a:t>
              </a:r>
            </a:p>
          </p:txBody>
        </p:sp>
        <p:sp>
          <p:nvSpPr>
            <p:cNvPr id="45" name="Rectangle 41"/>
            <p:cNvSpPr>
              <a:spLocks noChangeArrowheads="1"/>
            </p:cNvSpPr>
            <p:nvPr/>
          </p:nvSpPr>
          <p:spPr bwMode="auto">
            <a:xfrm>
              <a:off x="4492" y="3677"/>
              <a:ext cx="434"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100" b="0">
                  <a:latin typeface="Times New Roman" pitchFamily="18" charset="0"/>
                </a:rPr>
                <a:t>SLCT IN</a:t>
              </a:r>
            </a:p>
          </p:txBody>
        </p:sp>
        <p:sp>
          <p:nvSpPr>
            <p:cNvPr id="46" name="Rectangle 42"/>
            <p:cNvSpPr>
              <a:spLocks noChangeArrowheads="1"/>
            </p:cNvSpPr>
            <p:nvPr/>
          </p:nvSpPr>
          <p:spPr bwMode="auto">
            <a:xfrm>
              <a:off x="3581" y="2727"/>
              <a:ext cx="395"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100" b="0">
                  <a:latin typeface="Times New Roman" pitchFamily="18" charset="0"/>
                </a:rPr>
                <a:t>IRQ EN</a:t>
              </a:r>
            </a:p>
          </p:txBody>
        </p:sp>
        <p:sp>
          <p:nvSpPr>
            <p:cNvPr id="47" name="Rectangle 43"/>
            <p:cNvSpPr>
              <a:spLocks noChangeArrowheads="1"/>
            </p:cNvSpPr>
            <p:nvPr/>
          </p:nvSpPr>
          <p:spPr bwMode="auto">
            <a:xfrm>
              <a:off x="2498" y="610"/>
              <a:ext cx="392" cy="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100" b="0">
                  <a:latin typeface="Times New Roman" pitchFamily="18" charset="0"/>
                </a:rPr>
                <a:t>D0 - D7</a:t>
              </a:r>
            </a:p>
          </p:txBody>
        </p:sp>
        <p:sp>
          <p:nvSpPr>
            <p:cNvPr id="48" name="Line 44"/>
            <p:cNvSpPr>
              <a:spLocks noChangeShapeType="1"/>
            </p:cNvSpPr>
            <p:nvPr/>
          </p:nvSpPr>
          <p:spPr bwMode="auto">
            <a:xfrm flipH="1">
              <a:off x="2377" y="3392"/>
              <a:ext cx="693" cy="0"/>
            </a:xfrm>
            <a:prstGeom prst="line">
              <a:avLst/>
            </a:prstGeom>
            <a:noFill/>
            <a:ln w="76200">
              <a:solidFill>
                <a:srgbClr val="91919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49" name="Line 45"/>
            <p:cNvSpPr>
              <a:spLocks noChangeShapeType="1"/>
            </p:cNvSpPr>
            <p:nvPr/>
          </p:nvSpPr>
          <p:spPr bwMode="auto">
            <a:xfrm flipV="1">
              <a:off x="2378" y="886"/>
              <a:ext cx="0" cy="2506"/>
            </a:xfrm>
            <a:prstGeom prst="line">
              <a:avLst/>
            </a:prstGeom>
            <a:noFill/>
            <a:ln w="76200">
              <a:solidFill>
                <a:srgbClr val="91919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0" name="Line 46"/>
            <p:cNvSpPr>
              <a:spLocks noChangeShapeType="1"/>
            </p:cNvSpPr>
            <p:nvPr/>
          </p:nvSpPr>
          <p:spPr bwMode="auto">
            <a:xfrm>
              <a:off x="1988" y="886"/>
              <a:ext cx="1083" cy="0"/>
            </a:xfrm>
            <a:prstGeom prst="line">
              <a:avLst/>
            </a:prstGeom>
            <a:noFill/>
            <a:ln w="76200">
              <a:solidFill>
                <a:srgbClr val="91919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1" name="Line 47"/>
            <p:cNvSpPr>
              <a:spLocks noChangeShapeType="1"/>
            </p:cNvSpPr>
            <p:nvPr/>
          </p:nvSpPr>
          <p:spPr bwMode="auto">
            <a:xfrm>
              <a:off x="2377" y="2139"/>
              <a:ext cx="693" cy="0"/>
            </a:xfrm>
            <a:prstGeom prst="line">
              <a:avLst/>
            </a:prstGeom>
            <a:noFill/>
            <a:ln w="76200">
              <a:solidFill>
                <a:srgbClr val="919191"/>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2" name="Line 48"/>
            <p:cNvSpPr>
              <a:spLocks noChangeShapeType="1"/>
            </p:cNvSpPr>
            <p:nvPr/>
          </p:nvSpPr>
          <p:spPr bwMode="auto">
            <a:xfrm flipH="1">
              <a:off x="2946" y="2744"/>
              <a:ext cx="1121"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3" name="Oval 49"/>
            <p:cNvSpPr>
              <a:spLocks noChangeArrowheads="1"/>
            </p:cNvSpPr>
            <p:nvPr/>
          </p:nvSpPr>
          <p:spPr bwMode="auto">
            <a:xfrm>
              <a:off x="4416" y="2359"/>
              <a:ext cx="80" cy="78"/>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4" name="Oval 50"/>
            <p:cNvSpPr>
              <a:spLocks noChangeArrowheads="1"/>
            </p:cNvSpPr>
            <p:nvPr/>
          </p:nvSpPr>
          <p:spPr bwMode="auto">
            <a:xfrm>
              <a:off x="3642" y="2536"/>
              <a:ext cx="70" cy="7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5" name="Oval 51"/>
            <p:cNvSpPr>
              <a:spLocks noChangeArrowheads="1"/>
            </p:cNvSpPr>
            <p:nvPr/>
          </p:nvSpPr>
          <p:spPr bwMode="auto">
            <a:xfrm>
              <a:off x="3987" y="3313"/>
              <a:ext cx="72" cy="71"/>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6" name="Oval 52"/>
            <p:cNvSpPr>
              <a:spLocks noChangeArrowheads="1"/>
            </p:cNvSpPr>
            <p:nvPr/>
          </p:nvSpPr>
          <p:spPr bwMode="auto">
            <a:xfrm>
              <a:off x="4031" y="3789"/>
              <a:ext cx="71" cy="7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57" name="Line 53"/>
            <p:cNvSpPr>
              <a:spLocks noChangeShapeType="1"/>
            </p:cNvSpPr>
            <p:nvPr/>
          </p:nvSpPr>
          <p:spPr bwMode="auto">
            <a:xfrm>
              <a:off x="4586" y="1577"/>
              <a:ext cx="2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8" name="Line 54"/>
            <p:cNvSpPr>
              <a:spLocks noChangeShapeType="1"/>
            </p:cNvSpPr>
            <p:nvPr/>
          </p:nvSpPr>
          <p:spPr bwMode="auto">
            <a:xfrm>
              <a:off x="4586" y="2269"/>
              <a:ext cx="2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59" name="Line 55"/>
            <p:cNvSpPr>
              <a:spLocks noChangeShapeType="1"/>
            </p:cNvSpPr>
            <p:nvPr/>
          </p:nvSpPr>
          <p:spPr bwMode="auto">
            <a:xfrm>
              <a:off x="4543" y="2873"/>
              <a:ext cx="30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0" name="Line 56"/>
            <p:cNvSpPr>
              <a:spLocks noChangeShapeType="1"/>
            </p:cNvSpPr>
            <p:nvPr/>
          </p:nvSpPr>
          <p:spPr bwMode="auto">
            <a:xfrm>
              <a:off x="4543" y="3219"/>
              <a:ext cx="30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1" name="Line 57"/>
            <p:cNvSpPr>
              <a:spLocks noChangeShapeType="1"/>
            </p:cNvSpPr>
            <p:nvPr/>
          </p:nvSpPr>
          <p:spPr bwMode="auto">
            <a:xfrm>
              <a:off x="4586" y="3521"/>
              <a:ext cx="21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2" name="Line 58"/>
            <p:cNvSpPr>
              <a:spLocks noChangeShapeType="1"/>
            </p:cNvSpPr>
            <p:nvPr/>
          </p:nvSpPr>
          <p:spPr bwMode="auto">
            <a:xfrm>
              <a:off x="4543" y="3694"/>
              <a:ext cx="30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nvGrpSpPr>
            <p:cNvPr id="63" name="Group 83"/>
            <p:cNvGrpSpPr>
              <a:grpSpLocks/>
            </p:cNvGrpSpPr>
            <p:nvPr/>
          </p:nvGrpSpPr>
          <p:grpSpPr bwMode="auto">
            <a:xfrm>
              <a:off x="5171" y="437"/>
              <a:ext cx="537" cy="3485"/>
              <a:chOff x="5171" y="437"/>
              <a:chExt cx="537" cy="3485"/>
            </a:xfrm>
          </p:grpSpPr>
          <p:sp>
            <p:nvSpPr>
              <p:cNvPr id="69" name="Oval 59"/>
              <p:cNvSpPr>
                <a:spLocks noChangeArrowheads="1"/>
              </p:cNvSpPr>
              <p:nvPr/>
            </p:nvSpPr>
            <p:spPr bwMode="auto">
              <a:xfrm>
                <a:off x="5274" y="717"/>
                <a:ext cx="296" cy="16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0" name="Oval 60"/>
              <p:cNvSpPr>
                <a:spLocks noChangeArrowheads="1"/>
              </p:cNvSpPr>
              <p:nvPr/>
            </p:nvSpPr>
            <p:spPr bwMode="auto">
              <a:xfrm>
                <a:off x="5274" y="1106"/>
                <a:ext cx="296" cy="16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1" name="Oval 61"/>
              <p:cNvSpPr>
                <a:spLocks noChangeArrowheads="1"/>
              </p:cNvSpPr>
              <p:nvPr/>
            </p:nvSpPr>
            <p:spPr bwMode="auto">
              <a:xfrm>
                <a:off x="5274" y="1625"/>
                <a:ext cx="296" cy="16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2" name="Oval 62"/>
              <p:cNvSpPr>
                <a:spLocks noChangeArrowheads="1"/>
              </p:cNvSpPr>
              <p:nvPr/>
            </p:nvSpPr>
            <p:spPr bwMode="auto">
              <a:xfrm>
                <a:off x="5274" y="1970"/>
                <a:ext cx="296" cy="16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3" name="Oval 63"/>
              <p:cNvSpPr>
                <a:spLocks noChangeArrowheads="1"/>
              </p:cNvSpPr>
              <p:nvPr/>
            </p:nvSpPr>
            <p:spPr bwMode="auto">
              <a:xfrm>
                <a:off x="5274" y="2143"/>
                <a:ext cx="296" cy="16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4" name="Oval 64"/>
              <p:cNvSpPr>
                <a:spLocks noChangeArrowheads="1"/>
              </p:cNvSpPr>
              <p:nvPr/>
            </p:nvSpPr>
            <p:spPr bwMode="auto">
              <a:xfrm>
                <a:off x="5274" y="2316"/>
                <a:ext cx="296" cy="16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5" name="Oval 65"/>
              <p:cNvSpPr>
                <a:spLocks noChangeArrowheads="1"/>
              </p:cNvSpPr>
              <p:nvPr/>
            </p:nvSpPr>
            <p:spPr bwMode="auto">
              <a:xfrm>
                <a:off x="5274" y="2489"/>
                <a:ext cx="296" cy="16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6" name="Oval 66"/>
              <p:cNvSpPr>
                <a:spLocks noChangeArrowheads="1"/>
              </p:cNvSpPr>
              <p:nvPr/>
            </p:nvSpPr>
            <p:spPr bwMode="auto">
              <a:xfrm>
                <a:off x="5274" y="2921"/>
                <a:ext cx="296" cy="16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7" name="Oval 67"/>
              <p:cNvSpPr>
                <a:spLocks noChangeArrowheads="1"/>
              </p:cNvSpPr>
              <p:nvPr/>
            </p:nvSpPr>
            <p:spPr bwMode="auto">
              <a:xfrm>
                <a:off x="5274" y="3266"/>
                <a:ext cx="296" cy="16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8" name="Oval 68"/>
              <p:cNvSpPr>
                <a:spLocks noChangeArrowheads="1"/>
              </p:cNvSpPr>
              <p:nvPr/>
            </p:nvSpPr>
            <p:spPr bwMode="auto">
              <a:xfrm>
                <a:off x="5274" y="3569"/>
                <a:ext cx="296" cy="164"/>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79" name="Oval 69"/>
              <p:cNvSpPr>
                <a:spLocks noChangeArrowheads="1"/>
              </p:cNvSpPr>
              <p:nvPr/>
            </p:nvSpPr>
            <p:spPr bwMode="auto">
              <a:xfrm>
                <a:off x="5274" y="3741"/>
                <a:ext cx="296" cy="165"/>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80" name="Rectangle 70"/>
              <p:cNvSpPr>
                <a:spLocks noChangeArrowheads="1"/>
              </p:cNvSpPr>
              <p:nvPr/>
            </p:nvSpPr>
            <p:spPr bwMode="auto">
              <a:xfrm>
                <a:off x="5348" y="712"/>
                <a:ext cx="160"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400">
                    <a:latin typeface="Times New Roman" pitchFamily="18" charset="0"/>
                  </a:rPr>
                  <a:t>2</a:t>
                </a:r>
              </a:p>
            </p:txBody>
          </p:sp>
          <p:sp>
            <p:nvSpPr>
              <p:cNvPr id="81" name="Rectangle 71"/>
              <p:cNvSpPr>
                <a:spLocks noChangeArrowheads="1"/>
              </p:cNvSpPr>
              <p:nvPr/>
            </p:nvSpPr>
            <p:spPr bwMode="auto">
              <a:xfrm>
                <a:off x="5348" y="1101"/>
                <a:ext cx="160"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400">
                    <a:latin typeface="Times New Roman" pitchFamily="18" charset="0"/>
                  </a:rPr>
                  <a:t>9</a:t>
                </a:r>
              </a:p>
            </p:txBody>
          </p:sp>
          <p:sp>
            <p:nvSpPr>
              <p:cNvPr id="82" name="Rectangle 72"/>
              <p:cNvSpPr>
                <a:spLocks noChangeArrowheads="1"/>
              </p:cNvSpPr>
              <p:nvPr/>
            </p:nvSpPr>
            <p:spPr bwMode="auto">
              <a:xfrm>
                <a:off x="5304" y="1620"/>
                <a:ext cx="21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400">
                    <a:latin typeface="Times New Roman" pitchFamily="18" charset="0"/>
                  </a:rPr>
                  <a:t>15</a:t>
                </a:r>
              </a:p>
            </p:txBody>
          </p:sp>
          <p:sp>
            <p:nvSpPr>
              <p:cNvPr id="83" name="Rectangle 73"/>
              <p:cNvSpPr>
                <a:spLocks noChangeArrowheads="1"/>
              </p:cNvSpPr>
              <p:nvPr/>
            </p:nvSpPr>
            <p:spPr bwMode="auto">
              <a:xfrm>
                <a:off x="5304" y="1965"/>
                <a:ext cx="21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400">
                    <a:latin typeface="Times New Roman" pitchFamily="18" charset="0"/>
                  </a:rPr>
                  <a:t>13</a:t>
                </a:r>
              </a:p>
            </p:txBody>
          </p:sp>
          <p:sp>
            <p:nvSpPr>
              <p:cNvPr id="84" name="Rectangle 74"/>
              <p:cNvSpPr>
                <a:spLocks noChangeArrowheads="1"/>
              </p:cNvSpPr>
              <p:nvPr/>
            </p:nvSpPr>
            <p:spPr bwMode="auto">
              <a:xfrm>
                <a:off x="5304" y="2138"/>
                <a:ext cx="21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400">
                    <a:latin typeface="Times New Roman" pitchFamily="18" charset="0"/>
                  </a:rPr>
                  <a:t>12</a:t>
                </a:r>
              </a:p>
            </p:txBody>
          </p:sp>
          <p:sp>
            <p:nvSpPr>
              <p:cNvPr id="85" name="Rectangle 75"/>
              <p:cNvSpPr>
                <a:spLocks noChangeArrowheads="1"/>
              </p:cNvSpPr>
              <p:nvPr/>
            </p:nvSpPr>
            <p:spPr bwMode="auto">
              <a:xfrm>
                <a:off x="5304" y="2311"/>
                <a:ext cx="21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400">
                    <a:latin typeface="Times New Roman" pitchFamily="18" charset="0"/>
                  </a:rPr>
                  <a:t>10</a:t>
                </a:r>
              </a:p>
            </p:txBody>
          </p:sp>
          <p:sp>
            <p:nvSpPr>
              <p:cNvPr id="86" name="Rectangle 76"/>
              <p:cNvSpPr>
                <a:spLocks noChangeArrowheads="1"/>
              </p:cNvSpPr>
              <p:nvPr/>
            </p:nvSpPr>
            <p:spPr bwMode="auto">
              <a:xfrm>
                <a:off x="5304" y="2484"/>
                <a:ext cx="21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400">
                    <a:latin typeface="Times New Roman" pitchFamily="18" charset="0"/>
                  </a:rPr>
                  <a:t>11</a:t>
                </a:r>
              </a:p>
            </p:txBody>
          </p:sp>
          <p:sp>
            <p:nvSpPr>
              <p:cNvPr id="87" name="Rectangle 77"/>
              <p:cNvSpPr>
                <a:spLocks noChangeArrowheads="1"/>
              </p:cNvSpPr>
              <p:nvPr/>
            </p:nvSpPr>
            <p:spPr bwMode="auto">
              <a:xfrm>
                <a:off x="5348" y="2916"/>
                <a:ext cx="160"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400">
                    <a:latin typeface="Times New Roman" pitchFamily="18" charset="0"/>
                  </a:rPr>
                  <a:t>1</a:t>
                </a:r>
              </a:p>
            </p:txBody>
          </p:sp>
          <p:sp>
            <p:nvSpPr>
              <p:cNvPr id="88" name="Rectangle 78"/>
              <p:cNvSpPr>
                <a:spLocks noChangeArrowheads="1"/>
              </p:cNvSpPr>
              <p:nvPr/>
            </p:nvSpPr>
            <p:spPr bwMode="auto">
              <a:xfrm>
                <a:off x="5304" y="3261"/>
                <a:ext cx="21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400">
                    <a:latin typeface="Times New Roman" pitchFamily="18" charset="0"/>
                  </a:rPr>
                  <a:t>14</a:t>
                </a:r>
              </a:p>
            </p:txBody>
          </p:sp>
          <p:sp>
            <p:nvSpPr>
              <p:cNvPr id="89" name="Rectangle 79"/>
              <p:cNvSpPr>
                <a:spLocks noChangeArrowheads="1"/>
              </p:cNvSpPr>
              <p:nvPr/>
            </p:nvSpPr>
            <p:spPr bwMode="auto">
              <a:xfrm>
                <a:off x="5304" y="3564"/>
                <a:ext cx="21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400">
                    <a:latin typeface="Times New Roman" pitchFamily="18" charset="0"/>
                  </a:rPr>
                  <a:t>16</a:t>
                </a:r>
              </a:p>
            </p:txBody>
          </p:sp>
          <p:sp>
            <p:nvSpPr>
              <p:cNvPr id="90" name="Rectangle 80"/>
              <p:cNvSpPr>
                <a:spLocks noChangeArrowheads="1"/>
              </p:cNvSpPr>
              <p:nvPr/>
            </p:nvSpPr>
            <p:spPr bwMode="auto">
              <a:xfrm>
                <a:off x="5304" y="3736"/>
                <a:ext cx="216"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r>
                  <a:rPr lang="en-US" altLang="en-US" sz="1400">
                    <a:latin typeface="Times New Roman" pitchFamily="18" charset="0"/>
                  </a:rPr>
                  <a:t>17</a:t>
                </a:r>
              </a:p>
            </p:txBody>
          </p:sp>
          <p:sp>
            <p:nvSpPr>
              <p:cNvPr id="91" name="Rectangle 81"/>
              <p:cNvSpPr>
                <a:spLocks noChangeArrowheads="1"/>
              </p:cNvSpPr>
              <p:nvPr/>
            </p:nvSpPr>
            <p:spPr bwMode="auto">
              <a:xfrm>
                <a:off x="5171" y="437"/>
                <a:ext cx="537" cy="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2550" tIns="41275" rIns="82550" bIns="41275">
                <a:spAutoFit/>
              </a:bodyPr>
              <a:lstStyle>
                <a:lvl1pPr defTabSz="739775">
                  <a:defRPr>
                    <a:solidFill>
                      <a:schemeClr val="tx1"/>
                    </a:solidFill>
                    <a:latin typeface="Arial" pitchFamily="34" charset="0"/>
                    <a:cs typeface="Arial" pitchFamily="34" charset="0"/>
                  </a:defRPr>
                </a:lvl1pPr>
                <a:lvl2pPr marL="411163" defTabSz="739775">
                  <a:defRPr>
                    <a:solidFill>
                      <a:schemeClr val="tx1"/>
                    </a:solidFill>
                    <a:latin typeface="Arial" pitchFamily="34" charset="0"/>
                    <a:cs typeface="Arial" pitchFamily="34" charset="0"/>
                  </a:defRPr>
                </a:lvl2pPr>
                <a:lvl3pPr marL="822325" defTabSz="739775">
                  <a:defRPr>
                    <a:solidFill>
                      <a:schemeClr val="tx1"/>
                    </a:solidFill>
                    <a:latin typeface="Arial" pitchFamily="34" charset="0"/>
                    <a:cs typeface="Arial" pitchFamily="34" charset="0"/>
                  </a:defRPr>
                </a:lvl3pPr>
                <a:lvl4pPr marL="1235075" defTabSz="739775">
                  <a:defRPr>
                    <a:solidFill>
                      <a:schemeClr val="tx1"/>
                    </a:solidFill>
                    <a:latin typeface="Arial" pitchFamily="34" charset="0"/>
                    <a:cs typeface="Arial" pitchFamily="34" charset="0"/>
                  </a:defRPr>
                </a:lvl4pPr>
                <a:lvl5pPr marL="1646238" defTabSz="739775">
                  <a:defRPr>
                    <a:solidFill>
                      <a:schemeClr val="tx1"/>
                    </a:solidFill>
                    <a:latin typeface="Arial" pitchFamily="34" charset="0"/>
                    <a:cs typeface="Arial" pitchFamily="34" charset="0"/>
                  </a:defRPr>
                </a:lvl5pPr>
                <a:lvl6pPr marL="2103438" defTabSz="739775" fontAlgn="base">
                  <a:spcBef>
                    <a:spcPct val="0"/>
                  </a:spcBef>
                  <a:spcAft>
                    <a:spcPct val="0"/>
                  </a:spcAft>
                  <a:defRPr>
                    <a:solidFill>
                      <a:schemeClr val="tx1"/>
                    </a:solidFill>
                    <a:latin typeface="Arial" pitchFamily="34" charset="0"/>
                    <a:cs typeface="Arial" pitchFamily="34" charset="0"/>
                  </a:defRPr>
                </a:lvl6pPr>
                <a:lvl7pPr marL="2560638" defTabSz="739775" fontAlgn="base">
                  <a:spcBef>
                    <a:spcPct val="0"/>
                  </a:spcBef>
                  <a:spcAft>
                    <a:spcPct val="0"/>
                  </a:spcAft>
                  <a:defRPr>
                    <a:solidFill>
                      <a:schemeClr val="tx1"/>
                    </a:solidFill>
                    <a:latin typeface="Arial" pitchFamily="34" charset="0"/>
                    <a:cs typeface="Arial" pitchFamily="34" charset="0"/>
                  </a:defRPr>
                </a:lvl7pPr>
                <a:lvl8pPr marL="3017838" defTabSz="739775" fontAlgn="base">
                  <a:spcBef>
                    <a:spcPct val="0"/>
                  </a:spcBef>
                  <a:spcAft>
                    <a:spcPct val="0"/>
                  </a:spcAft>
                  <a:defRPr>
                    <a:solidFill>
                      <a:schemeClr val="tx1"/>
                    </a:solidFill>
                    <a:latin typeface="Arial" pitchFamily="34" charset="0"/>
                    <a:cs typeface="Arial" pitchFamily="34" charset="0"/>
                  </a:defRPr>
                </a:lvl8pPr>
                <a:lvl9pPr marL="3475038" defTabSz="739775" fontAlgn="base">
                  <a:spcBef>
                    <a:spcPct val="0"/>
                  </a:spcBef>
                  <a:spcAft>
                    <a:spcPct val="0"/>
                  </a:spcAft>
                  <a:defRPr>
                    <a:solidFill>
                      <a:schemeClr val="tx1"/>
                    </a:solidFill>
                    <a:latin typeface="Arial" pitchFamily="34" charset="0"/>
                    <a:cs typeface="Arial" pitchFamily="34" charset="0"/>
                  </a:defRPr>
                </a:lvl9pPr>
              </a:lstStyle>
              <a:p>
                <a:pPr algn="ctr"/>
                <a:r>
                  <a:rPr lang="en-US" altLang="en-US" sz="1100" b="0">
                    <a:latin typeface="Times New Roman" pitchFamily="18" charset="0"/>
                  </a:rPr>
                  <a:t>Parallel port</a:t>
                </a:r>
              </a:p>
              <a:p>
                <a:pPr algn="ctr"/>
                <a:r>
                  <a:rPr lang="en-US" altLang="en-US" sz="1100" b="0">
                    <a:latin typeface="Times New Roman" pitchFamily="18" charset="0"/>
                  </a:rPr>
                  <a:t>pin number</a:t>
                </a:r>
              </a:p>
            </p:txBody>
          </p:sp>
          <p:sp>
            <p:nvSpPr>
              <p:cNvPr id="92" name="Line 82"/>
              <p:cNvSpPr>
                <a:spLocks noChangeShapeType="1"/>
              </p:cNvSpPr>
              <p:nvPr/>
            </p:nvSpPr>
            <p:spPr bwMode="auto">
              <a:xfrm>
                <a:off x="5400" y="928"/>
                <a:ext cx="0" cy="173"/>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grpSp>
        <p:sp>
          <p:nvSpPr>
            <p:cNvPr id="64" name="Line 84"/>
            <p:cNvSpPr>
              <a:spLocks noChangeShapeType="1"/>
            </p:cNvSpPr>
            <p:nvPr/>
          </p:nvSpPr>
          <p:spPr bwMode="auto">
            <a:xfrm>
              <a:off x="3466" y="3001"/>
              <a:ext cx="1787" cy="0"/>
            </a:xfrm>
            <a:prstGeom prst="line">
              <a:avLst/>
            </a:prstGeom>
            <a:noFill/>
            <a:ln w="127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5" name="Line 85"/>
            <p:cNvSpPr>
              <a:spLocks noChangeShapeType="1"/>
            </p:cNvSpPr>
            <p:nvPr/>
          </p:nvSpPr>
          <p:spPr bwMode="auto">
            <a:xfrm>
              <a:off x="4716" y="860"/>
              <a:ext cx="0" cy="173"/>
            </a:xfrm>
            <a:prstGeom prst="line">
              <a:avLst/>
            </a:prstGeom>
            <a:noFill/>
            <a:ln w="25400">
              <a:solidFill>
                <a:schemeClr val="tx1"/>
              </a:solidFill>
              <a:prstDash val="sysDot"/>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6" name="Rectangle 86"/>
            <p:cNvSpPr>
              <a:spLocks noChangeArrowheads="1"/>
            </p:cNvSpPr>
            <p:nvPr/>
          </p:nvSpPr>
          <p:spPr bwMode="auto">
            <a:xfrm>
              <a:off x="4083" y="2690"/>
              <a:ext cx="232" cy="94"/>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sp>
          <p:nvSpPr>
            <p:cNvPr id="67" name="Freeform 87"/>
            <p:cNvSpPr>
              <a:spLocks/>
            </p:cNvSpPr>
            <p:nvPr/>
          </p:nvSpPr>
          <p:spPr bwMode="auto">
            <a:xfrm>
              <a:off x="3719" y="2917"/>
              <a:ext cx="260" cy="173"/>
            </a:xfrm>
            <a:custGeom>
              <a:avLst/>
              <a:gdLst>
                <a:gd name="T0" fmla="*/ 0 w 260"/>
                <a:gd name="T1" fmla="*/ 0 h 173"/>
                <a:gd name="T2" fmla="*/ 0 w 260"/>
                <a:gd name="T3" fmla="*/ 172 h 173"/>
                <a:gd name="T4" fmla="*/ 259 w 260"/>
                <a:gd name="T5" fmla="*/ 86 h 173"/>
                <a:gd name="T6" fmla="*/ 0 w 260"/>
                <a:gd name="T7" fmla="*/ 0 h 173"/>
              </a:gdLst>
              <a:ahLst/>
              <a:cxnLst>
                <a:cxn ang="0">
                  <a:pos x="T0" y="T1"/>
                </a:cxn>
                <a:cxn ang="0">
                  <a:pos x="T2" y="T3"/>
                </a:cxn>
                <a:cxn ang="0">
                  <a:pos x="T4" y="T5"/>
                </a:cxn>
                <a:cxn ang="0">
                  <a:pos x="T6" y="T7"/>
                </a:cxn>
              </a:cxnLst>
              <a:rect l="0" t="0" r="r" b="b"/>
              <a:pathLst>
                <a:path w="260" h="173">
                  <a:moveTo>
                    <a:pt x="0" y="0"/>
                  </a:moveTo>
                  <a:lnTo>
                    <a:pt x="0" y="172"/>
                  </a:lnTo>
                  <a:lnTo>
                    <a:pt x="259" y="86"/>
                  </a:lnTo>
                  <a:lnTo>
                    <a:pt x="0" y="0"/>
                  </a:lnTo>
                </a:path>
              </a:pathLst>
            </a:custGeom>
            <a:solidFill>
              <a:schemeClr val="bg1"/>
            </a:solidFill>
            <a:ln w="12700" cap="rnd" cmpd="sng">
              <a:solidFill>
                <a:schemeClr val="tx1"/>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IN"/>
            </a:p>
          </p:txBody>
        </p:sp>
        <p:sp>
          <p:nvSpPr>
            <p:cNvPr id="68" name="Oval 88"/>
            <p:cNvSpPr>
              <a:spLocks noChangeArrowheads="1"/>
            </p:cNvSpPr>
            <p:nvPr/>
          </p:nvSpPr>
          <p:spPr bwMode="auto">
            <a:xfrm>
              <a:off x="3987" y="2968"/>
              <a:ext cx="72" cy="70"/>
            </a:xfrm>
            <a:prstGeom prst="ellipse">
              <a:avLst/>
            </a:prstGeom>
            <a:solidFill>
              <a:schemeClr val="bg1"/>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IN"/>
            </a:p>
          </p:txBody>
        </p:sp>
      </p:grpSp>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r>
              <a:rPr lang="en-US" altLang="en-US" sz="2400" dirty="0"/>
              <a:t>The standard parallel port uses three contiguous addresses, usually in one of these ranges:</a:t>
            </a:r>
          </a:p>
          <a:p>
            <a:pPr lvl="2" algn="just"/>
            <a:r>
              <a:rPr lang="en-US" altLang="en-US" dirty="0"/>
              <a:t>378h, 379h, 37Ah</a:t>
            </a:r>
          </a:p>
          <a:p>
            <a:pPr lvl="2" algn="just"/>
            <a:r>
              <a:rPr lang="en-US" altLang="en-US" dirty="0"/>
              <a:t>278h, 279h, 27Ah</a:t>
            </a:r>
          </a:p>
          <a:p>
            <a:pPr lvl="2" algn="just"/>
            <a:r>
              <a:rPr lang="en-US" altLang="en-US" dirty="0"/>
              <a:t>3BCh, 3BDh, 3BEh </a:t>
            </a:r>
          </a:p>
          <a:p>
            <a:pPr algn="just"/>
            <a:r>
              <a:rPr lang="en-US" altLang="en-US" sz="2400" dirty="0" smtClean="0"/>
              <a:t>On </a:t>
            </a:r>
            <a:r>
              <a:rPr lang="en-US" altLang="en-US" sz="2400" dirty="0"/>
              <a:t>newer systems the parallel port base address is most often at 378h, but all three addresses are reserved for parallel ports.</a:t>
            </a:r>
          </a:p>
          <a:p>
            <a:pPr algn="just"/>
            <a:r>
              <a:rPr lang="en-US" altLang="en-US" sz="2400" dirty="0"/>
              <a:t>Addresses: </a:t>
            </a:r>
          </a:p>
          <a:p>
            <a:pPr lvl="1" algn="just"/>
            <a:r>
              <a:rPr lang="en-US" altLang="en-US" sz="2400" dirty="0"/>
              <a:t>The 1st address (e.g. 378h) is the port’s </a:t>
            </a:r>
            <a:r>
              <a:rPr lang="en-US" altLang="en-US" sz="2400" u="sng" dirty="0"/>
              <a:t>base address</a:t>
            </a:r>
            <a:r>
              <a:rPr lang="en-US" altLang="en-US" sz="2400" dirty="0"/>
              <a:t>, also called the </a:t>
            </a:r>
            <a:r>
              <a:rPr lang="en-US" altLang="en-US" sz="2400" u="sng" dirty="0"/>
              <a:t>Data register</a:t>
            </a:r>
            <a:r>
              <a:rPr lang="en-US" altLang="en-US" sz="2400" dirty="0"/>
              <a:t> or just the </a:t>
            </a:r>
            <a:r>
              <a:rPr lang="en-US" altLang="en-US" sz="2400" u="sng" dirty="0"/>
              <a:t>port address</a:t>
            </a:r>
            <a:r>
              <a:rPr lang="en-US" altLang="en-US" sz="2400" dirty="0"/>
              <a:t>.</a:t>
            </a:r>
          </a:p>
          <a:p>
            <a:pPr lvl="1" algn="just"/>
            <a:r>
              <a:rPr lang="en-US" altLang="en-US" sz="2400" dirty="0"/>
              <a:t>The 2nd  address (e.g. 379h) is the port’s </a:t>
            </a:r>
            <a:r>
              <a:rPr lang="en-US" altLang="en-US" sz="2400" u="sng" dirty="0"/>
              <a:t>Status register</a:t>
            </a:r>
            <a:endParaRPr lang="en-US" altLang="en-US" sz="2400" dirty="0"/>
          </a:p>
          <a:p>
            <a:pPr lvl="1" algn="just"/>
            <a:r>
              <a:rPr lang="en-US" altLang="en-US" sz="2400" dirty="0"/>
              <a:t>The 3rd address (e.g. 37Ah) is the </a:t>
            </a:r>
            <a:r>
              <a:rPr lang="en-US" altLang="en-US" sz="2400" u="sng" dirty="0"/>
              <a:t>Control register</a:t>
            </a:r>
            <a:r>
              <a:rPr lang="en-US" altLang="en-US" sz="2400" dirty="0"/>
              <a:t>.</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Parallel Port Addresses &amp; Names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mj-lt"/>
              <a:cs typeface="Times New Roman" panose="02020603050405020304" pitchFamily="18" charset="0"/>
            </a:endParaRPr>
          </a:p>
          <a:p>
            <a:pPr algn="just" eaLnBrk="1" hangingPunct="1">
              <a:lnSpc>
                <a:spcPct val="90000"/>
              </a:lnSpc>
              <a:defRPr/>
            </a:pPr>
            <a:endParaRPr lang="en-US" altLang="en-US" sz="2400" dirty="0">
              <a:latin typeface="+mj-lt"/>
              <a:cs typeface="Times New Roman" panose="02020603050405020304" pitchFamily="18" charset="0"/>
            </a:endParaRPr>
          </a:p>
          <a:p>
            <a:pPr algn="just" eaLnBrk="1" hangingPunct="1">
              <a:lnSpc>
                <a:spcPct val="90000"/>
              </a:lnSpc>
              <a:defRPr/>
            </a:pPr>
            <a:endParaRPr lang="en-US" altLang="en-US" sz="2400" dirty="0" smtClean="0">
              <a:latin typeface="+mj-lt"/>
              <a:cs typeface="Times New Roman" panose="02020603050405020304" pitchFamily="18" charset="0"/>
            </a:endParaRPr>
          </a:p>
          <a:p>
            <a:pPr algn="just" eaLnBrk="1" hangingPunct="1">
              <a:lnSpc>
                <a:spcPct val="90000"/>
              </a:lnSpc>
              <a:defRPr/>
            </a:pPr>
            <a:endParaRPr lang="en-US" altLang="en-US" sz="2400" dirty="0">
              <a:latin typeface="+mj-lt"/>
              <a:cs typeface="Times New Roman" panose="02020603050405020304" pitchFamily="18" charset="0"/>
            </a:endParaRPr>
          </a:p>
          <a:p>
            <a:pPr algn="just" eaLnBrk="1" hangingPunct="1">
              <a:lnSpc>
                <a:spcPct val="90000"/>
              </a:lnSpc>
              <a:defRPr/>
            </a:pPr>
            <a:endParaRPr lang="en-US" altLang="en-US" sz="2400" dirty="0" smtClean="0">
              <a:latin typeface="+mj-lt"/>
              <a:cs typeface="Times New Roman" panose="02020603050405020304" pitchFamily="18" charset="0"/>
            </a:endParaRPr>
          </a:p>
          <a:p>
            <a:pPr algn="just" eaLnBrk="1" hangingPunct="1">
              <a:lnSpc>
                <a:spcPct val="90000"/>
              </a:lnSpc>
              <a:defRPr/>
            </a:pPr>
            <a:endParaRPr lang="en-US" altLang="en-US" sz="2400" dirty="0">
              <a:latin typeface="+mj-lt"/>
              <a:cs typeface="Times New Roman" panose="02020603050405020304" pitchFamily="18" charset="0"/>
            </a:endParaRPr>
          </a:p>
          <a:p>
            <a:pPr algn="just" eaLnBrk="1" hangingPunct="1">
              <a:lnSpc>
                <a:spcPct val="90000"/>
              </a:lnSpc>
              <a:defRPr/>
            </a:pPr>
            <a:endParaRPr lang="en-US" altLang="en-US" sz="2400" dirty="0" smtClean="0">
              <a:latin typeface="+mj-lt"/>
              <a:cs typeface="Times New Roman" panose="02020603050405020304" pitchFamily="18" charset="0"/>
            </a:endParaRPr>
          </a:p>
          <a:p>
            <a:pPr algn="just" eaLnBrk="1" hangingPunct="1">
              <a:lnSpc>
                <a:spcPct val="90000"/>
              </a:lnSpc>
              <a:defRPr/>
            </a:pPr>
            <a:endParaRPr lang="en-US" altLang="en-US" sz="1050" dirty="0" smtClean="0">
              <a:latin typeface="+mj-lt"/>
              <a:cs typeface="Times New Roman" panose="02020603050405020304" pitchFamily="18" charset="0"/>
            </a:endParaRPr>
          </a:p>
          <a:p>
            <a:pPr algn="just" eaLnBrk="1" hangingPunct="1">
              <a:lnSpc>
                <a:spcPct val="90000"/>
              </a:lnSpc>
              <a:defRPr/>
            </a:pPr>
            <a:r>
              <a:rPr lang="en-GB" altLang="en-US" sz="2400" dirty="0" smtClean="0">
                <a:latin typeface="+mj-lt"/>
              </a:rPr>
              <a:t>8 </a:t>
            </a:r>
            <a:r>
              <a:rPr lang="en-GB" altLang="en-US" sz="2400" dirty="0">
                <a:latin typeface="+mj-lt"/>
              </a:rPr>
              <a:t>output pins accessed via the DATA Port (pins </a:t>
            </a:r>
            <a:r>
              <a:rPr lang="en-GB" altLang="en-US" sz="2400" dirty="0" smtClean="0">
                <a:latin typeface="+mj-lt"/>
              </a:rPr>
              <a:t>2 </a:t>
            </a:r>
            <a:r>
              <a:rPr lang="en-GB" altLang="en-US" sz="2400" dirty="0">
                <a:latin typeface="+mj-lt"/>
              </a:rPr>
              <a:t>to 9</a:t>
            </a:r>
            <a:r>
              <a:rPr lang="en-GB" altLang="en-US" sz="2400" dirty="0" smtClean="0">
                <a:latin typeface="+mj-lt"/>
              </a:rPr>
              <a:t>)</a:t>
            </a:r>
          </a:p>
          <a:p>
            <a:pPr algn="just" eaLnBrk="1" hangingPunct="1">
              <a:lnSpc>
                <a:spcPct val="90000"/>
              </a:lnSpc>
              <a:defRPr/>
            </a:pPr>
            <a:r>
              <a:rPr lang="en-GB" altLang="en-US" sz="2400" dirty="0">
                <a:latin typeface="+mj-lt"/>
              </a:rPr>
              <a:t>5 input pins (one inverted) accessed via the STATUS Port (pins 10, 11, 12, 13, 15</a:t>
            </a:r>
            <a:r>
              <a:rPr lang="en-GB" altLang="en-US" sz="2400" dirty="0" smtClean="0">
                <a:latin typeface="+mj-lt"/>
              </a:rPr>
              <a:t>)</a:t>
            </a:r>
          </a:p>
          <a:p>
            <a:pPr algn="just" eaLnBrk="1" hangingPunct="1">
              <a:lnSpc>
                <a:spcPct val="90000"/>
              </a:lnSpc>
              <a:defRPr/>
            </a:pPr>
            <a:r>
              <a:rPr lang="en-GB" altLang="en-US" sz="2400" dirty="0">
                <a:latin typeface="+mj-lt"/>
              </a:rPr>
              <a:t>4 output pins (three inverted) accessed via the CONTROL Port (pins 1, 14, 16, 17)</a:t>
            </a:r>
            <a:endParaRPr lang="en-GB" altLang="en-US" sz="2400" dirty="0" smtClean="0">
              <a:latin typeface="+mj-lt"/>
            </a:endParaRPr>
          </a:p>
          <a:p>
            <a:pPr marL="342900" lvl="1" indent="-342900" algn="just" eaLnBrk="1" hangingPunct="1">
              <a:lnSpc>
                <a:spcPct val="90000"/>
              </a:lnSpc>
              <a:buFont typeface="Arial" charset="0"/>
              <a:buChar char="•"/>
              <a:defRPr/>
            </a:pPr>
            <a:r>
              <a:rPr lang="en-GB" altLang="en-US" sz="2400" dirty="0">
                <a:latin typeface="+mj-lt"/>
                <a:cs typeface="Times New Roman" pitchFamily="16" charset="0"/>
              </a:rPr>
              <a:t>The remaining 8 pins are ground (pins 18 to 25)</a:t>
            </a:r>
          </a:p>
          <a:p>
            <a:pPr algn="just" eaLnBrk="1" hangingPunct="1">
              <a:lnSpc>
                <a:spcPct val="90000"/>
              </a:lnSpc>
              <a:defRPr/>
            </a:pPr>
            <a:endParaRPr lang="en-US" altLang="en-US" sz="2400" dirty="0" smtClean="0">
              <a:latin typeface="+mj-lt"/>
              <a:cs typeface="Times New Roman" panose="02020603050405020304" pitchFamily="18" charset="0"/>
            </a:endParaRPr>
          </a:p>
          <a:p>
            <a:pPr algn="just" eaLnBrk="1" hangingPunct="1">
              <a:lnSpc>
                <a:spcPct val="90000"/>
              </a:lnSpc>
              <a:defRPr/>
            </a:pPr>
            <a:endParaRPr lang="en-US" altLang="en-US" sz="2400" dirty="0" smtClean="0">
              <a:latin typeface="+mj-lt"/>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GB" altLang="en-US" sz="3600" b="1" dirty="0">
                <a:solidFill>
                  <a:srgbClr val="FF0000"/>
                </a:solidFill>
              </a:rPr>
              <a:t> Parallel (Printer) Port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9" y="1124510"/>
            <a:ext cx="5184576" cy="27168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400" b="1" u="sng" dirty="0" smtClean="0">
              <a:cs typeface="Times New Roman" pitchFamily="16" charset="0"/>
            </a:endParaRPr>
          </a:p>
          <a:p>
            <a:pPr algn="just" eaLnBrk="1" hangingPunct="1">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b="1" u="sng" dirty="0" smtClean="0">
                <a:cs typeface="Times New Roman" pitchFamily="16" charset="0"/>
              </a:rPr>
              <a:t>Note</a:t>
            </a:r>
            <a:r>
              <a:rPr lang="en-GB" altLang="en-US" sz="2400" b="1" u="sng" dirty="0">
                <a:cs typeface="Times New Roman" pitchFamily="16" charset="0"/>
              </a:rPr>
              <a:t>:</a:t>
            </a:r>
            <a:r>
              <a:rPr lang="en-GB" altLang="en-US" sz="2400" b="1" dirty="0">
                <a:cs typeface="Times New Roman" pitchFamily="16" charset="0"/>
              </a:rPr>
              <a:t>     </a:t>
            </a:r>
            <a:r>
              <a:rPr lang="en-GB" altLang="en-US" sz="2400" b="1" dirty="0" smtClean="0">
                <a:cs typeface="Times New Roman" pitchFamily="16" charset="0"/>
              </a:rPr>
              <a:t>	</a:t>
            </a:r>
            <a:r>
              <a:rPr lang="en-GB" altLang="en-US" sz="2400" dirty="0" smtClean="0">
                <a:cs typeface="Times New Roman" pitchFamily="16" charset="0"/>
              </a:rPr>
              <a:t>high </a:t>
            </a:r>
            <a:r>
              <a:rPr lang="en-GB" altLang="en-US" sz="2400" dirty="0">
                <a:cs typeface="Times New Roman" pitchFamily="16" charset="0"/>
              </a:rPr>
              <a:t>TTL level = 2.4V to 5V</a:t>
            </a:r>
          </a:p>
          <a:p>
            <a:pPr algn="just" eaLnBrk="1" hangingPunct="1">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a:cs typeface="Times New Roman" pitchFamily="16" charset="0"/>
              </a:rPr>
              <a:t>             </a:t>
            </a:r>
            <a:r>
              <a:rPr lang="en-GB" altLang="en-US" sz="2400" dirty="0" smtClean="0">
                <a:cs typeface="Times New Roman" pitchFamily="16" charset="0"/>
              </a:rPr>
              <a:t>		low </a:t>
            </a:r>
            <a:r>
              <a:rPr lang="en-GB" altLang="en-US" sz="2400" dirty="0">
                <a:cs typeface="Times New Roman" pitchFamily="16" charset="0"/>
              </a:rPr>
              <a:t>TTL level  = 0V to 0.8V (normally 0V)</a:t>
            </a:r>
          </a:p>
          <a:p>
            <a:pPr algn="just" eaLnBrk="1" hangingPunct="1">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400" dirty="0">
              <a:cs typeface="Times New Roman" pitchFamily="16" charset="0"/>
            </a:endParaRPr>
          </a:p>
          <a:p>
            <a:pPr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smtClean="0">
                <a:cs typeface="Times New Roman" pitchFamily="16" charset="0"/>
              </a:rPr>
              <a:t>An </a:t>
            </a:r>
            <a:r>
              <a:rPr lang="en-GB" altLang="en-US" sz="2400" dirty="0">
                <a:cs typeface="Times New Roman" pitchFamily="16" charset="0"/>
              </a:rPr>
              <a:t>OUT instruction to port address 378H (278H) and 37A (27A) can write the data directly to the connector pins</a:t>
            </a:r>
            <a:r>
              <a:rPr lang="en-GB" altLang="en-US" sz="2400" dirty="0" smtClean="0">
                <a:cs typeface="Times New Roman" pitchFamily="16" charset="0"/>
              </a:rPr>
              <a:t>.</a:t>
            </a:r>
          </a:p>
          <a:p>
            <a:pPr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400" dirty="0">
              <a:cs typeface="Times New Roman" pitchFamily="16" charset="0"/>
            </a:endParaRPr>
          </a:p>
          <a:p>
            <a:pPr algn="just" eaLnBrk="1" hangingPunct="1">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smtClean="0">
                <a:cs typeface="Times New Roman" pitchFamily="16" charset="0"/>
              </a:rPr>
              <a:t>An </a:t>
            </a:r>
            <a:r>
              <a:rPr lang="en-GB" altLang="en-US" sz="2400" dirty="0">
                <a:cs typeface="Times New Roman" pitchFamily="16" charset="0"/>
              </a:rPr>
              <a:t>IN instruction to port address 378H (278H) [if an enhanced parallel port is in use] and 379H (279H) can read the data directly from the connector pins.</a:t>
            </a:r>
          </a:p>
          <a:p>
            <a:pPr algn="just" eaLnBrk="1" hangingPunct="1">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400" dirty="0">
              <a:cs typeface="Times New Roman" pitchFamily="16" charset="0"/>
            </a:endParaRP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GB" altLang="en-US" sz="3600" b="1" dirty="0">
                <a:solidFill>
                  <a:srgbClr val="FF0000"/>
                </a:solidFill>
              </a:rPr>
              <a:t>Parallel (Printer) Port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ChangeArrowheads="1"/>
          </p:cNvSpPr>
          <p:nvPr/>
        </p:nvSpPr>
        <p:spPr bwMode="auto">
          <a:xfrm>
            <a:off x="2266950" y="1714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en-US"/>
          </a:p>
        </p:txBody>
      </p:sp>
      <p:pic>
        <p:nvPicPr>
          <p:cNvPr id="1126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6632"/>
            <a:ext cx="8569325" cy="604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174143"/>
      </p:ext>
    </p:extLst>
  </p:cSld>
  <p:clrMapOvr>
    <a:masterClrMapping/>
  </p:clrMapOvr>
  <p:transition>
    <p:random/>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pPr algn="just"/>
            <a:endParaRPr lang="en-US" altLang="en-US" sz="1000" b="1" dirty="0" smtClean="0"/>
          </a:p>
          <a:p>
            <a:pPr algn="just"/>
            <a:r>
              <a:rPr lang="en-US" altLang="en-US" sz="2400" b="1" dirty="0" smtClean="0"/>
              <a:t>Standard </a:t>
            </a:r>
            <a:r>
              <a:rPr lang="en-US" altLang="en-US" sz="2400" b="1" dirty="0"/>
              <a:t>Parallel Port registers &amp; connector signals.</a:t>
            </a:r>
          </a:p>
          <a:p>
            <a:pPr lvl="1" algn="just"/>
            <a:r>
              <a:rPr lang="en-US" altLang="en-US" sz="2400" dirty="0"/>
              <a:t>Two output registers</a:t>
            </a:r>
          </a:p>
          <a:p>
            <a:pPr lvl="2" algn="just"/>
            <a:r>
              <a:rPr lang="en-US" altLang="en-US" dirty="0"/>
              <a:t>Output to 278/</a:t>
            </a:r>
            <a:r>
              <a:rPr lang="en-US" altLang="en-US" dirty="0">
                <a:solidFill>
                  <a:schemeClr val="accent1"/>
                </a:solidFill>
              </a:rPr>
              <a:t>378</a:t>
            </a:r>
            <a:r>
              <a:rPr lang="en-US" altLang="en-US" dirty="0"/>
              <a:t>/3BC Hex (</a:t>
            </a:r>
            <a:r>
              <a:rPr lang="en-US" altLang="en-US" dirty="0">
                <a:solidFill>
                  <a:schemeClr val="accent1"/>
                </a:solidFill>
              </a:rPr>
              <a:t>Data Reg</a:t>
            </a:r>
            <a:r>
              <a:rPr lang="en-US" altLang="en-US" dirty="0"/>
              <a:t>) </a:t>
            </a:r>
          </a:p>
          <a:p>
            <a:pPr lvl="2" algn="just"/>
            <a:r>
              <a:rPr lang="en-US" altLang="en-US" dirty="0"/>
              <a:t>Output to 27A/</a:t>
            </a:r>
            <a:r>
              <a:rPr lang="en-US" altLang="en-US" dirty="0">
                <a:solidFill>
                  <a:srgbClr val="FF3300"/>
                </a:solidFill>
              </a:rPr>
              <a:t>37A</a:t>
            </a:r>
            <a:r>
              <a:rPr lang="en-US" altLang="en-US" dirty="0"/>
              <a:t>/3BE Hex (</a:t>
            </a:r>
            <a:r>
              <a:rPr lang="en-US" altLang="en-US" dirty="0">
                <a:solidFill>
                  <a:srgbClr val="FF3300"/>
                </a:solidFill>
              </a:rPr>
              <a:t>Control Reg</a:t>
            </a:r>
            <a:r>
              <a:rPr lang="en-US" altLang="en-US" dirty="0"/>
              <a:t>)</a:t>
            </a:r>
          </a:p>
          <a:p>
            <a:pPr lvl="1" algn="just"/>
            <a:r>
              <a:rPr lang="en-US" altLang="en-US" sz="2400" dirty="0"/>
              <a:t>Three input registers </a:t>
            </a:r>
          </a:p>
          <a:p>
            <a:pPr lvl="2" algn="just"/>
            <a:r>
              <a:rPr lang="en-US" altLang="en-US" dirty="0"/>
              <a:t>Input from 278/</a:t>
            </a:r>
            <a:r>
              <a:rPr lang="en-US" altLang="en-US" dirty="0">
                <a:solidFill>
                  <a:schemeClr val="accent1"/>
                </a:solidFill>
              </a:rPr>
              <a:t>378</a:t>
            </a:r>
            <a:r>
              <a:rPr lang="en-US" altLang="en-US" dirty="0"/>
              <a:t>/3BC Hex (</a:t>
            </a:r>
            <a:r>
              <a:rPr lang="en-US" altLang="en-US" dirty="0">
                <a:solidFill>
                  <a:schemeClr val="accent1"/>
                </a:solidFill>
              </a:rPr>
              <a:t>Data Reg</a:t>
            </a:r>
            <a:r>
              <a:rPr lang="en-US" altLang="en-US" dirty="0"/>
              <a:t>) READ BACK</a:t>
            </a:r>
          </a:p>
          <a:p>
            <a:pPr lvl="2" algn="just"/>
            <a:r>
              <a:rPr lang="en-US" altLang="en-US" dirty="0" smtClean="0"/>
              <a:t>Input </a:t>
            </a:r>
            <a:r>
              <a:rPr lang="en-US" altLang="en-US" dirty="0"/>
              <a:t>from 279/</a:t>
            </a:r>
            <a:r>
              <a:rPr lang="en-US" altLang="en-US" dirty="0">
                <a:solidFill>
                  <a:srgbClr val="00CC00"/>
                </a:solidFill>
              </a:rPr>
              <a:t>379</a:t>
            </a:r>
            <a:r>
              <a:rPr lang="en-US" altLang="en-US" dirty="0"/>
              <a:t>/3BD Hex (</a:t>
            </a:r>
            <a:r>
              <a:rPr lang="en-US" altLang="en-US" dirty="0">
                <a:solidFill>
                  <a:srgbClr val="00CC00"/>
                </a:solidFill>
              </a:rPr>
              <a:t>Status Reg</a:t>
            </a:r>
            <a:r>
              <a:rPr lang="en-US" altLang="en-US" dirty="0"/>
              <a:t>) READ ONLY</a:t>
            </a:r>
          </a:p>
          <a:p>
            <a:pPr lvl="2" algn="just"/>
            <a:r>
              <a:rPr lang="en-US" altLang="en-US" dirty="0" smtClean="0"/>
              <a:t>Input </a:t>
            </a:r>
            <a:r>
              <a:rPr lang="en-US" altLang="en-US" dirty="0"/>
              <a:t>from 27A/</a:t>
            </a:r>
            <a:r>
              <a:rPr lang="en-US" altLang="en-US" dirty="0">
                <a:solidFill>
                  <a:srgbClr val="FF3300"/>
                </a:solidFill>
              </a:rPr>
              <a:t>37A</a:t>
            </a:r>
            <a:r>
              <a:rPr lang="en-US" altLang="en-US" dirty="0"/>
              <a:t>/3BE Hex </a:t>
            </a:r>
            <a:r>
              <a:rPr lang="en-US" altLang="en-US" dirty="0">
                <a:solidFill>
                  <a:srgbClr val="FF3300"/>
                </a:solidFill>
              </a:rPr>
              <a:t>(Control Reg)</a:t>
            </a:r>
            <a:r>
              <a:rPr lang="en-US" altLang="en-US" dirty="0"/>
              <a:t> READ BACK</a:t>
            </a:r>
            <a:endParaRPr lang="en-US" altLang="en-US" b="1" dirty="0"/>
          </a:p>
          <a:p>
            <a:pPr lvl="1" algn="just"/>
            <a:r>
              <a:rPr lang="en-US" altLang="en-US" sz="2400" dirty="0"/>
              <a:t>I/O available through a 25-pin, D-type female connector.</a:t>
            </a:r>
          </a:p>
          <a:p>
            <a:pPr algn="just"/>
            <a:r>
              <a:rPr lang="en-US" altLang="en-US" sz="2400" b="1" dirty="0"/>
              <a:t>The use of loopbacks for testing the SPP.</a:t>
            </a:r>
          </a:p>
          <a:p>
            <a:pPr lvl="1" algn="just"/>
            <a:r>
              <a:rPr lang="en-US" altLang="en-US" sz="2400" dirty="0"/>
              <a:t>Passive Loopback: Connector on which some output pins have been wire connected to some input pins.</a:t>
            </a: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GB" altLang="en-US" sz="3600" b="1" dirty="0">
                <a:solidFill>
                  <a:srgbClr val="FF0000"/>
                </a:solidFill>
              </a:rPr>
              <a:t>Parallel (Printer) Port</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1595994"/>
      </p:ext>
    </p:extLst>
  </p:cSld>
  <p:clrMapOvr>
    <a:masterClrMapping/>
  </p:clrMapOvr>
  <p:transition>
    <p:rand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pPr lvl="1" algn="just">
              <a:spcBef>
                <a:spcPts val="0"/>
              </a:spcBef>
              <a:buFont typeface="Arial" panose="020B0604020202020204" pitchFamily="34" charset="0"/>
              <a:buChar char="•"/>
            </a:pPr>
            <a:endParaRPr lang="en-US" altLang="en-US" sz="2400" dirty="0" smtClean="0"/>
          </a:p>
          <a:p>
            <a:pPr algn="just">
              <a:spcBef>
                <a:spcPts val="0"/>
              </a:spcBef>
              <a:buFont typeface="Arial" panose="020B0604020202020204" pitchFamily="34" charset="0"/>
              <a:buChar char="•"/>
            </a:pPr>
            <a:r>
              <a:rPr lang="en-US" altLang="en-US" sz="2400" b="1" dirty="0" smtClean="0"/>
              <a:t>Pin </a:t>
            </a:r>
            <a:r>
              <a:rPr lang="en-US" altLang="en-US" sz="2400" b="1" dirty="0"/>
              <a:t>2-9:  Data 0 - Data 7 (Data </a:t>
            </a:r>
            <a:r>
              <a:rPr lang="en-US" altLang="en-US" sz="2400" b="1" dirty="0" smtClean="0"/>
              <a:t>Reg. </a:t>
            </a:r>
            <a:r>
              <a:rPr lang="en-US" altLang="en-US" sz="2400" b="1" dirty="0"/>
              <a:t>bit 7:0)</a:t>
            </a:r>
          </a:p>
          <a:p>
            <a:pPr lvl="1" algn="just">
              <a:spcBef>
                <a:spcPts val="0"/>
              </a:spcBef>
            </a:pPr>
            <a:r>
              <a:rPr lang="en-US" altLang="en-US" sz="2400" dirty="0"/>
              <a:t>Sends data BYTES </a:t>
            </a:r>
            <a:r>
              <a:rPr lang="en-US" altLang="en-US" sz="2400" b="1" u="sng" dirty="0"/>
              <a:t>to</a:t>
            </a:r>
            <a:r>
              <a:rPr lang="en-US" altLang="en-US" sz="2400" dirty="0"/>
              <a:t> the external device on these lines. </a:t>
            </a:r>
          </a:p>
          <a:p>
            <a:pPr lvl="1" algn="just">
              <a:spcBef>
                <a:spcPts val="0"/>
              </a:spcBef>
            </a:pPr>
            <a:r>
              <a:rPr lang="en-US" altLang="en-US" sz="2400" dirty="0"/>
              <a:t>Note:  These are Bi-directional on later designs and an extra bit (C5) is implemented in the Control </a:t>
            </a:r>
            <a:r>
              <a:rPr lang="en-US" altLang="en-US" sz="2400" dirty="0" smtClean="0"/>
              <a:t>Register.</a:t>
            </a:r>
          </a:p>
          <a:p>
            <a:pPr marL="457200" lvl="1" indent="0" algn="just">
              <a:spcBef>
                <a:spcPts val="0"/>
              </a:spcBef>
              <a:buNone/>
            </a:pPr>
            <a:endParaRPr lang="en-US" altLang="en-US" sz="2400" dirty="0" smtClean="0"/>
          </a:p>
          <a:p>
            <a:pPr marL="457200" lvl="1" indent="0" algn="just">
              <a:spcBef>
                <a:spcPts val="0"/>
              </a:spcBef>
              <a:buNone/>
            </a:pPr>
            <a:endParaRPr lang="en-US" altLang="en-US" sz="2400" b="1" dirty="0" smtClean="0"/>
          </a:p>
          <a:p>
            <a:pPr algn="just">
              <a:spcBef>
                <a:spcPts val="0"/>
              </a:spcBef>
              <a:buFont typeface="Arial" panose="020B0604020202020204" pitchFamily="34" charset="0"/>
              <a:buChar char="•"/>
            </a:pPr>
            <a:r>
              <a:rPr lang="en-US" altLang="en-US" sz="2400" b="1" dirty="0" smtClean="0"/>
              <a:t>Pin 1:  STROBE# (Data strobe - Ctrl Reg bit C0-)</a:t>
            </a:r>
          </a:p>
          <a:p>
            <a:pPr lvl="1" algn="just">
              <a:spcBef>
                <a:spcPts val="0"/>
              </a:spcBef>
            </a:pPr>
            <a:r>
              <a:rPr lang="en-US" altLang="en-US" sz="2400" dirty="0" smtClean="0"/>
              <a:t>Control </a:t>
            </a:r>
            <a:r>
              <a:rPr lang="en-US" altLang="en-US" sz="2400" dirty="0"/>
              <a:t>Line </a:t>
            </a:r>
            <a:r>
              <a:rPr lang="en-US" altLang="en-US" sz="2400" u="sng" dirty="0"/>
              <a:t>output</a:t>
            </a:r>
            <a:r>
              <a:rPr lang="en-US" altLang="en-US" sz="2400" dirty="0"/>
              <a:t> that when set low (&gt; 0.5 </a:t>
            </a:r>
            <a:r>
              <a:rPr lang="en-US" altLang="en-US" sz="2400" dirty="0" err="1"/>
              <a:t>uS</a:t>
            </a:r>
            <a:r>
              <a:rPr lang="en-US" altLang="en-US" sz="2400" dirty="0"/>
              <a:t>) by software (</a:t>
            </a:r>
            <a:r>
              <a:rPr lang="en-US" altLang="en-US" sz="2400" dirty="0" err="1"/>
              <a:t>e.g</a:t>
            </a:r>
            <a:r>
              <a:rPr lang="en-US" altLang="en-US" sz="2400" dirty="0"/>
              <a:t> writing 1 to bit C0-) causes the external device (e.g. printer) to latch the data byte on pins 2-9 (</a:t>
            </a:r>
            <a:r>
              <a:rPr lang="en-US" altLang="en-US" sz="2400" u="sng" dirty="0"/>
              <a:t>WRITE SIGNAL</a:t>
            </a:r>
            <a:r>
              <a:rPr lang="en-US" altLang="en-US" sz="2400" dirty="0"/>
              <a:t>).</a:t>
            </a:r>
          </a:p>
          <a:p>
            <a:pPr lvl="1" algn="just">
              <a:spcBef>
                <a:spcPts val="0"/>
              </a:spcBef>
            </a:pPr>
            <a:r>
              <a:rPr lang="en-US" altLang="en-US" sz="2400" dirty="0"/>
              <a:t>Data is sent to the printer when STROBE# is asserted</a:t>
            </a:r>
            <a:r>
              <a:rPr lang="en-US" altLang="en-US" sz="2400" dirty="0" smtClean="0"/>
              <a:t>.</a:t>
            </a:r>
          </a:p>
        </p:txBody>
      </p:sp>
      <p:sp>
        <p:nvSpPr>
          <p:cNvPr id="6" name="Rectangle 5"/>
          <p:cNvSpPr>
            <a:spLocks noGrp="1" noRot="1" noChangeArrowheads="1"/>
          </p:cNvSpPr>
          <p:nvPr>
            <p:ph type="title"/>
          </p:nvPr>
        </p:nvSpPr>
        <p:spPr>
          <a:xfrm>
            <a:off x="251520" y="116632"/>
            <a:ext cx="8640763" cy="720080"/>
          </a:xfrm>
        </p:spPr>
        <p:txBody>
          <a:bodyPr/>
          <a:lstStyle/>
          <a:p>
            <a:pPr eaLnBrk="1" hangingPunct="1"/>
            <a:r>
              <a:rPr lang="en-US" altLang="en-US" sz="3600" b="1" dirty="0">
                <a:solidFill>
                  <a:srgbClr val="FF0000"/>
                </a:solidFill>
              </a:rPr>
              <a:t>Parallel Port Signal Description</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pPr lvl="2" algn="just">
              <a:spcBef>
                <a:spcPts val="0"/>
              </a:spcBef>
            </a:pPr>
            <a:endParaRPr lang="en-US" altLang="en-US" dirty="0"/>
          </a:p>
          <a:p>
            <a:pPr lvl="1" algn="just">
              <a:spcBef>
                <a:spcPts val="0"/>
              </a:spcBef>
              <a:buFont typeface="Arial" panose="020B0604020202020204" pitchFamily="34" charset="0"/>
              <a:buChar char="•"/>
            </a:pPr>
            <a:endParaRPr lang="en-US" altLang="en-US" sz="2400" dirty="0" smtClean="0"/>
          </a:p>
          <a:p>
            <a:pPr algn="just">
              <a:spcBef>
                <a:spcPts val="0"/>
              </a:spcBef>
              <a:buFont typeface="Arial" panose="020B0604020202020204" pitchFamily="34" charset="0"/>
              <a:buChar char="•"/>
            </a:pPr>
            <a:r>
              <a:rPr lang="en-US" altLang="en-US" sz="2400" b="1" dirty="0" smtClean="0"/>
              <a:t>Pin </a:t>
            </a:r>
            <a:r>
              <a:rPr lang="en-US" altLang="en-US" sz="2400" b="1" dirty="0"/>
              <a:t>14: AUTO FD# (Auto Feed - Ctrl Reg bit C1-)</a:t>
            </a:r>
          </a:p>
          <a:p>
            <a:pPr lvl="1" algn="just">
              <a:spcBef>
                <a:spcPts val="0"/>
              </a:spcBef>
            </a:pPr>
            <a:r>
              <a:rPr lang="en-US" altLang="en-US" sz="2400" dirty="0"/>
              <a:t>Control Line </a:t>
            </a:r>
            <a:r>
              <a:rPr lang="en-US" altLang="en-US" sz="2400" u="sng" dirty="0"/>
              <a:t>output</a:t>
            </a:r>
            <a:r>
              <a:rPr lang="en-US" altLang="en-US" sz="2400" dirty="0"/>
              <a:t> that when set low causes the printer to advance the paper 1 line for each Carriage Return (0Dh</a:t>
            </a:r>
            <a:r>
              <a:rPr lang="en-US" altLang="en-US" sz="2400" dirty="0" smtClean="0"/>
              <a:t>).</a:t>
            </a:r>
          </a:p>
          <a:p>
            <a:pPr lvl="1" algn="just">
              <a:spcBef>
                <a:spcPts val="0"/>
              </a:spcBef>
            </a:pPr>
            <a:endParaRPr lang="en-US" altLang="en-US" sz="2400" dirty="0" smtClean="0"/>
          </a:p>
          <a:p>
            <a:pPr lvl="1" algn="just">
              <a:spcBef>
                <a:spcPts val="0"/>
              </a:spcBef>
            </a:pPr>
            <a:endParaRPr lang="en-US" altLang="en-US" sz="2400" dirty="0">
              <a:cs typeface="Times New Roman" panose="02020603050405020304" pitchFamily="18" charset="0"/>
            </a:endParaRPr>
          </a:p>
          <a:p>
            <a:pPr>
              <a:spcBef>
                <a:spcPts val="0"/>
              </a:spcBef>
              <a:buFont typeface="Arial" panose="020B0604020202020204" pitchFamily="34" charset="0"/>
              <a:buChar char="•"/>
            </a:pPr>
            <a:r>
              <a:rPr lang="en-US" altLang="en-US" sz="2400" b="1" dirty="0"/>
              <a:t>Pin 16: INIT# (Initialize - Ctrl Reg bit C2+)</a:t>
            </a:r>
          </a:p>
          <a:p>
            <a:pPr lvl="1">
              <a:spcBef>
                <a:spcPts val="0"/>
              </a:spcBef>
            </a:pPr>
            <a:r>
              <a:rPr lang="en-US" altLang="en-US" sz="2400" dirty="0"/>
              <a:t>Control Line </a:t>
            </a:r>
            <a:r>
              <a:rPr lang="en-US" altLang="en-US" sz="2400" u="sng" dirty="0"/>
              <a:t>output</a:t>
            </a:r>
            <a:r>
              <a:rPr lang="en-US" altLang="en-US" sz="2400" dirty="0"/>
              <a:t> that when set low (&gt; 50 </a:t>
            </a:r>
            <a:r>
              <a:rPr lang="en-US" altLang="en-US" sz="2400" dirty="0" err="1"/>
              <a:t>uS</a:t>
            </a:r>
            <a:r>
              <a:rPr lang="en-US" altLang="en-US" sz="2400" dirty="0"/>
              <a:t>) by software causes the printer to be initialized and placed on-line (~reset command --Clears the printers buffers).</a:t>
            </a:r>
          </a:p>
          <a:p>
            <a:pPr marL="514350" lvl="1" indent="0" algn="just">
              <a:spcBef>
                <a:spcPts val="0"/>
              </a:spcBef>
              <a:buNone/>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720080"/>
          </a:xfrm>
        </p:spPr>
        <p:txBody>
          <a:bodyPr/>
          <a:lstStyle/>
          <a:p>
            <a:pPr eaLnBrk="1" hangingPunct="1"/>
            <a:r>
              <a:rPr lang="en-US" altLang="en-US" sz="3600" b="1" dirty="0">
                <a:solidFill>
                  <a:srgbClr val="FF0000"/>
                </a:solidFill>
              </a:rPr>
              <a:t>Parallel Port Signal Description</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657845"/>
      </p:ext>
    </p:extLst>
  </p:cSld>
  <p:clrMapOvr>
    <a:masterClrMapping/>
  </p:clrMapOvr>
  <p:transition>
    <p:random/>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lvl="1" algn="just">
              <a:spcBef>
                <a:spcPts val="0"/>
              </a:spcBef>
              <a:buFont typeface="Arial" panose="020B0604020202020204" pitchFamily="34" charset="0"/>
              <a:buChar char="•"/>
            </a:pPr>
            <a:endParaRPr lang="en-US" altLang="en-US" sz="2400" dirty="0" smtClean="0"/>
          </a:p>
          <a:p>
            <a:pPr lvl="2" algn="just">
              <a:spcBef>
                <a:spcPts val="0"/>
              </a:spcBef>
            </a:pPr>
            <a:endParaRPr lang="en-US" altLang="en-US" dirty="0"/>
          </a:p>
          <a:p>
            <a:pPr algn="just">
              <a:spcBef>
                <a:spcPts val="0"/>
              </a:spcBef>
              <a:buFont typeface="Arial" panose="020B0604020202020204" pitchFamily="34" charset="0"/>
              <a:buChar char="•"/>
            </a:pPr>
            <a:r>
              <a:rPr lang="en-US" altLang="en-US" sz="2400" b="1" dirty="0"/>
              <a:t>Pin 17: SLCTIN# (Select Printer- Ctrl Reg bit C3-)</a:t>
            </a:r>
          </a:p>
          <a:p>
            <a:pPr lvl="1" algn="just">
              <a:spcBef>
                <a:spcPts val="0"/>
              </a:spcBef>
            </a:pPr>
            <a:r>
              <a:rPr lang="en-US" altLang="en-US" sz="2400" dirty="0"/>
              <a:t>Control Line </a:t>
            </a:r>
            <a:r>
              <a:rPr lang="en-US" altLang="en-US" sz="2400" u="sng" dirty="0"/>
              <a:t>output</a:t>
            </a:r>
            <a:r>
              <a:rPr lang="en-US" altLang="en-US" sz="2400" dirty="0"/>
              <a:t> that when set low by software causes the printer to be selected by the host computer.</a:t>
            </a:r>
          </a:p>
          <a:p>
            <a:pPr lvl="1" algn="just">
              <a:spcBef>
                <a:spcPts val="0"/>
              </a:spcBef>
            </a:pPr>
            <a:r>
              <a:rPr lang="en-US" altLang="en-US" sz="2400" dirty="0"/>
              <a:t>Many printers fix this signal internally to ground or provide a DIP switch so that the printer is always selected</a:t>
            </a:r>
            <a:r>
              <a:rPr lang="en-US" altLang="en-US" sz="2400" dirty="0" smtClean="0"/>
              <a:t>.</a:t>
            </a:r>
          </a:p>
          <a:p>
            <a:pPr lvl="1" algn="just">
              <a:spcBef>
                <a:spcPts val="0"/>
              </a:spcBef>
            </a:pPr>
            <a:endParaRPr lang="en-US" altLang="en-US" sz="2400" dirty="0" smtClean="0"/>
          </a:p>
          <a:p>
            <a:pPr lvl="1" algn="just">
              <a:spcBef>
                <a:spcPts val="0"/>
              </a:spcBef>
            </a:pPr>
            <a:endParaRPr lang="en-US" altLang="en-US" sz="2400" dirty="0"/>
          </a:p>
          <a:p>
            <a:pPr algn="just">
              <a:spcBef>
                <a:spcPts val="0"/>
              </a:spcBef>
              <a:buFont typeface="Arial" panose="020B0604020202020204" pitchFamily="34" charset="0"/>
              <a:buChar char="•"/>
            </a:pPr>
            <a:r>
              <a:rPr lang="en-US" altLang="en-US" sz="2400" b="1" dirty="0"/>
              <a:t>Pin 11: Busy (Status Reg bit S7-)</a:t>
            </a:r>
          </a:p>
          <a:p>
            <a:pPr lvl="1" algn="just">
              <a:spcBef>
                <a:spcPts val="0"/>
              </a:spcBef>
            </a:pPr>
            <a:r>
              <a:rPr lang="en-US" altLang="en-US" sz="2400" dirty="0"/>
              <a:t>Status Line </a:t>
            </a:r>
            <a:r>
              <a:rPr lang="en-US" altLang="en-US" sz="2400" u="sng" dirty="0"/>
              <a:t>input</a:t>
            </a:r>
            <a:r>
              <a:rPr lang="en-US" altLang="en-US" sz="2400" dirty="0"/>
              <a:t> set high when external device is busy and cannot accept data (stops flow of data to printer).</a:t>
            </a:r>
          </a:p>
          <a:p>
            <a:pPr lvl="2" algn="just">
              <a:spcBef>
                <a:spcPts val="0"/>
              </a:spcBef>
            </a:pPr>
            <a:r>
              <a:rPr lang="en-US" altLang="en-US" dirty="0"/>
              <a:t>Don’t send any more data!</a:t>
            </a:r>
          </a:p>
          <a:p>
            <a:pPr algn="just" eaLnBrk="1" hangingPunct="1">
              <a:lnSpc>
                <a:spcPct val="90000"/>
              </a:lnSpc>
              <a:spcBef>
                <a:spcPts val="0"/>
              </a:spcBef>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US" altLang="en-US" sz="3600" b="1" dirty="0">
                <a:solidFill>
                  <a:srgbClr val="FF0000"/>
                </a:solidFill>
              </a:rPr>
              <a:t>Parallel Port Signal Description</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pPr lvl="1" algn="just">
              <a:buFont typeface="Arial" panose="020B0604020202020204" pitchFamily="34" charset="0"/>
              <a:buChar char="•"/>
            </a:pPr>
            <a:endParaRPr lang="en-US" altLang="en-US" sz="2400" dirty="0" smtClean="0"/>
          </a:p>
          <a:p>
            <a:pPr algn="just">
              <a:buFont typeface="Arial" panose="020B0604020202020204" pitchFamily="34" charset="0"/>
              <a:buChar char="•"/>
            </a:pPr>
            <a:r>
              <a:rPr lang="en-US" altLang="en-US" sz="2400" b="1" dirty="0" smtClean="0"/>
              <a:t>Pin </a:t>
            </a:r>
            <a:r>
              <a:rPr lang="en-US" altLang="en-US" sz="2400" b="1" dirty="0"/>
              <a:t>10: ACK# (Acknowledge - Status Reg bit S6+)</a:t>
            </a:r>
          </a:p>
          <a:p>
            <a:pPr lvl="1" algn="just"/>
            <a:r>
              <a:rPr lang="en-US" altLang="en-US" sz="2400" dirty="0"/>
              <a:t>Status Line </a:t>
            </a:r>
            <a:r>
              <a:rPr lang="en-US" altLang="en-US" sz="2400" u="sng" dirty="0"/>
              <a:t>input</a:t>
            </a:r>
            <a:r>
              <a:rPr lang="en-US" altLang="en-US" sz="2400" dirty="0"/>
              <a:t> set low (~0.5 </a:t>
            </a:r>
            <a:r>
              <a:rPr lang="en-US" altLang="en-US" sz="2400" dirty="0" err="1"/>
              <a:t>uS</a:t>
            </a:r>
            <a:r>
              <a:rPr lang="en-US" altLang="en-US" sz="2400" dirty="0"/>
              <a:t>) when external device has properly received a data byte &amp; is ready for more data.</a:t>
            </a:r>
          </a:p>
          <a:p>
            <a:pPr lvl="1" algn="just"/>
            <a:r>
              <a:rPr lang="en-US" altLang="en-US" sz="2400" dirty="0"/>
              <a:t>If bit C4 =1 (IRQ Enable), will interrupt CPU when ACK# transitions 1 to 0. (Used with interrupt-driven device drivers</a:t>
            </a:r>
            <a:r>
              <a:rPr lang="en-US" altLang="en-US" sz="2400" dirty="0" smtClean="0"/>
              <a:t>)</a:t>
            </a:r>
          </a:p>
          <a:p>
            <a:pPr lvl="1" algn="just"/>
            <a:endParaRPr lang="en-US" altLang="en-US" sz="2400" dirty="0" smtClean="0"/>
          </a:p>
          <a:p>
            <a:pPr lvl="1" algn="just"/>
            <a:endParaRPr lang="en-US" altLang="en-US" sz="1200" b="1" dirty="0"/>
          </a:p>
          <a:p>
            <a:pPr algn="just">
              <a:buFont typeface="Arial" panose="020B0604020202020204" pitchFamily="34" charset="0"/>
              <a:buChar char="•"/>
            </a:pPr>
            <a:r>
              <a:rPr lang="en-US" altLang="en-US" sz="2400" b="1" dirty="0"/>
              <a:t>Pin 12: PE (Paper End - Status Reg bit S5+)</a:t>
            </a:r>
          </a:p>
          <a:p>
            <a:pPr lvl="1" algn="just"/>
            <a:r>
              <a:rPr lang="en-US" altLang="en-US" sz="2400" dirty="0"/>
              <a:t>Status Line </a:t>
            </a:r>
            <a:r>
              <a:rPr lang="en-US" altLang="en-US" sz="2400" u="sng" dirty="0"/>
              <a:t>input</a:t>
            </a:r>
            <a:r>
              <a:rPr lang="en-US" altLang="en-US" sz="2400" dirty="0"/>
              <a:t> set high when external device has an “out of paper” or similar condition</a:t>
            </a:r>
            <a:r>
              <a:rPr lang="en-US" altLang="en-US" sz="2400" dirty="0" smtClean="0"/>
              <a:t>.</a:t>
            </a:r>
          </a:p>
          <a:p>
            <a:pPr lvl="1" algn="just"/>
            <a:endParaRPr lang="en-US" altLang="en-US" sz="2400" dirty="0"/>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US" altLang="en-US" sz="3600" b="1" dirty="0">
                <a:solidFill>
                  <a:srgbClr val="FF0000"/>
                </a:solidFill>
              </a:rPr>
              <a:t>Parallel Port Signal Description</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pPr algn="just">
              <a:buFont typeface="Arial" panose="020B0604020202020204" pitchFamily="34" charset="0"/>
              <a:buChar char="•"/>
            </a:pPr>
            <a:endParaRPr lang="en-US" altLang="en-US" sz="2400" dirty="0" smtClean="0"/>
          </a:p>
          <a:p>
            <a:pPr algn="just">
              <a:buFont typeface="Arial" panose="020B0604020202020204" pitchFamily="34" charset="0"/>
              <a:buChar char="•"/>
            </a:pPr>
            <a:endParaRPr lang="en-US" altLang="en-US" sz="1200" dirty="0" smtClean="0"/>
          </a:p>
          <a:p>
            <a:pPr algn="just">
              <a:buFont typeface="Arial" panose="020B0604020202020204" pitchFamily="34" charset="0"/>
              <a:buChar char="•"/>
            </a:pPr>
            <a:r>
              <a:rPr lang="en-US" altLang="en-US" sz="2400" b="1" dirty="0" smtClean="0"/>
              <a:t>Pin </a:t>
            </a:r>
            <a:r>
              <a:rPr lang="en-US" altLang="en-US" sz="2400" b="1" dirty="0"/>
              <a:t>13: SLCT (Select  - Status Reg bit S4+)</a:t>
            </a:r>
          </a:p>
          <a:p>
            <a:pPr lvl="1" algn="just"/>
            <a:r>
              <a:rPr lang="en-US" altLang="en-US" sz="2400" dirty="0"/>
              <a:t>Status Line </a:t>
            </a:r>
            <a:r>
              <a:rPr lang="en-US" altLang="en-US" sz="2400" u="sng" dirty="0"/>
              <a:t>input</a:t>
            </a:r>
            <a:r>
              <a:rPr lang="en-US" altLang="en-US" sz="2400" dirty="0"/>
              <a:t> set high when external device has been selected (i.e. is “on-line” or ready to receive data).</a:t>
            </a:r>
          </a:p>
          <a:p>
            <a:pPr lvl="1" algn="just">
              <a:buFont typeface="Arial" panose="020B0604020202020204" pitchFamily="34" charset="0"/>
              <a:buChar char="•"/>
            </a:pPr>
            <a:endParaRPr lang="en-US" altLang="en-US" sz="2400" dirty="0" smtClean="0"/>
          </a:p>
          <a:p>
            <a:pPr lvl="1" algn="just">
              <a:buFont typeface="Arial" panose="020B0604020202020204" pitchFamily="34" charset="0"/>
              <a:buChar char="•"/>
            </a:pPr>
            <a:endParaRPr lang="en-US" altLang="en-US" sz="2400" dirty="0"/>
          </a:p>
          <a:p>
            <a:pPr algn="just">
              <a:buFont typeface="Arial" panose="020B0604020202020204" pitchFamily="34" charset="0"/>
              <a:buChar char="•"/>
            </a:pPr>
            <a:r>
              <a:rPr lang="en-US" altLang="en-US" sz="2400" b="1" dirty="0" smtClean="0"/>
              <a:t>Pin </a:t>
            </a:r>
            <a:r>
              <a:rPr lang="en-US" altLang="en-US" sz="2400" b="1" dirty="0"/>
              <a:t>15: Error# (Status Reg bit S3-)</a:t>
            </a:r>
          </a:p>
          <a:p>
            <a:pPr lvl="1" algn="just"/>
            <a:r>
              <a:rPr lang="en-US" altLang="en-US" sz="2400" dirty="0"/>
              <a:t>Status Line </a:t>
            </a:r>
            <a:r>
              <a:rPr lang="en-US" altLang="en-US" sz="2400" u="sng" dirty="0"/>
              <a:t>input</a:t>
            </a:r>
            <a:r>
              <a:rPr lang="en-US" altLang="en-US" sz="2400" dirty="0"/>
              <a:t> set low when external device has encountered an error condition (e.g. </a:t>
            </a:r>
            <a:r>
              <a:rPr lang="en-US" altLang="en-US" sz="2400" dirty="0" smtClean="0"/>
              <a:t>print head </a:t>
            </a:r>
            <a:r>
              <a:rPr lang="en-US" altLang="en-US" sz="2400" dirty="0"/>
              <a:t>jammed).</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US" altLang="en-US" sz="3600" b="1" dirty="0">
                <a:solidFill>
                  <a:srgbClr val="FF0000"/>
                </a:solidFill>
              </a:rPr>
              <a:t>Parallel Port Signal Description</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969717"/>
      </p:ext>
    </p:extLst>
  </p:cSld>
  <p:clrMapOvr>
    <a:masterClrMapping/>
  </p:clrMapOvr>
  <p:transition>
    <p:random/>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algn="just">
              <a:buFont typeface="Arial" panose="020B0604020202020204" pitchFamily="34" charset="0"/>
              <a:buChar char="•"/>
            </a:pPr>
            <a:r>
              <a:rPr lang="en-US" altLang="en-US" sz="2400" dirty="0"/>
              <a:t>“Compatibility mode” data transfer to a printer is limited to 40-300 Kbps due to the multiple I/O cycles required for </a:t>
            </a:r>
            <a:r>
              <a:rPr lang="en-US" altLang="en-US" sz="2400" u="sng" dirty="0"/>
              <a:t>software </a:t>
            </a:r>
            <a:r>
              <a:rPr lang="en-US" altLang="en-US" sz="2400" u="sng" dirty="0" smtClean="0"/>
              <a:t>handshaking</a:t>
            </a:r>
            <a:r>
              <a:rPr lang="en-US" altLang="en-US" sz="2400" dirty="0"/>
              <a:t>.</a:t>
            </a:r>
          </a:p>
          <a:p>
            <a:pPr lvl="1" algn="just"/>
            <a:r>
              <a:rPr lang="en-US" altLang="en-US" sz="2400" dirty="0"/>
              <a:t>Write data to Data Register (e.g. 378h)</a:t>
            </a:r>
          </a:p>
          <a:p>
            <a:pPr lvl="1" algn="just"/>
            <a:r>
              <a:rPr lang="en-US" altLang="en-US" sz="2400" dirty="0"/>
              <a:t>Read Status (e.g. 379h) to check printer </a:t>
            </a:r>
            <a:r>
              <a:rPr lang="en-US" altLang="en-US" sz="2400" u="sng" dirty="0"/>
              <a:t>not busy</a:t>
            </a:r>
            <a:r>
              <a:rPr lang="en-US" altLang="en-US" sz="2400" b="1" dirty="0"/>
              <a:t> </a:t>
            </a:r>
            <a:r>
              <a:rPr lang="en-US" altLang="en-US" sz="2400" dirty="0"/>
              <a:t>(-S7 = 1).</a:t>
            </a:r>
          </a:p>
          <a:p>
            <a:pPr lvl="2" algn="just"/>
            <a:r>
              <a:rPr lang="en-US" altLang="en-US" b="1" dirty="0"/>
              <a:t>e.g. - Check for BUSY Pin 11 = 0 (-S7=1).</a:t>
            </a:r>
          </a:p>
          <a:p>
            <a:pPr lvl="1" algn="just"/>
            <a:r>
              <a:rPr lang="en-US" altLang="en-US" sz="2400" dirty="0"/>
              <a:t>If not busy, write to Control Register (</a:t>
            </a:r>
            <a:r>
              <a:rPr lang="en-US" altLang="en-US" sz="2400" dirty="0" err="1"/>
              <a:t>e.g</a:t>
            </a:r>
            <a:r>
              <a:rPr lang="en-US" altLang="en-US" sz="2400" dirty="0"/>
              <a:t>  37Ah) to assert the STROBE# line (Pin 1 = 0).</a:t>
            </a:r>
          </a:p>
          <a:p>
            <a:pPr lvl="2" algn="just"/>
            <a:r>
              <a:rPr lang="en-US" altLang="en-US" b="1" dirty="0"/>
              <a:t>e.g. - Write “1” to Control Reg bit -C0 (STROBE#).</a:t>
            </a:r>
          </a:p>
          <a:p>
            <a:pPr lvl="1" algn="just"/>
            <a:r>
              <a:rPr lang="en-US" altLang="en-US" sz="2400" dirty="0"/>
              <a:t>Wait approx. 5 microseconds, then write to Control Register (</a:t>
            </a:r>
            <a:r>
              <a:rPr lang="en-US" altLang="en-US" sz="2400" dirty="0" err="1"/>
              <a:t>e.g</a:t>
            </a:r>
            <a:r>
              <a:rPr lang="en-US" altLang="en-US" sz="2400" dirty="0"/>
              <a:t>  37Ah) to </a:t>
            </a:r>
            <a:r>
              <a:rPr lang="en-US" altLang="en-US" sz="2400" u="sng" dirty="0" smtClean="0"/>
              <a:t>dessert</a:t>
            </a:r>
            <a:r>
              <a:rPr lang="en-US" altLang="en-US" sz="2400" dirty="0" smtClean="0"/>
              <a:t> </a:t>
            </a:r>
            <a:r>
              <a:rPr lang="en-US" altLang="en-US" sz="2400" dirty="0"/>
              <a:t>the STROBE# line (Pin 1 = 1).</a:t>
            </a:r>
          </a:p>
          <a:p>
            <a:pPr lvl="2" algn="just"/>
            <a:r>
              <a:rPr lang="en-US" altLang="en-US" b="1" dirty="0"/>
              <a:t>e.g. Write “0” to Control Reg bit -C0 (STROBE#).</a:t>
            </a:r>
          </a:p>
          <a:p>
            <a:pPr lvl="1" algn="just"/>
            <a:r>
              <a:rPr lang="en-US" altLang="en-US" sz="2400" b="1" dirty="0">
                <a:solidFill>
                  <a:srgbClr val="7B00E4"/>
                </a:solidFill>
              </a:rPr>
              <a:t>Note:  EPP &amp; ECP ports increase throughput by using hardware instead of software to check Busy &amp; Strobe.</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US" altLang="en-US" sz="4000" b="1" dirty="0">
                <a:solidFill>
                  <a:srgbClr val="FF0000"/>
                </a:solidFill>
              </a:rPr>
              <a:t>Parallel Port Signal Description</a:t>
            </a:r>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2132856"/>
            <a:ext cx="8928992" cy="4248472"/>
          </a:xfrm>
        </p:spPr>
        <p:txBody>
          <a:bodyPr/>
          <a:lstStyle/>
          <a:p>
            <a:pPr algn="just" eaLnBrk="1" hangingPunct="1">
              <a:lnSpc>
                <a:spcPct val="150000"/>
              </a:lnSpc>
              <a:defRPr/>
            </a:pPr>
            <a:endParaRPr lang="en-US" altLang="en-US" sz="2400" dirty="0" smtClean="0"/>
          </a:p>
          <a:p>
            <a:pPr algn="just" eaLnBrk="1" hangingPunct="1">
              <a:lnSpc>
                <a:spcPct val="150000"/>
              </a:lnSpc>
              <a:defRPr/>
            </a:pPr>
            <a:r>
              <a:rPr lang="en-US" altLang="en-US" sz="2400" dirty="0" smtClean="0"/>
              <a:t>A </a:t>
            </a:r>
            <a:r>
              <a:rPr lang="en-US" altLang="en-US" sz="2400" dirty="0"/>
              <a:t>PASSIVE LOOPBACK CONNECTOR is a connector on which </a:t>
            </a:r>
            <a:r>
              <a:rPr lang="en-US" altLang="en-US" sz="2400" u="sng" dirty="0">
                <a:solidFill>
                  <a:srgbClr val="996633"/>
                </a:solidFill>
              </a:rPr>
              <a:t>some of the output pins have been wire connected to some of the input pins</a:t>
            </a:r>
            <a:r>
              <a:rPr lang="en-US" altLang="en-US" sz="2400" dirty="0"/>
              <a:t> so that when placed on the board's  parallel port connector, data sent out is received back by the same port.</a:t>
            </a:r>
          </a:p>
          <a:p>
            <a:pPr algn="just" eaLnBrk="1" hangingPunct="1">
              <a:lnSpc>
                <a:spcPct val="15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980728"/>
            <a:ext cx="8640763" cy="576064"/>
          </a:xfrm>
        </p:spPr>
        <p:txBody>
          <a:bodyPr/>
          <a:lstStyle/>
          <a:p>
            <a:pPr eaLnBrk="1" hangingPunct="1"/>
            <a:r>
              <a:rPr lang="en-US" altLang="en-US" sz="3600" b="1" dirty="0">
                <a:solidFill>
                  <a:srgbClr val="FF0000"/>
                </a:solidFill>
              </a:rPr>
              <a:t>Parallel Port Loopbacks &amp; Testing</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r>
              <a:rPr lang="en-US" altLang="en-US" dirty="0"/>
              <a:t>Parallel port support by the ROM BIOS is limited</a:t>
            </a:r>
            <a:r>
              <a:rPr lang="en-US" altLang="en-US" dirty="0" smtClean="0"/>
              <a:t>.</a:t>
            </a:r>
          </a:p>
          <a:p>
            <a:endParaRPr lang="en-US" altLang="en-US" sz="1200" dirty="0"/>
          </a:p>
          <a:p>
            <a:pPr lvl="1">
              <a:buFont typeface="Arial" panose="020B0604020202020204" pitchFamily="34" charset="0"/>
              <a:buChar char="•"/>
            </a:pPr>
            <a:r>
              <a:rPr lang="en-US" altLang="en-US" sz="2400" dirty="0"/>
              <a:t>Call INT 17h with AH=0 to print a character.</a:t>
            </a:r>
          </a:p>
          <a:p>
            <a:pPr lvl="2"/>
            <a:r>
              <a:rPr lang="en-US" altLang="en-US" b="1" dirty="0"/>
              <a:t>AL= Character, DX = Printer to be used (0-2)</a:t>
            </a:r>
          </a:p>
          <a:p>
            <a:pPr lvl="2"/>
            <a:r>
              <a:rPr lang="en-US" altLang="en-US" b="1" dirty="0"/>
              <a:t>BIOS maintains a time-out counter for each printer port.</a:t>
            </a:r>
          </a:p>
          <a:p>
            <a:pPr lvl="3"/>
            <a:endParaRPr lang="en-US" altLang="en-US" sz="1200" dirty="0"/>
          </a:p>
          <a:p>
            <a:pPr lvl="1">
              <a:buFont typeface="Arial" panose="020B0604020202020204" pitchFamily="34" charset="0"/>
              <a:buChar char="•"/>
            </a:pPr>
            <a:r>
              <a:rPr lang="en-US" altLang="en-US" sz="2400" dirty="0"/>
              <a:t>Call INT 17h with AH=1 to initialize the printer.</a:t>
            </a:r>
          </a:p>
          <a:p>
            <a:pPr lvl="2"/>
            <a:r>
              <a:rPr lang="en-US" altLang="en-US" b="1" dirty="0"/>
              <a:t>Writes 0Ch to the Ctrl Reg - Asserts SLCT_IN# &amp; INIT#</a:t>
            </a:r>
          </a:p>
          <a:p>
            <a:pPr lvl="2"/>
            <a:r>
              <a:rPr lang="en-US" altLang="en-US" b="1" dirty="0"/>
              <a:t>Reads the Status Registers</a:t>
            </a:r>
            <a:r>
              <a:rPr lang="en-US" altLang="en-US" b="1" dirty="0" smtClean="0"/>
              <a:t>.</a:t>
            </a:r>
          </a:p>
          <a:p>
            <a:pPr lvl="2"/>
            <a:endParaRPr lang="en-US" altLang="en-US" sz="1200" b="1" dirty="0"/>
          </a:p>
          <a:p>
            <a:pPr lvl="1">
              <a:buFont typeface="Arial" panose="020B0604020202020204" pitchFamily="34" charset="0"/>
              <a:buChar char="•"/>
            </a:pPr>
            <a:r>
              <a:rPr lang="en-US" altLang="en-US" sz="2400" dirty="0"/>
              <a:t>Call INT 17h with AH=2 to get printer port status.</a:t>
            </a:r>
          </a:p>
          <a:p>
            <a:pPr lvl="2"/>
            <a:r>
              <a:rPr lang="en-US" altLang="en-US" b="1" dirty="0"/>
              <a:t>e.g. Error (Parallel pin 15 - ERROR*)</a:t>
            </a:r>
          </a:p>
          <a:p>
            <a:pPr lvl="2"/>
            <a:r>
              <a:rPr lang="en-US" altLang="en-US" b="1" dirty="0"/>
              <a:t>e.g. Printer selected/on-line (Parallel pin 13 - SLCT)</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Parallel Port BIOS Support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endParaRPr lang="en-US" altLang="en-US" sz="2400" dirty="0" smtClean="0"/>
          </a:p>
          <a:p>
            <a:pPr algn="just"/>
            <a:r>
              <a:rPr lang="en-US" altLang="en-US" sz="2400" dirty="0" smtClean="0"/>
              <a:t>IRQ7 </a:t>
            </a:r>
            <a:r>
              <a:rPr lang="en-US" altLang="en-US" sz="2400" dirty="0"/>
              <a:t>(LPT1) or IRQ5 (LPT2):  May be generated to indicate when the printer becomes ready. </a:t>
            </a:r>
            <a:endParaRPr lang="en-US" altLang="en-US" sz="2400" dirty="0" smtClean="0"/>
          </a:p>
          <a:p>
            <a:pPr algn="just"/>
            <a:endParaRPr lang="en-US" altLang="en-US" sz="2400" dirty="0"/>
          </a:p>
          <a:p>
            <a:pPr lvl="1" algn="just"/>
            <a:r>
              <a:rPr lang="en-US" altLang="en-US" sz="2400" dirty="0"/>
              <a:t>Many printers do not generate this interrupt, and it’s usually not enabled</a:t>
            </a:r>
            <a:r>
              <a:rPr lang="en-US" altLang="en-US" sz="2400" dirty="0" smtClean="0"/>
              <a:t>.</a:t>
            </a:r>
          </a:p>
          <a:p>
            <a:pPr lvl="1" algn="just"/>
            <a:endParaRPr lang="en-US" altLang="en-US" sz="2400" dirty="0"/>
          </a:p>
          <a:p>
            <a:pPr lvl="1" algn="just"/>
            <a:r>
              <a:rPr lang="en-US" altLang="en-US" sz="2400" dirty="0"/>
              <a:t>Historically there is no ROM BIOS support for hardware interrupt-driven parallel support operation, but some </a:t>
            </a:r>
            <a:r>
              <a:rPr lang="en-US" altLang="en-US" sz="2400" dirty="0" smtClean="0"/>
              <a:t>Operating System </a:t>
            </a:r>
            <a:r>
              <a:rPr lang="en-US" altLang="en-US" sz="2400" dirty="0"/>
              <a:t>&amp; Parallel Port transfer programs use it.</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720080"/>
          </a:xfrm>
        </p:spPr>
        <p:txBody>
          <a:bodyPr/>
          <a:lstStyle/>
          <a:p>
            <a:pPr eaLnBrk="1" hangingPunct="1"/>
            <a:r>
              <a:rPr lang="en-US" altLang="en-US" sz="3600" b="1" dirty="0">
                <a:solidFill>
                  <a:srgbClr val="FF0000"/>
                </a:solidFill>
              </a:rPr>
              <a:t>Parallel Port BIOS Support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ChangeArrowheads="1"/>
          </p:cNvSpPr>
          <p:nvPr/>
        </p:nvSpPr>
        <p:spPr bwMode="auto">
          <a:xfrm>
            <a:off x="2281238" y="1714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en-US"/>
          </a:p>
        </p:txBody>
      </p:sp>
      <p:pic>
        <p:nvPicPr>
          <p:cNvPr id="1229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763" y="333375"/>
            <a:ext cx="8035925" cy="605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8157165"/>
      </p:ext>
    </p:extLst>
  </p:cSld>
  <p:clrMapOvr>
    <a:masterClrMapping/>
  </p:clrMapOvr>
  <p:transition>
    <p:random/>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pPr algn="just" eaLnBrk="1" hangingPunct="1">
              <a:defRPr/>
            </a:pPr>
            <a:r>
              <a:rPr lang="en-GB" altLang="en-US" sz="2400" b="1" dirty="0">
                <a:cs typeface="Times New Roman" pitchFamily="16" charset="0"/>
              </a:rPr>
              <a:t>8-bit I/O</a:t>
            </a:r>
            <a:r>
              <a:rPr lang="en-GB" altLang="en-US" sz="2400" dirty="0">
                <a:cs typeface="Times New Roman" pitchFamily="16" charset="0"/>
              </a:rPr>
              <a:t> if an enhanced parallel port is being used otherwise it is just an output port at address 378H (278H</a:t>
            </a:r>
            <a:r>
              <a:rPr lang="en-GB" altLang="en-US" sz="2400" dirty="0" smtClean="0">
                <a:cs typeface="Times New Roman" pitchFamily="16" charset="0"/>
              </a:rPr>
              <a:t>)</a:t>
            </a:r>
          </a:p>
          <a:p>
            <a:pPr algn="just" eaLnBrk="1" hangingPunct="1">
              <a:defRPr/>
            </a:pPr>
            <a:endParaRPr lang="en-GB" altLang="en-US" sz="2400" dirty="0">
              <a:cs typeface="Times New Roman" pitchFamily="16" charset="0"/>
            </a:endParaRPr>
          </a:p>
          <a:p>
            <a:pPr algn="just" eaLnBrk="1" hangingPunct="1">
              <a:defRPr/>
            </a:pPr>
            <a:endParaRPr lang="en-GB" altLang="en-US" sz="2400" dirty="0" smtClean="0">
              <a:cs typeface="Times New Roman" pitchFamily="16" charset="0"/>
            </a:endParaRPr>
          </a:p>
          <a:p>
            <a:pPr algn="just" eaLnBrk="1" hangingPunct="1">
              <a:defRPr/>
            </a:pPr>
            <a:endParaRPr lang="en-GB" altLang="en-US" sz="2400" dirty="0">
              <a:cs typeface="Times New Roman" pitchFamily="16" charset="0"/>
            </a:endParaRPr>
          </a:p>
          <a:p>
            <a:pPr algn="just" eaLnBrk="1" hangingPunct="1">
              <a:defRPr/>
            </a:pPr>
            <a:endParaRPr lang="en-GB" altLang="en-US" sz="2400" dirty="0" smtClean="0">
              <a:cs typeface="Times New Roman" pitchFamily="16" charset="0"/>
            </a:endParaRPr>
          </a:p>
          <a:p>
            <a:pPr algn="just" eaLnBrk="1" hangingPunct="1">
              <a:defRPr/>
            </a:pPr>
            <a:endParaRPr lang="en-GB" altLang="en-US" sz="2400" dirty="0">
              <a:cs typeface="Times New Roman" pitchFamily="16" charset="0"/>
            </a:endParaRPr>
          </a:p>
          <a:p>
            <a:pPr algn="just" eaLnBrk="1" hangingPunct="1">
              <a:defRPr/>
            </a:pPr>
            <a:endParaRPr lang="en-GB" altLang="en-US" sz="2400" dirty="0" smtClean="0">
              <a:cs typeface="Times New Roman" pitchFamily="16" charset="0"/>
            </a:endParaRPr>
          </a:p>
          <a:p>
            <a:pPr algn="just" eaLnBrk="1" hangingPunct="1">
              <a:defRPr/>
            </a:pPr>
            <a:endParaRPr lang="en-GB" altLang="en-US" sz="2400" dirty="0">
              <a:cs typeface="Times New Roman" pitchFamily="16" charset="0"/>
            </a:endParaRPr>
          </a:p>
          <a:p>
            <a:pPr algn="just" eaLnBrk="1" hangingPunct="1">
              <a:defRPr/>
            </a:pPr>
            <a:endParaRPr lang="en-GB" altLang="en-US" sz="1400" dirty="0" smtClean="0">
              <a:cs typeface="Times New Roman" pitchFamily="16" charset="0"/>
            </a:endParaRPr>
          </a:p>
          <a:p>
            <a:pPr marL="0" indent="0" algn="just" eaLnBrk="1" hangingPunct="1">
              <a:buNone/>
            </a:pPr>
            <a:r>
              <a:rPr lang="en-GB" altLang="en-US" sz="2400" dirty="0" smtClean="0">
                <a:cs typeface="Times New Roman" pitchFamily="16" charset="0"/>
              </a:rPr>
              <a:t>Example</a:t>
            </a:r>
            <a:r>
              <a:rPr lang="en-GB" altLang="en-US" sz="2400" dirty="0">
                <a:cs typeface="Times New Roman" pitchFamily="16" charset="0"/>
              </a:rPr>
              <a:t>:  </a:t>
            </a:r>
          </a:p>
          <a:p>
            <a:pPr algn="just" eaLnBrk="1" hangingPunct="1"/>
            <a:r>
              <a:rPr lang="en-GB" altLang="en-US" sz="2400" dirty="0" smtClean="0">
                <a:cs typeface="Times New Roman" pitchFamily="16" charset="0"/>
              </a:rPr>
              <a:t>PASCAL</a:t>
            </a:r>
            <a:r>
              <a:rPr lang="en-GB" altLang="en-US" sz="2400" dirty="0">
                <a:cs typeface="Times New Roman" pitchFamily="16" charset="0"/>
              </a:rPr>
              <a:t>:     port[$0378] := 255;      // outputs 11111111 to pins 2 to 9</a:t>
            </a:r>
          </a:p>
          <a:p>
            <a:pPr algn="just" eaLnBrk="1" hangingPunct="1"/>
            <a:r>
              <a:rPr lang="en-GB" altLang="en-US" sz="2400" dirty="0" smtClean="0">
                <a:cs typeface="Times New Roman" pitchFamily="16" charset="0"/>
              </a:rPr>
              <a:t>C:</a:t>
            </a:r>
            <a:r>
              <a:rPr lang="en-GB" altLang="en-US" sz="2400" dirty="0">
                <a:cs typeface="Times New Roman" pitchFamily="16" charset="0"/>
              </a:rPr>
              <a:t>	     outportb(0x378,255);   //  outputs 11111111 to pins 2 to 9 </a:t>
            </a:r>
          </a:p>
          <a:p>
            <a:pPr algn="just" eaLnBrk="1" hangingPunct="1"/>
            <a:endParaRPr lang="en-GB" altLang="en-US" sz="2400" dirty="0">
              <a:cs typeface="Times New Roman" pitchFamily="16" charset="0"/>
            </a:endParaRPr>
          </a:p>
          <a:p>
            <a:pPr algn="just" eaLnBrk="1" hangingPunct="1">
              <a:defRPr/>
            </a:pPr>
            <a:endParaRPr lang="en-GB" altLang="en-US" sz="2400" dirty="0">
              <a:cs typeface="Times New Roman" pitchFamily="16" charset="0"/>
            </a:endParaRP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sz="3600" b="1" dirty="0" smtClean="0">
                <a:solidFill>
                  <a:srgbClr val="FF0000"/>
                </a:solidFill>
                <a:latin typeface="+mn-lt"/>
                <a:cs typeface="Times New Roman" panose="02020603050405020304" pitchFamily="18" charset="0"/>
              </a:rPr>
              <a:t>Port Programming</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2946594037"/>
              </p:ext>
            </p:extLst>
          </p:nvPr>
        </p:nvGraphicFramePr>
        <p:xfrm>
          <a:off x="1547664" y="1700808"/>
          <a:ext cx="6327775" cy="3525837"/>
        </p:xfrm>
        <a:graphic>
          <a:graphicData uri="http://schemas.openxmlformats.org/presentationml/2006/ole">
            <mc:AlternateContent xmlns:mc="http://schemas.openxmlformats.org/markup-compatibility/2006">
              <mc:Choice xmlns:v="urn:schemas-microsoft-com:vml" Requires="v">
                <p:oleObj spid="_x0000_s4169" r:id="rId4" imgW="3774521" imgH="3532385" progId="Word.Document.8">
                  <p:embed/>
                </p:oleObj>
              </mc:Choice>
              <mc:Fallback>
                <p:oleObj r:id="rId4" imgW="3774521" imgH="3532385"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664" y="1700808"/>
                        <a:ext cx="6327775" cy="3525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88640"/>
            <a:ext cx="8928992" cy="6192688"/>
          </a:xfrm>
        </p:spPr>
        <p:txBody>
          <a:bodyPr/>
          <a:lstStyle/>
          <a:p>
            <a:pPr marL="0" indent="0" algn="ctr" eaLnBrk="1" hangingPunct="1">
              <a:lnSpc>
                <a:spcPct val="90000"/>
              </a:lnSpc>
              <a:buNone/>
              <a:defRPr/>
            </a:pPr>
            <a:endParaRPr lang="en-GB" altLang="en-US" sz="2000" b="1" dirty="0" smtClean="0">
              <a:solidFill>
                <a:srgbClr val="FF0000"/>
              </a:solidFill>
            </a:endParaRPr>
          </a:p>
          <a:p>
            <a:pPr marL="0" indent="0" algn="ctr" eaLnBrk="1" hangingPunct="1">
              <a:lnSpc>
                <a:spcPct val="90000"/>
              </a:lnSpc>
              <a:buNone/>
              <a:defRPr/>
            </a:pPr>
            <a:r>
              <a:rPr lang="en-GB" altLang="en-US" sz="3600" b="1" u="sng" dirty="0" smtClean="0">
                <a:solidFill>
                  <a:srgbClr val="FF0000"/>
                </a:solidFill>
              </a:rPr>
              <a:t>379H </a:t>
            </a:r>
            <a:r>
              <a:rPr lang="en-GB" altLang="en-US" sz="3600" b="1" u="sng" dirty="0">
                <a:solidFill>
                  <a:srgbClr val="FF0000"/>
                </a:solidFill>
              </a:rPr>
              <a:t>(279H</a:t>
            </a:r>
            <a:r>
              <a:rPr lang="en-GB" altLang="en-US" sz="3600" b="1" u="sng" dirty="0" smtClean="0">
                <a:solidFill>
                  <a:srgbClr val="FF0000"/>
                </a:solidFill>
              </a:rPr>
              <a:t>) Status register</a:t>
            </a:r>
            <a:endParaRPr lang="en-GB" altLang="en-US" sz="3600" b="1" u="sng" dirty="0">
              <a:solidFill>
                <a:srgbClr val="FF0000"/>
              </a:solidFill>
            </a:endParaRP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816238641"/>
              </p:ext>
            </p:extLst>
          </p:nvPr>
        </p:nvGraphicFramePr>
        <p:xfrm>
          <a:off x="1579835" y="1442243"/>
          <a:ext cx="6232525" cy="4291013"/>
        </p:xfrm>
        <a:graphic>
          <a:graphicData uri="http://schemas.openxmlformats.org/presentationml/2006/ole">
            <mc:AlternateContent xmlns:mc="http://schemas.openxmlformats.org/markup-compatibility/2006">
              <mc:Choice xmlns:v="urn:schemas-microsoft-com:vml" Requires="v">
                <p:oleObj spid="_x0000_s5192" r:id="rId4" imgW="3773570" imgH="3773570" progId="Word.Document.8">
                  <p:embed/>
                </p:oleObj>
              </mc:Choice>
              <mc:Fallback>
                <p:oleObj r:id="rId4" imgW="3773570" imgH="3773570"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9835" y="1442243"/>
                        <a:ext cx="6232525" cy="4291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eaLnBrk="1" hangingPunct="1">
              <a:lnSpc>
                <a:spcPct val="10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200" b="1" dirty="0" smtClean="0">
              <a:solidFill>
                <a:srgbClr val="FF0000"/>
              </a:solidFill>
              <a:cs typeface="Times New Roman" pitchFamily="16" charset="0"/>
            </a:endParaRPr>
          </a:p>
          <a:p>
            <a:pPr marL="0" indent="0" algn="just" eaLnBrk="1" hangingPunct="1">
              <a:lnSpc>
                <a:spcPct val="10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b="1" dirty="0" smtClean="0">
                <a:solidFill>
                  <a:srgbClr val="FF0000"/>
                </a:solidFill>
                <a:cs typeface="Times New Roman" pitchFamily="16" charset="0"/>
              </a:rPr>
              <a:t>PASCAL</a:t>
            </a:r>
            <a:r>
              <a:rPr lang="en-GB" altLang="en-US" sz="2800" b="1" dirty="0">
                <a:solidFill>
                  <a:srgbClr val="FF0000"/>
                </a:solidFill>
                <a:cs typeface="Times New Roman" pitchFamily="16" charset="0"/>
              </a:rPr>
              <a:t>:     </a:t>
            </a:r>
          </a:p>
          <a:p>
            <a:pPr algn="just" eaLnBrk="1" hangingPunct="1">
              <a:lnSpc>
                <a:spcPct val="10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smtClean="0">
                <a:cs typeface="Times New Roman" pitchFamily="16" charset="0"/>
              </a:rPr>
              <a:t>data </a:t>
            </a:r>
            <a:r>
              <a:rPr lang="en-GB" altLang="en-US" sz="2400" dirty="0">
                <a:cs typeface="Times New Roman" pitchFamily="16" charset="0"/>
              </a:rPr>
              <a:t>:= port[$</a:t>
            </a:r>
            <a:r>
              <a:rPr lang="en-GB" altLang="en-US" sz="2400" dirty="0" smtClean="0">
                <a:cs typeface="Times New Roman" pitchFamily="16" charset="0"/>
              </a:rPr>
              <a:t>0379] </a:t>
            </a:r>
            <a:r>
              <a:rPr lang="en-GB" altLang="en-US" sz="2400" dirty="0">
                <a:cs typeface="Times New Roman" pitchFamily="16" charset="0"/>
              </a:rPr>
              <a:t>;  </a:t>
            </a:r>
            <a:endParaRPr lang="en-GB" altLang="en-US" sz="2400" dirty="0" smtClean="0">
              <a:cs typeface="Times New Roman" pitchFamily="16" charset="0"/>
            </a:endParaRPr>
          </a:p>
          <a:p>
            <a:pPr algn="just" eaLnBrk="1" hangingPunct="1">
              <a:lnSpc>
                <a:spcPct val="10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smtClean="0">
                <a:cs typeface="Times New Roman" pitchFamily="16" charset="0"/>
              </a:rPr>
              <a:t>reads </a:t>
            </a:r>
            <a:r>
              <a:rPr lang="en-GB" altLang="en-US" sz="2400" dirty="0">
                <a:cs typeface="Times New Roman" pitchFamily="16" charset="0"/>
              </a:rPr>
              <a:t>port </a:t>
            </a:r>
            <a:r>
              <a:rPr lang="en-GB" altLang="en-US" sz="2400" dirty="0" smtClean="0">
                <a:cs typeface="Times New Roman" pitchFamily="16" charset="0"/>
              </a:rPr>
              <a:t>379H </a:t>
            </a:r>
            <a:r>
              <a:rPr lang="en-GB" altLang="en-US" sz="2400" dirty="0">
                <a:cs typeface="Times New Roman" pitchFamily="16" charset="0"/>
              </a:rPr>
              <a:t>i.e. reads the TTL levels of  pins 13,12,10 &amp; 11 respectively and places  the corresponding values at the higher nibble of variable “data</a:t>
            </a:r>
            <a:r>
              <a:rPr lang="en-GB" altLang="en-US" sz="2400" dirty="0" smtClean="0">
                <a:cs typeface="Times New Roman" pitchFamily="16" charset="0"/>
              </a:rPr>
              <a:t>”.</a:t>
            </a:r>
          </a:p>
          <a:p>
            <a:pPr algn="just" eaLnBrk="1" hangingPunct="1">
              <a:lnSpc>
                <a:spcPct val="10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400" dirty="0">
              <a:cs typeface="Times New Roman" pitchFamily="16" charset="0"/>
            </a:endParaRPr>
          </a:p>
          <a:p>
            <a:pPr marL="0" indent="0" algn="just" eaLnBrk="1" hangingPunct="1">
              <a:lnSpc>
                <a:spcPct val="100000"/>
              </a:lnSpc>
              <a:spcBef>
                <a:spcPts val="600"/>
              </a:spcBef>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b="1" dirty="0">
                <a:solidFill>
                  <a:srgbClr val="FF0000"/>
                </a:solidFill>
                <a:cs typeface="Times New Roman" pitchFamily="16" charset="0"/>
              </a:rPr>
              <a:t>C:</a:t>
            </a:r>
            <a:r>
              <a:rPr lang="en-GB" altLang="en-US" sz="2400" dirty="0">
                <a:solidFill>
                  <a:srgbClr val="003399"/>
                </a:solidFill>
                <a:cs typeface="Times New Roman" pitchFamily="16" charset="0"/>
              </a:rPr>
              <a:t>	</a:t>
            </a:r>
            <a:endParaRPr lang="en-GB" altLang="en-US" sz="2400" dirty="0" smtClean="0">
              <a:solidFill>
                <a:srgbClr val="003399"/>
              </a:solidFill>
              <a:cs typeface="Times New Roman" pitchFamily="16" charset="0"/>
            </a:endParaRPr>
          </a:p>
          <a:p>
            <a:pPr algn="just" eaLnBrk="1" hangingPunct="1">
              <a:lnSpc>
                <a:spcPct val="10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smtClean="0">
                <a:cs typeface="Times New Roman" pitchFamily="16" charset="0"/>
              </a:rPr>
              <a:t>data </a:t>
            </a:r>
            <a:r>
              <a:rPr lang="en-GB" altLang="en-US" sz="2400" dirty="0">
                <a:cs typeface="Times New Roman" pitchFamily="16" charset="0"/>
              </a:rPr>
              <a:t>= </a:t>
            </a:r>
            <a:r>
              <a:rPr lang="en-GB" altLang="en-US" sz="2400" dirty="0" err="1" smtClean="0">
                <a:cs typeface="Times New Roman" pitchFamily="16" charset="0"/>
              </a:rPr>
              <a:t>inportb</a:t>
            </a:r>
            <a:r>
              <a:rPr lang="en-GB" altLang="en-US" sz="2400" dirty="0" smtClean="0">
                <a:cs typeface="Times New Roman" pitchFamily="16" charset="0"/>
              </a:rPr>
              <a:t>(0x379);</a:t>
            </a:r>
          </a:p>
          <a:p>
            <a:pPr algn="just" eaLnBrk="1" hangingPunct="1">
              <a:lnSpc>
                <a:spcPct val="10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a:cs typeface="Times New Roman" pitchFamily="16" charset="0"/>
              </a:rPr>
              <a:t> </a:t>
            </a:r>
            <a:r>
              <a:rPr lang="en-GB" altLang="en-US" sz="2400" dirty="0" smtClean="0">
                <a:cs typeface="Times New Roman" pitchFamily="16" charset="0"/>
              </a:rPr>
              <a:t>reads </a:t>
            </a:r>
            <a:r>
              <a:rPr lang="en-GB" altLang="en-US" sz="2400" dirty="0">
                <a:cs typeface="Times New Roman" pitchFamily="16" charset="0"/>
              </a:rPr>
              <a:t>port </a:t>
            </a:r>
            <a:r>
              <a:rPr lang="en-GB" altLang="en-US" sz="2400" dirty="0" smtClean="0">
                <a:cs typeface="Times New Roman" pitchFamily="16" charset="0"/>
              </a:rPr>
              <a:t>379H  </a:t>
            </a:r>
            <a:r>
              <a:rPr lang="en-GB" altLang="en-US" sz="2400" dirty="0">
                <a:cs typeface="Times New Roman" pitchFamily="16" charset="0"/>
              </a:rPr>
              <a:t>i.e. reads the TTL levels of  </a:t>
            </a:r>
            <a:r>
              <a:rPr lang="en-GB" altLang="en-US" sz="2400" dirty="0" smtClean="0">
                <a:cs typeface="Times New Roman" pitchFamily="16" charset="0"/>
              </a:rPr>
              <a:t>pins </a:t>
            </a:r>
            <a:r>
              <a:rPr lang="en-GB" altLang="en-US" sz="2400" dirty="0">
                <a:cs typeface="Times New Roman" pitchFamily="16" charset="0"/>
              </a:rPr>
              <a:t>13,12,10 &amp; 11 respectively and places the </a:t>
            </a:r>
            <a:r>
              <a:rPr lang="en-GB" altLang="en-US" sz="2400" dirty="0" smtClean="0">
                <a:cs typeface="Times New Roman" pitchFamily="16" charset="0"/>
              </a:rPr>
              <a:t>corresponding </a:t>
            </a:r>
            <a:r>
              <a:rPr lang="en-GB" altLang="en-US" sz="2400" dirty="0">
                <a:cs typeface="Times New Roman" pitchFamily="16" charset="0"/>
              </a:rPr>
              <a:t>values at the higher nibble of  </a:t>
            </a:r>
            <a:r>
              <a:rPr lang="en-GB" altLang="en-US" sz="2400" dirty="0" smtClean="0">
                <a:cs typeface="Times New Roman" pitchFamily="16" charset="0"/>
              </a:rPr>
              <a:t>variable </a:t>
            </a:r>
            <a:r>
              <a:rPr lang="en-GB" altLang="en-US" sz="2400" dirty="0">
                <a:cs typeface="Times New Roman" pitchFamily="16" charset="0"/>
              </a:rPr>
              <a:t>“data”.</a:t>
            </a:r>
          </a:p>
          <a:p>
            <a:pPr algn="just" eaLnBrk="1" hangingPunct="1">
              <a:lnSpc>
                <a:spcPct val="100000"/>
              </a:lnSpc>
              <a:spcBef>
                <a:spcPts val="600"/>
              </a:spcBef>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400" dirty="0">
              <a:solidFill>
                <a:srgbClr val="336600"/>
              </a:solidFill>
              <a:cs typeface="Times New Roman" pitchFamily="16" charset="0"/>
            </a:endParaRP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algn="l" eaLnBrk="1" hangingPunct="1"/>
            <a:r>
              <a:rPr lang="en-GB" altLang="en-US" sz="3600" b="1" dirty="0" smtClean="0">
                <a:solidFill>
                  <a:srgbClr val="FF0000"/>
                </a:solidFill>
              </a:rPr>
              <a:t>Example:</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marL="0" indent="0" algn="ctr" eaLnBrk="1" hangingPunct="1">
              <a:lnSpc>
                <a:spcPct val="90000"/>
              </a:lnSpc>
              <a:buNone/>
              <a:defRPr/>
            </a:pPr>
            <a:endParaRPr lang="en-GB" altLang="en-US" sz="1200" b="1" u="sng" dirty="0" smtClean="0">
              <a:solidFill>
                <a:srgbClr val="0000FF"/>
              </a:solidFill>
            </a:endParaRPr>
          </a:p>
          <a:p>
            <a:pPr marL="0" indent="0" algn="ctr" eaLnBrk="1" hangingPunct="1">
              <a:lnSpc>
                <a:spcPct val="90000"/>
              </a:lnSpc>
              <a:buNone/>
              <a:defRPr/>
            </a:pPr>
            <a:r>
              <a:rPr lang="en-GB" altLang="en-US" sz="3600" b="1" u="sng" dirty="0" smtClean="0">
                <a:solidFill>
                  <a:srgbClr val="FF0000"/>
                </a:solidFill>
              </a:rPr>
              <a:t>37AH </a:t>
            </a:r>
            <a:r>
              <a:rPr lang="en-GB" altLang="en-US" sz="3600" b="1" u="sng" dirty="0">
                <a:solidFill>
                  <a:srgbClr val="FF0000"/>
                </a:solidFill>
              </a:rPr>
              <a:t>(27AH</a:t>
            </a:r>
            <a:r>
              <a:rPr lang="en-GB" altLang="en-US" sz="3600" b="1" u="sng" dirty="0" smtClean="0">
                <a:solidFill>
                  <a:srgbClr val="FF0000"/>
                </a:solidFill>
              </a:rPr>
              <a:t>) </a:t>
            </a:r>
            <a:r>
              <a:rPr lang="en-GB" altLang="en-US" sz="3600" b="1" u="sng" dirty="0">
                <a:solidFill>
                  <a:srgbClr val="FF0000"/>
                </a:solidFill>
              </a:rPr>
              <a:t>C</a:t>
            </a:r>
            <a:r>
              <a:rPr lang="en-GB" altLang="en-US" sz="3600" b="1" u="sng" dirty="0" smtClean="0">
                <a:solidFill>
                  <a:srgbClr val="FF0000"/>
                </a:solidFill>
              </a:rPr>
              <a:t>ontrol register</a:t>
            </a:r>
            <a:endParaRPr lang="en-GB" altLang="en-US" sz="3600" b="1" u="sng" dirty="0">
              <a:solidFill>
                <a:srgbClr val="FF0000"/>
              </a:solidFill>
            </a:endParaRP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nvGraphicFramePr>
        <p:xfrm>
          <a:off x="1506538" y="1066800"/>
          <a:ext cx="6270625" cy="5103813"/>
        </p:xfrm>
        <a:graphic>
          <a:graphicData uri="http://schemas.openxmlformats.org/presentationml/2006/ole">
            <mc:AlternateContent xmlns:mc="http://schemas.openxmlformats.org/markup-compatibility/2006">
              <mc:Choice xmlns:v="urn:schemas-microsoft-com:vml" Requires="v">
                <p:oleObj spid="_x0000_s6215" r:id="rId4" imgW="3774045" imgH="3774045" progId="Word.Document.8">
                  <p:embed/>
                </p:oleObj>
              </mc:Choice>
              <mc:Fallback>
                <p:oleObj r:id="rId4" imgW="3774045" imgH="3774045" progId="Word.Documen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6538" y="1066800"/>
                        <a:ext cx="6270625" cy="51038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20688"/>
            <a:ext cx="8928992" cy="5760640"/>
          </a:xfrm>
        </p:spPr>
        <p:txBody>
          <a:bodyPr/>
          <a:lstStyle/>
          <a:p>
            <a:pPr algn="just" eaLnBrk="1" hangingPunct="1">
              <a:lnSpc>
                <a:spcPct val="100000"/>
              </a:lnSpc>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400" dirty="0">
              <a:solidFill>
                <a:srgbClr val="003399"/>
              </a:solidFill>
              <a:cs typeface="Times New Roman" pitchFamily="16" charset="0"/>
            </a:endParaRPr>
          </a:p>
          <a:p>
            <a:pPr algn="just" eaLnBrk="1" hangingPunct="1">
              <a:lnSpc>
                <a:spcPct val="100000"/>
              </a:lnSpc>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b="1" dirty="0">
                <a:solidFill>
                  <a:srgbClr val="FF0000"/>
                </a:solidFill>
                <a:cs typeface="Times New Roman" pitchFamily="16" charset="0"/>
              </a:rPr>
              <a:t>PASCAL:</a:t>
            </a:r>
            <a:r>
              <a:rPr lang="en-GB" altLang="en-US" sz="2400" dirty="0">
                <a:cs typeface="Times New Roman" pitchFamily="16" charset="0"/>
              </a:rPr>
              <a:t>	</a:t>
            </a:r>
            <a:endParaRPr lang="en-GB" altLang="en-US" sz="2400" dirty="0" smtClean="0">
              <a:cs typeface="Times New Roman" pitchFamily="16" charset="0"/>
            </a:endParaRPr>
          </a:p>
          <a:p>
            <a:pPr algn="just" eaLnBrk="1" hangingPunct="1">
              <a:lnSpc>
                <a:spcPct val="100000"/>
              </a:lnSpc>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000" dirty="0">
              <a:cs typeface="Times New Roman" pitchFamily="16" charset="0"/>
            </a:endParaRPr>
          </a:p>
          <a:p>
            <a:pPr algn="just" eaLnBrk="1" hangingPunct="1">
              <a:lnSpc>
                <a:spcPct val="10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smtClean="0">
                <a:cs typeface="Times New Roman" pitchFamily="16" charset="0"/>
              </a:rPr>
              <a:t>Port</a:t>
            </a:r>
            <a:r>
              <a:rPr lang="en-GB" altLang="en-US" sz="2400" dirty="0">
                <a:cs typeface="Times New Roman" pitchFamily="16" charset="0"/>
              </a:rPr>
              <a:t>[$037A] </a:t>
            </a:r>
            <a:r>
              <a:rPr lang="en-GB" altLang="en-US" sz="2400" dirty="0" smtClean="0">
                <a:cs typeface="Times New Roman" pitchFamily="16" charset="0"/>
              </a:rPr>
              <a:t>= </a:t>
            </a:r>
            <a:r>
              <a:rPr lang="en-GB" altLang="en-US" sz="2400" dirty="0">
                <a:cs typeface="Times New Roman" pitchFamily="16" charset="0"/>
              </a:rPr>
              <a:t>4;     </a:t>
            </a:r>
          </a:p>
          <a:p>
            <a:pPr algn="just" eaLnBrk="1" hangingPunct="1">
              <a:lnSpc>
                <a:spcPct val="100000"/>
              </a:lnSpc>
              <a:spcBef>
                <a:spcPts val="600"/>
              </a:spcBef>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smtClean="0">
                <a:cs typeface="Times New Roman" pitchFamily="16" charset="0"/>
              </a:rPr>
              <a:t>outputs </a:t>
            </a:r>
            <a:r>
              <a:rPr lang="en-GB" altLang="en-US" sz="2400" dirty="0">
                <a:cs typeface="Times New Roman" pitchFamily="16" charset="0"/>
              </a:rPr>
              <a:t>0100 to pins  17,16,14 &amp; 1 respectively i.e. pin 17 is </a:t>
            </a:r>
            <a:r>
              <a:rPr lang="en-GB" altLang="en-US" sz="2400" dirty="0" smtClean="0">
                <a:cs typeface="Times New Roman" pitchFamily="16" charset="0"/>
              </a:rPr>
              <a:t>low, </a:t>
            </a:r>
            <a:r>
              <a:rPr lang="en-GB" altLang="en-US" sz="2400" dirty="0">
                <a:cs typeface="Times New Roman" pitchFamily="16" charset="0"/>
              </a:rPr>
              <a:t>pin 16 is high,  pin 14 is </a:t>
            </a:r>
            <a:r>
              <a:rPr lang="en-GB" altLang="en-US" sz="2400" dirty="0" smtClean="0">
                <a:cs typeface="Times New Roman" pitchFamily="16" charset="0"/>
              </a:rPr>
              <a:t>low </a:t>
            </a:r>
            <a:r>
              <a:rPr lang="en-GB" altLang="en-US" sz="2400" dirty="0">
                <a:cs typeface="Times New Roman" pitchFamily="16" charset="0"/>
              </a:rPr>
              <a:t>and pin 1 is </a:t>
            </a:r>
            <a:r>
              <a:rPr lang="en-GB" altLang="en-US" sz="2400" dirty="0" smtClean="0">
                <a:cs typeface="Times New Roman" pitchFamily="16" charset="0"/>
              </a:rPr>
              <a:t>low.</a:t>
            </a:r>
            <a:endParaRPr lang="en-GB" altLang="en-US" sz="2400" dirty="0">
              <a:cs typeface="Times New Roman" pitchFamily="16" charset="0"/>
            </a:endParaRPr>
          </a:p>
          <a:p>
            <a:pPr algn="just" eaLnBrk="1" hangingPunct="1">
              <a:lnSpc>
                <a:spcPct val="100000"/>
              </a:lnSpc>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b="1" dirty="0">
                <a:cs typeface="Times New Roman" pitchFamily="16" charset="0"/>
              </a:rPr>
              <a:t> </a:t>
            </a:r>
            <a:endParaRPr lang="en-GB" altLang="en-US" sz="2800" b="1" dirty="0" smtClean="0">
              <a:cs typeface="Times New Roman" pitchFamily="16" charset="0"/>
            </a:endParaRPr>
          </a:p>
          <a:p>
            <a:pPr algn="just" eaLnBrk="1" hangingPunct="1">
              <a:lnSpc>
                <a:spcPct val="100000"/>
              </a:lnSpc>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800" b="1" dirty="0" smtClean="0">
                <a:solidFill>
                  <a:srgbClr val="FF0000"/>
                </a:solidFill>
                <a:cs typeface="Times New Roman" pitchFamily="16" charset="0"/>
              </a:rPr>
              <a:t>C</a:t>
            </a:r>
            <a:r>
              <a:rPr lang="en-GB" altLang="en-US" sz="2800" b="1" dirty="0">
                <a:solidFill>
                  <a:srgbClr val="FF0000"/>
                </a:solidFill>
                <a:cs typeface="Times New Roman" pitchFamily="16" charset="0"/>
              </a:rPr>
              <a:t>:	</a:t>
            </a:r>
            <a:r>
              <a:rPr lang="en-GB" altLang="en-US" sz="2400" dirty="0">
                <a:cs typeface="Times New Roman" pitchFamily="16" charset="0"/>
              </a:rPr>
              <a:t>	</a:t>
            </a:r>
            <a:endParaRPr lang="en-GB" altLang="en-US" sz="2400" dirty="0" smtClean="0">
              <a:cs typeface="Times New Roman" pitchFamily="16" charset="0"/>
            </a:endParaRPr>
          </a:p>
          <a:p>
            <a:pPr algn="just" eaLnBrk="1" hangingPunct="1">
              <a:lnSpc>
                <a:spcPct val="100000"/>
              </a:lnSpc>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1000" dirty="0">
              <a:cs typeface="Times New Roman" pitchFamily="16" charset="0"/>
            </a:endParaRPr>
          </a:p>
          <a:p>
            <a:pPr algn="just" eaLnBrk="1" hangingPunct="1">
              <a:lnSpc>
                <a:spcPct val="10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smtClean="0">
                <a:cs typeface="Times New Roman" pitchFamily="16" charset="0"/>
              </a:rPr>
              <a:t>outportb(x037A,4</a:t>
            </a:r>
            <a:r>
              <a:rPr lang="en-GB" altLang="en-US" sz="2400" dirty="0">
                <a:cs typeface="Times New Roman" pitchFamily="16" charset="0"/>
              </a:rPr>
              <a:t>); 	</a:t>
            </a:r>
          </a:p>
          <a:p>
            <a:pPr algn="just" eaLnBrk="1" hangingPunct="1">
              <a:lnSpc>
                <a:spcPct val="100000"/>
              </a:lnSpc>
              <a:buFont typeface="Arial" panose="020B0604020202020204" pitchFamily="34" charset="0"/>
              <a:buChar char="•"/>
              <a:tabLst>
                <a:tab pos="911225" algn="l"/>
                <a:tab pos="1825625" algn="l"/>
                <a:tab pos="2740025" algn="l"/>
                <a:tab pos="3654425" algn="l"/>
                <a:tab pos="4568825" algn="l"/>
                <a:tab pos="5483225" algn="l"/>
                <a:tab pos="6397625" algn="l"/>
                <a:tab pos="7312025" algn="l"/>
                <a:tab pos="8226425" algn="l"/>
                <a:tab pos="9140825" algn="l"/>
                <a:tab pos="10055225" algn="l"/>
              </a:tabLst>
            </a:pPr>
            <a:r>
              <a:rPr lang="en-GB" altLang="en-US" sz="2400" dirty="0" smtClean="0">
                <a:cs typeface="Times New Roman" pitchFamily="16" charset="0"/>
              </a:rPr>
              <a:t>outputs </a:t>
            </a:r>
            <a:r>
              <a:rPr lang="en-GB" altLang="en-US" sz="2400" dirty="0">
                <a:cs typeface="Times New Roman" pitchFamily="16" charset="0"/>
              </a:rPr>
              <a:t>0100 to pins 17,16,14 &amp; 1 </a:t>
            </a:r>
            <a:r>
              <a:rPr lang="en-GB" altLang="en-US" sz="2400" dirty="0" smtClean="0">
                <a:cs typeface="Times New Roman" pitchFamily="16" charset="0"/>
              </a:rPr>
              <a:t>respectively </a:t>
            </a:r>
            <a:r>
              <a:rPr lang="en-GB" altLang="en-US" sz="2400" dirty="0">
                <a:cs typeface="Times New Roman" pitchFamily="16" charset="0"/>
              </a:rPr>
              <a:t>i.e. pin 17 is </a:t>
            </a:r>
            <a:r>
              <a:rPr lang="en-GB" altLang="en-US" sz="2400" dirty="0" smtClean="0">
                <a:cs typeface="Times New Roman" pitchFamily="16" charset="0"/>
              </a:rPr>
              <a:t>low, pin 16 </a:t>
            </a:r>
            <a:r>
              <a:rPr lang="en-GB" altLang="en-US" sz="2400" dirty="0">
                <a:cs typeface="Times New Roman" pitchFamily="16" charset="0"/>
              </a:rPr>
              <a:t>is high, pin 14 is </a:t>
            </a:r>
            <a:r>
              <a:rPr lang="en-GB" altLang="en-US" sz="2400" dirty="0" smtClean="0">
                <a:cs typeface="Times New Roman" pitchFamily="16" charset="0"/>
              </a:rPr>
              <a:t>low </a:t>
            </a:r>
            <a:r>
              <a:rPr lang="en-GB" altLang="en-US" sz="2400" dirty="0">
                <a:cs typeface="Times New Roman" pitchFamily="16" charset="0"/>
              </a:rPr>
              <a:t>and pin 1 is </a:t>
            </a:r>
            <a:r>
              <a:rPr lang="en-GB" altLang="en-US" sz="2400" dirty="0" smtClean="0">
                <a:cs typeface="Times New Roman" pitchFamily="16" charset="0"/>
              </a:rPr>
              <a:t>low.</a:t>
            </a:r>
            <a:endParaRPr lang="en-GB" altLang="en-US" sz="2400" dirty="0">
              <a:cs typeface="Times New Roman" pitchFamily="16" charset="0"/>
            </a:endParaRPr>
          </a:p>
          <a:p>
            <a:pPr algn="just" eaLnBrk="1" hangingPunct="1">
              <a:lnSpc>
                <a:spcPct val="100000"/>
              </a:lnSpc>
              <a:buFont typeface="Wingdings"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GB" altLang="en-US" sz="2400" dirty="0">
              <a:solidFill>
                <a:srgbClr val="FF0000"/>
              </a:solidFill>
              <a:cs typeface="Times New Roman" pitchFamily="16" charset="0"/>
            </a:endParaRP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algn="l" eaLnBrk="1" hangingPunct="1"/>
            <a:r>
              <a:rPr lang="en-GB" altLang="en-US" sz="3600" b="1" dirty="0" smtClean="0">
                <a:solidFill>
                  <a:srgbClr val="FF0000"/>
                </a:solidFill>
              </a:rPr>
              <a:t>Example:</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pPr algn="just" eaLnBrk="1" hangingPunct="1">
              <a:defRPr/>
            </a:pPr>
            <a:endParaRPr lang="en-US" altLang="en-US" sz="2400" dirty="0" smtClean="0"/>
          </a:p>
          <a:p>
            <a:pPr algn="just" eaLnBrk="1" hangingPunct="1">
              <a:defRPr/>
            </a:pPr>
            <a:r>
              <a:rPr lang="en-US" altLang="en-US" sz="2400" dirty="0" smtClean="0"/>
              <a:t>The </a:t>
            </a:r>
            <a:r>
              <a:rPr lang="en-US" altLang="en-US" sz="2400" i="1" dirty="0">
                <a:solidFill>
                  <a:srgbClr val="009900"/>
                </a:solidFill>
              </a:rPr>
              <a:t>"IEEE Std. </a:t>
            </a:r>
            <a:r>
              <a:rPr lang="en-US" altLang="en-US" sz="2400" i="1" dirty="0" smtClean="0">
                <a:solidFill>
                  <a:srgbClr val="009900"/>
                </a:solidFill>
              </a:rPr>
              <a:t>1284 - 1994 </a:t>
            </a:r>
            <a:r>
              <a:rPr lang="en-US" altLang="en-US" sz="2400" i="1" dirty="0">
                <a:solidFill>
                  <a:srgbClr val="009900"/>
                </a:solidFill>
              </a:rPr>
              <a:t>Standard Signaling Method for a Bi-directional Parallel Peripheral Interface for Personal Computers"</a:t>
            </a:r>
            <a:r>
              <a:rPr lang="en-US" altLang="en-US" sz="2400" i="1" dirty="0"/>
              <a:t> </a:t>
            </a:r>
            <a:r>
              <a:rPr lang="en-US" altLang="en-US" sz="2400" dirty="0"/>
              <a:t>is fully backward compatible with all existing parallel port peripherals and printers</a:t>
            </a:r>
            <a:r>
              <a:rPr lang="en-US" altLang="en-US" sz="2400" dirty="0" smtClean="0"/>
              <a:t>.</a:t>
            </a:r>
          </a:p>
          <a:p>
            <a:pPr algn="just" eaLnBrk="1" hangingPunct="1">
              <a:defRPr/>
            </a:pPr>
            <a:endParaRPr lang="en-US" altLang="en-US" sz="2400" dirty="0"/>
          </a:p>
          <a:p>
            <a:pPr marL="342900" lvl="1" indent="-342900" algn="just" eaLnBrk="1" hangingPunct="1">
              <a:buFont typeface="Arial" charset="0"/>
              <a:buChar char="•"/>
              <a:defRPr/>
            </a:pPr>
            <a:r>
              <a:rPr lang="en-US" altLang="en-US" sz="2400" i="1" dirty="0"/>
              <a:t>IEEE Std. 1284</a:t>
            </a:r>
            <a:r>
              <a:rPr lang="en-US" altLang="en-US" sz="2400" dirty="0"/>
              <a:t> provides for high speed bi-directional communication between the PC and an external peripheral that can communicate 50-100 times faster that the original parallel port.</a:t>
            </a:r>
          </a:p>
          <a:p>
            <a:pPr algn="just" eaLnBrk="1" hangingPunct="1">
              <a:defRPr/>
            </a:pPr>
            <a:endParaRPr lang="en-US" altLang="en-US" sz="2400" dirty="0" smtClean="0"/>
          </a:p>
          <a:p>
            <a:pPr marL="342900" lvl="1" indent="-342900" algn="just" eaLnBrk="1" hangingPunct="1">
              <a:buFont typeface="Arial" charset="0"/>
              <a:buChar char="•"/>
              <a:defRPr/>
            </a:pPr>
            <a:r>
              <a:rPr lang="en-US" altLang="en-US" sz="2400" dirty="0"/>
              <a:t>The 1284 standard defines 5 modes of data transfer (Compatibly, Nibble, Byte, EPP, &amp; ECP)</a:t>
            </a:r>
          </a:p>
          <a:p>
            <a:pPr algn="just" eaLnBrk="1" hangingPunct="1">
              <a:defRPr/>
            </a:pPr>
            <a:endParaRPr lang="en-US" altLang="en-US" sz="2400" dirty="0"/>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US" altLang="en-US" sz="3600" b="1" dirty="0">
                <a:solidFill>
                  <a:srgbClr val="FF0000"/>
                </a:solidFill>
              </a:rPr>
              <a:t>Enhanced Ports - IEEE 1284 Standard</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908720"/>
            <a:ext cx="8928992" cy="5472608"/>
          </a:xfrm>
        </p:spPr>
        <p:txBody>
          <a:bodyPr/>
          <a:lstStyle/>
          <a:p>
            <a:r>
              <a:rPr lang="en-US" altLang="en-US" sz="2400" b="1" dirty="0"/>
              <a:t>IEEE-1284 standard &amp; EPP/ECP Bi-directional modes</a:t>
            </a:r>
            <a:r>
              <a:rPr lang="en-US" altLang="en-US" sz="2400" b="1" dirty="0" smtClean="0"/>
              <a:t>.</a:t>
            </a:r>
          </a:p>
          <a:p>
            <a:endParaRPr lang="en-US" altLang="en-US" sz="1000" b="1" dirty="0"/>
          </a:p>
          <a:p>
            <a:pPr lvl="1" algn="just">
              <a:lnSpc>
                <a:spcPct val="150000"/>
              </a:lnSpc>
            </a:pPr>
            <a:r>
              <a:rPr lang="en-US" altLang="en-US" sz="2400" b="1" dirty="0"/>
              <a:t>Compatibility Mode:  </a:t>
            </a:r>
            <a:r>
              <a:rPr lang="en-US" altLang="en-US" sz="2400" dirty="0"/>
              <a:t>"Centronics" or standard mode</a:t>
            </a:r>
            <a:r>
              <a:rPr lang="en-US" altLang="en-US" sz="2400" dirty="0" smtClean="0"/>
              <a:t>.</a:t>
            </a:r>
            <a:endParaRPr lang="en-US" altLang="en-US" sz="2400" dirty="0"/>
          </a:p>
          <a:p>
            <a:pPr lvl="1" algn="just">
              <a:lnSpc>
                <a:spcPct val="150000"/>
              </a:lnSpc>
            </a:pPr>
            <a:r>
              <a:rPr lang="en-US" altLang="en-US" sz="2400" b="1" dirty="0"/>
              <a:t>Nibble Mode:  </a:t>
            </a:r>
            <a:r>
              <a:rPr lang="en-US" altLang="en-US" sz="2400" dirty="0"/>
              <a:t>4 bits at a time using </a:t>
            </a:r>
            <a:r>
              <a:rPr lang="en-US" altLang="en-US" sz="2400" u="sng" dirty="0"/>
              <a:t>status lines</a:t>
            </a:r>
            <a:r>
              <a:rPr lang="en-US" altLang="en-US" sz="2400" dirty="0"/>
              <a:t> for data</a:t>
            </a:r>
            <a:r>
              <a:rPr lang="en-US" altLang="en-US" sz="2400" dirty="0" smtClean="0"/>
              <a:t>.</a:t>
            </a:r>
            <a:endParaRPr lang="en-US" altLang="en-US" sz="2400" dirty="0"/>
          </a:p>
          <a:p>
            <a:pPr lvl="1" algn="just">
              <a:lnSpc>
                <a:spcPct val="150000"/>
              </a:lnSpc>
            </a:pPr>
            <a:r>
              <a:rPr lang="en-US" altLang="en-US" sz="2400" b="1" dirty="0"/>
              <a:t>Byte Mode:  </a:t>
            </a:r>
            <a:r>
              <a:rPr lang="en-US" altLang="en-US" sz="2400" dirty="0"/>
              <a:t>8 bits at a time using </a:t>
            </a:r>
            <a:r>
              <a:rPr lang="en-US" altLang="en-US" sz="2400" u="sng" dirty="0"/>
              <a:t>data lines</a:t>
            </a:r>
            <a:r>
              <a:rPr lang="en-US" altLang="en-US" sz="2400" dirty="0" smtClean="0"/>
              <a:t>.</a:t>
            </a:r>
            <a:endParaRPr lang="en-US" altLang="en-US" sz="2400" dirty="0"/>
          </a:p>
          <a:p>
            <a:pPr lvl="1" algn="just">
              <a:lnSpc>
                <a:spcPct val="150000"/>
              </a:lnSpc>
            </a:pPr>
            <a:r>
              <a:rPr lang="en-US" altLang="en-US" sz="2400" b="1" dirty="0"/>
              <a:t>EPP:  </a:t>
            </a:r>
            <a:r>
              <a:rPr lang="en-US" altLang="en-US" sz="2400" dirty="0"/>
              <a:t>Enhanced Parallel Port - used primarily by non-printer peripherals:  CD ROM, tape drives, etc</a:t>
            </a:r>
            <a:r>
              <a:rPr lang="en-US" altLang="en-US" sz="2400" dirty="0" smtClean="0"/>
              <a:t>.</a:t>
            </a:r>
            <a:endParaRPr lang="en-US" altLang="en-US" sz="2400" dirty="0"/>
          </a:p>
          <a:p>
            <a:pPr lvl="1" algn="just">
              <a:lnSpc>
                <a:spcPct val="150000"/>
              </a:lnSpc>
            </a:pPr>
            <a:r>
              <a:rPr lang="en-US" altLang="en-US" sz="2400" b="1" dirty="0"/>
              <a:t>ECP:  </a:t>
            </a:r>
            <a:r>
              <a:rPr lang="en-US" altLang="en-US" sz="2400" dirty="0"/>
              <a:t>Extended Capability Port - used primarily by the new generation of printers/scanners and other peripherals that transfer large bi-directional data blocks.</a:t>
            </a:r>
          </a:p>
          <a:p>
            <a:pPr algn="just" eaLnBrk="1" hangingPunct="1">
              <a:lnSpc>
                <a:spcPct val="90000"/>
              </a:lnSpc>
              <a:defRPr/>
            </a:pPr>
            <a:endParaRPr lang="en-US" altLang="en-US" sz="2400" b="1"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US" altLang="en-US" sz="3600" b="1" dirty="0">
                <a:solidFill>
                  <a:srgbClr val="FF0000"/>
                </a:solidFill>
              </a:rPr>
              <a:t>Enhanced Ports - IEEE 1284 Standard</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0" indent="0" algn="ctr" eaLnBrk="1" hangingPunct="1">
              <a:lnSpc>
                <a:spcPct val="90000"/>
              </a:lnSpc>
              <a:buNone/>
              <a:defRPr/>
            </a:pPr>
            <a:r>
              <a:rPr lang="en-US" altLang="zh-TW" sz="2400" b="1" dirty="0"/>
              <a:t>PCI based System</a:t>
            </a:r>
            <a:endParaRPr lang="en-US" altLang="en-US" sz="2400" b="1"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US" altLang="zh-TW" sz="3600" b="1" dirty="0">
                <a:solidFill>
                  <a:srgbClr val="FF0000"/>
                </a:solidFill>
              </a:rPr>
              <a:t>Peripheral Component Interconnect (PCI)</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temp\pci-system.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1" y="1467759"/>
            <a:ext cx="5760640" cy="455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hu-HU" altLang="en-US" sz="3600" b="1" dirty="0">
                <a:solidFill>
                  <a:srgbClr val="FF0000"/>
                </a:solidFill>
              </a:rPr>
              <a:t>Block diagram of a PCI bus system</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2216009989"/>
              </p:ext>
            </p:extLst>
          </p:nvPr>
        </p:nvGraphicFramePr>
        <p:xfrm>
          <a:off x="899592" y="1054306"/>
          <a:ext cx="7262261" cy="5183006"/>
        </p:xfrm>
        <a:graphic>
          <a:graphicData uri="http://schemas.openxmlformats.org/presentationml/2006/ole">
            <mc:AlternateContent xmlns:mc="http://schemas.openxmlformats.org/markup-compatibility/2006">
              <mc:Choice xmlns:v="urn:schemas-microsoft-com:vml" Requires="v">
                <p:oleObj spid="_x0000_s7215" name="VISIO" r:id="rId4" imgW="5028120" imgH="3587040" progId="Visio.Drawing.6">
                  <p:embed/>
                </p:oleObj>
              </mc:Choice>
              <mc:Fallback>
                <p:oleObj name="VISIO" r:id="rId4" imgW="5028120" imgH="358704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054306"/>
                        <a:ext cx="7262261" cy="518300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Latest Generation of PCI Chipsets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844687916"/>
              </p:ext>
            </p:extLst>
          </p:nvPr>
        </p:nvGraphicFramePr>
        <p:xfrm>
          <a:off x="899592" y="1080120"/>
          <a:ext cx="7245518" cy="4869160"/>
        </p:xfrm>
        <a:graphic>
          <a:graphicData uri="http://schemas.openxmlformats.org/presentationml/2006/ole">
            <mc:AlternateContent xmlns:mc="http://schemas.openxmlformats.org/markup-compatibility/2006">
              <mc:Choice xmlns:v="urn:schemas-microsoft-com:vml" Requires="v">
                <p:oleObj spid="_x0000_s8237" name="Bitmap Image" r:id="rId4" imgW="4734586" imgH="3180952" progId="PBrush">
                  <p:embed/>
                </p:oleObj>
              </mc:Choice>
              <mc:Fallback>
                <p:oleObj name="Bitmap Image" r:id="rId4" imgW="4734586" imgH="3180952" progId="PBrush">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080120"/>
                        <a:ext cx="7245518" cy="486916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ChangeArrowheads="1"/>
          </p:cNvSpPr>
          <p:nvPr/>
        </p:nvSpPr>
        <p:spPr bwMode="auto">
          <a:xfrm>
            <a:off x="2276475" y="1719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en-US"/>
          </a:p>
        </p:txBody>
      </p:sp>
      <p:pic>
        <p:nvPicPr>
          <p:cNvPr id="133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88640"/>
            <a:ext cx="8280400" cy="612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6331768"/>
      </p:ext>
    </p:extLst>
  </p:cSld>
  <p:clrMapOvr>
    <a:masterClrMapping/>
  </p:clrMapOvr>
  <p:transition>
    <p:random/>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eaLnBrk="1" hangingPunct="1"/>
            <a:endParaRPr lang="en-US" altLang="en-US" sz="1000" dirty="0" smtClean="0"/>
          </a:p>
          <a:p>
            <a:pPr eaLnBrk="1" hangingPunct="1"/>
            <a:r>
              <a:rPr lang="en-US" altLang="en-US" sz="2400" dirty="0" smtClean="0"/>
              <a:t>INTA </a:t>
            </a:r>
            <a:r>
              <a:rPr lang="en-US" altLang="en-US" sz="2400" dirty="0"/>
              <a:t>sequence (</a:t>
            </a:r>
            <a:r>
              <a:rPr lang="hu-HU" altLang="en-US" sz="2400" dirty="0"/>
              <a:t>0000</a:t>
            </a:r>
            <a:r>
              <a:rPr lang="en-US" altLang="en-US" sz="2400" dirty="0"/>
              <a:t>)</a:t>
            </a:r>
          </a:p>
          <a:p>
            <a:pPr eaLnBrk="1" hangingPunct="1"/>
            <a:r>
              <a:rPr lang="en-US" altLang="en-US" sz="2400" dirty="0"/>
              <a:t>special cycle (</a:t>
            </a:r>
            <a:r>
              <a:rPr lang="hu-HU" altLang="en-US" sz="2400" dirty="0"/>
              <a:t>0001</a:t>
            </a:r>
            <a:r>
              <a:rPr lang="en-US" altLang="en-US" sz="2400" dirty="0"/>
              <a:t>)</a:t>
            </a:r>
          </a:p>
          <a:p>
            <a:pPr eaLnBrk="1" hangingPunct="1"/>
            <a:r>
              <a:rPr lang="en-US" altLang="en-US" sz="2400" dirty="0"/>
              <a:t>I/O read access (</a:t>
            </a:r>
            <a:r>
              <a:rPr lang="hu-HU" altLang="en-US" sz="2400" dirty="0"/>
              <a:t>0010</a:t>
            </a:r>
            <a:r>
              <a:rPr lang="en-US" altLang="en-US" sz="2400" dirty="0"/>
              <a:t>)</a:t>
            </a:r>
          </a:p>
          <a:p>
            <a:pPr eaLnBrk="1" hangingPunct="1"/>
            <a:r>
              <a:rPr lang="hu-HU" altLang="en-US" sz="2400" dirty="0"/>
              <a:t>I</a:t>
            </a:r>
            <a:r>
              <a:rPr lang="en-US" altLang="en-US" sz="2400" dirty="0"/>
              <a:t>/</a:t>
            </a:r>
            <a:r>
              <a:rPr lang="hu-HU" altLang="en-US" sz="2400" dirty="0"/>
              <a:t>O</a:t>
            </a:r>
            <a:r>
              <a:rPr lang="en-US" altLang="en-US" sz="2400" dirty="0"/>
              <a:t> write access (0011)</a:t>
            </a:r>
          </a:p>
          <a:p>
            <a:pPr eaLnBrk="1" hangingPunct="1"/>
            <a:r>
              <a:rPr lang="en-US" altLang="en-US" sz="2400" dirty="0"/>
              <a:t>memory read access (0110)</a:t>
            </a:r>
          </a:p>
          <a:p>
            <a:pPr eaLnBrk="1" hangingPunct="1"/>
            <a:r>
              <a:rPr lang="en-US" altLang="en-US" sz="2400" dirty="0"/>
              <a:t>memory write access (</a:t>
            </a:r>
            <a:r>
              <a:rPr lang="hu-HU" altLang="en-US" sz="2400" dirty="0"/>
              <a:t>0111</a:t>
            </a:r>
            <a:r>
              <a:rPr lang="en-US" altLang="en-US" sz="2400" dirty="0"/>
              <a:t>)</a:t>
            </a:r>
          </a:p>
          <a:p>
            <a:pPr eaLnBrk="1" hangingPunct="1"/>
            <a:r>
              <a:rPr lang="en-US" altLang="en-US" sz="2400" dirty="0"/>
              <a:t>configuration read access (</a:t>
            </a:r>
            <a:r>
              <a:rPr lang="hu-HU" altLang="en-US" sz="2400" dirty="0"/>
              <a:t>1010</a:t>
            </a:r>
            <a:r>
              <a:rPr lang="en-US" altLang="en-US" sz="2400" dirty="0"/>
              <a:t>)</a:t>
            </a:r>
          </a:p>
          <a:p>
            <a:pPr eaLnBrk="1" hangingPunct="1"/>
            <a:r>
              <a:rPr lang="en-US" altLang="en-US" sz="2400" dirty="0"/>
              <a:t>configuration write access (</a:t>
            </a:r>
            <a:r>
              <a:rPr lang="hu-HU" altLang="en-US" sz="2400" dirty="0"/>
              <a:t>1011</a:t>
            </a:r>
            <a:r>
              <a:rPr lang="en-US" altLang="en-US" sz="2400" dirty="0"/>
              <a:t>)</a:t>
            </a:r>
          </a:p>
          <a:p>
            <a:pPr eaLnBrk="1" hangingPunct="1"/>
            <a:r>
              <a:rPr lang="en-US" altLang="en-US" sz="2400" dirty="0"/>
              <a:t>memory multiple read access (1100)</a:t>
            </a:r>
          </a:p>
          <a:p>
            <a:pPr eaLnBrk="1" hangingPunct="1"/>
            <a:r>
              <a:rPr lang="en-US" altLang="en-US" sz="2400" dirty="0"/>
              <a:t>dual addressing cycle (1101)</a:t>
            </a:r>
          </a:p>
          <a:p>
            <a:pPr eaLnBrk="1" hangingPunct="1"/>
            <a:r>
              <a:rPr lang="en-US" altLang="en-US" sz="2400" dirty="0"/>
              <a:t>line memory read access (1110)</a:t>
            </a:r>
          </a:p>
          <a:p>
            <a:pPr eaLnBrk="1" hangingPunct="1"/>
            <a:r>
              <a:rPr lang="en-US" altLang="en-US" sz="2400" dirty="0"/>
              <a:t>memory write access with invalidation (1111)</a:t>
            </a: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Bus Cycles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eaLnBrk="1" hangingPunct="1"/>
            <a:endParaRPr lang="en-US" altLang="en-US" sz="2400" dirty="0" smtClean="0"/>
          </a:p>
          <a:p>
            <a:pPr eaLnBrk="1" hangingPunct="1"/>
            <a:endParaRPr lang="en-US" altLang="en-US" sz="2400" dirty="0"/>
          </a:p>
          <a:p>
            <a:pPr eaLnBrk="1" hangingPunct="1"/>
            <a:r>
              <a:rPr lang="en-US" altLang="en-US" sz="2400" dirty="0" smtClean="0"/>
              <a:t>Manufacturer </a:t>
            </a:r>
            <a:r>
              <a:rPr lang="en-US" altLang="en-US" sz="2400" dirty="0"/>
              <a:t>ID</a:t>
            </a:r>
          </a:p>
          <a:p>
            <a:pPr lvl="1" eaLnBrk="1" hangingPunct="1"/>
            <a:r>
              <a:rPr lang="en-US" altLang="en-US" sz="2400" dirty="0"/>
              <a:t>allocated by PCI </a:t>
            </a:r>
            <a:r>
              <a:rPr lang="en-US" altLang="en-US" sz="2400" dirty="0" smtClean="0"/>
              <a:t>SIG</a:t>
            </a:r>
          </a:p>
          <a:p>
            <a:pPr lvl="1" eaLnBrk="1" hangingPunct="1"/>
            <a:endParaRPr lang="en-US" altLang="en-US" sz="2400" dirty="0"/>
          </a:p>
          <a:p>
            <a:pPr eaLnBrk="1" hangingPunct="1"/>
            <a:r>
              <a:rPr lang="en-US" altLang="en-US" sz="2400" dirty="0"/>
              <a:t>Unit ID, revision</a:t>
            </a:r>
          </a:p>
          <a:p>
            <a:pPr lvl="1" eaLnBrk="1" hangingPunct="1"/>
            <a:r>
              <a:rPr lang="en-US" altLang="en-US" sz="2400" dirty="0"/>
              <a:t>identifies </a:t>
            </a:r>
            <a:r>
              <a:rPr lang="en-US" altLang="en-US" sz="2400" dirty="0" smtClean="0"/>
              <a:t>unit</a:t>
            </a:r>
          </a:p>
          <a:p>
            <a:pPr lvl="1" eaLnBrk="1" hangingPunct="1"/>
            <a:endParaRPr lang="en-US" altLang="en-US" sz="2400" dirty="0"/>
          </a:p>
          <a:p>
            <a:pPr eaLnBrk="1" hangingPunct="1"/>
            <a:r>
              <a:rPr lang="en-US" altLang="en-US" sz="2400" dirty="0"/>
              <a:t>Class code</a:t>
            </a:r>
          </a:p>
          <a:p>
            <a:pPr lvl="1" eaLnBrk="1" hangingPunct="1"/>
            <a:r>
              <a:rPr lang="en-US" altLang="en-US" sz="2400" dirty="0"/>
              <a:t>type of PCI unit</a:t>
            </a:r>
          </a:p>
          <a:p>
            <a:pPr eaLnBrk="1" hangingPunct="1"/>
            <a:endParaRPr lang="en-US" altLang="en-US"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Configuration Address Space</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1"/>
          <p:cNvGraphicFramePr>
            <a:graphicFrameLocks noChangeAspect="1"/>
          </p:cNvGraphicFramePr>
          <p:nvPr>
            <p:extLst>
              <p:ext uri="{D42A27DB-BD31-4B8C-83A1-F6EECF244321}">
                <p14:modId xmlns:p14="http://schemas.microsoft.com/office/powerpoint/2010/main" val="585280778"/>
              </p:ext>
            </p:extLst>
          </p:nvPr>
        </p:nvGraphicFramePr>
        <p:xfrm>
          <a:off x="3491880" y="1312267"/>
          <a:ext cx="5400600" cy="4276973"/>
        </p:xfrm>
        <a:graphic>
          <a:graphicData uri="http://schemas.openxmlformats.org/presentationml/2006/ole">
            <mc:AlternateContent xmlns:mc="http://schemas.openxmlformats.org/markup-compatibility/2006">
              <mc:Choice xmlns:v="urn:schemas-microsoft-com:vml" Requires="v">
                <p:oleObj spid="_x0000_s9261" name="VISIO" r:id="rId4" imgW="5906160" imgH="4883400" progId="Visio.Drawing.6">
                  <p:embed/>
                </p:oleObj>
              </mc:Choice>
              <mc:Fallback>
                <p:oleObj name="VISIO" r:id="rId4" imgW="5906160" imgH="48834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1880" y="1312267"/>
                        <a:ext cx="5400600" cy="4276973"/>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2088232"/>
          </a:xfrm>
        </p:spPr>
        <p:txBody>
          <a:bodyPr/>
          <a:lstStyle/>
          <a:p>
            <a:pPr algn="just" eaLnBrk="1" hangingPunct="1"/>
            <a:r>
              <a:rPr lang="en-US" altLang="zh-TW" sz="2400" dirty="0" smtClean="0"/>
              <a:t>Peripheral </a:t>
            </a:r>
            <a:r>
              <a:rPr lang="en-US" altLang="zh-TW" sz="2400" dirty="0"/>
              <a:t>devices have their own memory </a:t>
            </a:r>
            <a:r>
              <a:rPr lang="en-US" altLang="zh-TW" sz="2400" dirty="0" smtClean="0"/>
              <a:t>space</a:t>
            </a:r>
          </a:p>
          <a:p>
            <a:pPr algn="just" eaLnBrk="1" hangingPunct="1"/>
            <a:r>
              <a:rPr lang="en-US" altLang="zh-TW" sz="2400" dirty="0" smtClean="0"/>
              <a:t>PCI </a:t>
            </a:r>
            <a:r>
              <a:rPr lang="en-US" altLang="zh-TW" sz="2400" dirty="0"/>
              <a:t>:PCI I/O, PCI Memory (</a:t>
            </a:r>
            <a:r>
              <a:rPr lang="en-US" altLang="zh-TW" sz="2400" dirty="0">
                <a:solidFill>
                  <a:schemeClr val="tx2"/>
                </a:solidFill>
              </a:rPr>
              <a:t>device driver</a:t>
            </a:r>
            <a:r>
              <a:rPr lang="en-US" altLang="zh-TW" sz="2400" dirty="0"/>
              <a:t>) PCI Configuration Space ( </a:t>
            </a:r>
            <a:r>
              <a:rPr lang="en-US" altLang="zh-TW" sz="2400" dirty="0">
                <a:solidFill>
                  <a:schemeClr val="tx2"/>
                </a:solidFill>
              </a:rPr>
              <a:t>initialization</a:t>
            </a:r>
            <a:r>
              <a:rPr lang="en-US" altLang="zh-TW" sz="2400" dirty="0" smtClean="0"/>
              <a:t>)</a:t>
            </a:r>
          </a:p>
          <a:p>
            <a:pPr algn="just" eaLnBrk="1" hangingPunct="1"/>
            <a:r>
              <a:rPr lang="en-US" altLang="zh-TW" sz="2400" dirty="0" smtClean="0"/>
              <a:t>ISA </a:t>
            </a:r>
            <a:r>
              <a:rPr lang="en-US" altLang="zh-TW" sz="2400" dirty="0"/>
              <a:t>I/O, ISA Memory (</a:t>
            </a:r>
            <a:r>
              <a:rPr lang="en-US" altLang="zh-TW" sz="2400" dirty="0">
                <a:solidFill>
                  <a:schemeClr val="tx2"/>
                </a:solidFill>
              </a:rPr>
              <a:t>device driver</a:t>
            </a:r>
            <a:r>
              <a:rPr lang="en-US" altLang="zh-TW" sz="2400" dirty="0"/>
              <a:t>)</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zh-TW" sz="3600" b="1" dirty="0">
                <a:solidFill>
                  <a:srgbClr val="FF0000"/>
                </a:solidFill>
              </a:rPr>
              <a:t>PCI Address Space</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Rot="1" noChangeArrowheads="1"/>
          </p:cNvSpPr>
          <p:nvPr/>
        </p:nvSpPr>
        <p:spPr bwMode="auto">
          <a:xfrm>
            <a:off x="251520" y="3429496"/>
            <a:ext cx="8640763"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zh-TW" sz="3600" b="1" dirty="0" smtClean="0">
                <a:solidFill>
                  <a:srgbClr val="FF0000"/>
                </a:solidFill>
              </a:rPr>
              <a:t>PCI Configuration Header</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10" name="Rectangle 6"/>
          <p:cNvSpPr txBox="1">
            <a:spLocks noRot="1" noChangeArrowheads="1"/>
          </p:cNvSpPr>
          <p:nvPr/>
        </p:nvSpPr>
        <p:spPr bwMode="auto">
          <a:xfrm>
            <a:off x="107504" y="4437112"/>
            <a:ext cx="8928992"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eaLnBrk="1" hangingPunct="1"/>
            <a:r>
              <a:rPr lang="en-US" altLang="zh-TW" sz="2400" dirty="0" smtClean="0"/>
              <a:t>Allow system to identify and control the device</a:t>
            </a:r>
          </a:p>
          <a:p>
            <a:pPr algn="just" eaLnBrk="1" hangingPunct="1"/>
            <a:r>
              <a:rPr lang="en-US" altLang="zh-TW" sz="2400" dirty="0" smtClean="0"/>
              <a:t>Every PCI slot has it’s PCI Configuration Header in an offset that is related to it’s slot on the board</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3832538"/>
      </p:ext>
    </p:extLst>
  </p:cSld>
  <p:clrMapOvr>
    <a:masterClrMapping/>
  </p:clrMapOvr>
  <p:transition>
    <p:rand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algn="just" eaLnBrk="1" hangingPunct="1"/>
            <a:endParaRPr lang="en-US" altLang="zh-TW" sz="2400" dirty="0" smtClean="0"/>
          </a:p>
          <a:p>
            <a:pPr algn="just" eaLnBrk="1" hangingPunct="1"/>
            <a:endParaRPr lang="en-US" altLang="zh-TW" sz="1200" dirty="0"/>
          </a:p>
          <a:p>
            <a:pPr algn="just" eaLnBrk="1" hangingPunct="1"/>
            <a:r>
              <a:rPr lang="en-US" altLang="zh-TW" sz="2400" dirty="0" smtClean="0"/>
              <a:t>Vender </a:t>
            </a:r>
            <a:r>
              <a:rPr lang="en-US" altLang="zh-TW" sz="2400" dirty="0"/>
              <a:t>Identification</a:t>
            </a:r>
          </a:p>
          <a:p>
            <a:pPr algn="just" eaLnBrk="1" hangingPunct="1"/>
            <a:r>
              <a:rPr lang="en-US" altLang="zh-TW" sz="2400" dirty="0"/>
              <a:t>Device Identification</a:t>
            </a:r>
          </a:p>
          <a:p>
            <a:pPr algn="just" eaLnBrk="1" hangingPunct="1"/>
            <a:r>
              <a:rPr lang="en-US" altLang="zh-TW" sz="2400" dirty="0"/>
              <a:t>Status</a:t>
            </a:r>
          </a:p>
          <a:p>
            <a:pPr algn="just" eaLnBrk="1" hangingPunct="1"/>
            <a:r>
              <a:rPr lang="en-US" altLang="zh-TW" sz="2400" dirty="0"/>
              <a:t>Command </a:t>
            </a:r>
          </a:p>
          <a:p>
            <a:pPr algn="just" eaLnBrk="1" hangingPunct="1"/>
            <a:r>
              <a:rPr lang="en-US" altLang="zh-TW" sz="2400" dirty="0"/>
              <a:t>Class Code</a:t>
            </a:r>
          </a:p>
          <a:p>
            <a:pPr lvl="1" algn="just" eaLnBrk="1" hangingPunct="1"/>
            <a:r>
              <a:rPr lang="en-US" altLang="zh-TW" sz="2400" dirty="0" smtClean="0"/>
              <a:t>SCSI</a:t>
            </a:r>
            <a:r>
              <a:rPr lang="en-IN" altLang="zh-TW" sz="2400" dirty="0"/>
              <a:t>(</a:t>
            </a:r>
            <a:r>
              <a:rPr lang="en-IN" sz="2400" dirty="0" smtClean="0"/>
              <a:t>Small </a:t>
            </a:r>
            <a:r>
              <a:rPr lang="en-IN" sz="2400" dirty="0"/>
              <a:t>Computer System </a:t>
            </a:r>
            <a:r>
              <a:rPr lang="en-IN" sz="2400" dirty="0" smtClean="0"/>
              <a:t>Interface)</a:t>
            </a:r>
            <a:r>
              <a:rPr lang="en-US" altLang="zh-TW" sz="2400" dirty="0" smtClean="0"/>
              <a:t>: </a:t>
            </a:r>
            <a:r>
              <a:rPr lang="en-US" altLang="zh-TW" sz="2400" dirty="0"/>
              <a:t>0x0100</a:t>
            </a:r>
          </a:p>
          <a:p>
            <a:pPr algn="just" eaLnBrk="1" hangingPunct="1"/>
            <a:r>
              <a:rPr lang="en-US" altLang="zh-TW" sz="2400" dirty="0"/>
              <a:t>Base Address Register</a:t>
            </a:r>
          </a:p>
          <a:p>
            <a:pPr algn="just" eaLnBrk="1" hangingPunct="1"/>
            <a:r>
              <a:rPr lang="en-US" altLang="zh-TW" sz="2400" dirty="0"/>
              <a:t>Interrupt Pin (PCI device interrupt pin)</a:t>
            </a:r>
          </a:p>
          <a:p>
            <a:pPr algn="just" eaLnBrk="1" hangingPunct="1"/>
            <a:r>
              <a:rPr lang="en-US" altLang="zh-TW" sz="2400" dirty="0"/>
              <a:t>Interrupt Line (route interrupt to proper handler)</a:t>
            </a:r>
          </a:p>
          <a:p>
            <a:pPr algn="just" eaLnBrk="1" hangingPunct="1"/>
            <a:endParaRPr lang="zh-TW" altLang="zh-TW" sz="2400" dirty="0"/>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zh-TW" sz="3600" b="1" dirty="0">
                <a:solidFill>
                  <a:srgbClr val="FF0000"/>
                </a:solidFill>
              </a:rPr>
              <a:t>PCI Configuration Header</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0967573"/>
      </p:ext>
    </p:extLst>
  </p:cSld>
  <p:clrMapOvr>
    <a:masterClrMapping/>
  </p:clrMapOvr>
  <p:transition>
    <p:rand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eaLnBrk="1" hangingPunct="1"/>
            <a:endParaRPr lang="en-US" altLang="en-US" sz="2400" dirty="0" smtClean="0"/>
          </a:p>
          <a:p>
            <a:pPr marL="0" indent="0" eaLnBrk="1" hangingPunct="1">
              <a:buNone/>
            </a:pPr>
            <a:r>
              <a:rPr lang="en-US" altLang="en-US" sz="2400" b="1" u="sng" dirty="0" smtClean="0"/>
              <a:t>Status:</a:t>
            </a:r>
          </a:p>
          <a:p>
            <a:pPr eaLnBrk="1" hangingPunct="1"/>
            <a:endParaRPr lang="en-US" altLang="en-US" sz="1200" dirty="0"/>
          </a:p>
          <a:p>
            <a:pPr lvl="1" eaLnBrk="1" hangingPunct="1">
              <a:buFont typeface="Arial" panose="020B0604020202020204" pitchFamily="34" charset="0"/>
              <a:buChar char="•"/>
            </a:pPr>
            <a:r>
              <a:rPr lang="en-US" altLang="en-US" sz="2400" dirty="0"/>
              <a:t>PER: Parity </a:t>
            </a:r>
            <a:r>
              <a:rPr lang="en-US" altLang="en-US" sz="2400" dirty="0" smtClean="0"/>
              <a:t>error</a:t>
            </a:r>
          </a:p>
          <a:p>
            <a:pPr lvl="1" eaLnBrk="1" hangingPunct="1">
              <a:buFont typeface="Arial" panose="020B0604020202020204" pitchFamily="34" charset="0"/>
              <a:buChar char="•"/>
            </a:pPr>
            <a:r>
              <a:rPr lang="en-US" altLang="en-US" sz="2400" dirty="0" smtClean="0"/>
              <a:t>SER</a:t>
            </a:r>
            <a:r>
              <a:rPr lang="en-US" altLang="en-US" sz="2400" dirty="0"/>
              <a:t>: System </a:t>
            </a:r>
            <a:r>
              <a:rPr lang="en-US" altLang="en-US" sz="2400" dirty="0" smtClean="0"/>
              <a:t>error</a:t>
            </a:r>
          </a:p>
          <a:p>
            <a:pPr lvl="1" eaLnBrk="1" hangingPunct="1">
              <a:buFont typeface="Arial" panose="020B0604020202020204" pitchFamily="34" charset="0"/>
              <a:buChar char="•"/>
            </a:pPr>
            <a:r>
              <a:rPr lang="en-US" altLang="en-US" sz="2400" dirty="0" smtClean="0"/>
              <a:t>MAB</a:t>
            </a:r>
            <a:r>
              <a:rPr lang="en-US" altLang="en-US" sz="2400" dirty="0"/>
              <a:t>: Master </a:t>
            </a:r>
            <a:r>
              <a:rPr lang="en-US" altLang="en-US" sz="2400" dirty="0" smtClean="0"/>
              <a:t>abort</a:t>
            </a:r>
          </a:p>
          <a:p>
            <a:pPr lvl="1" eaLnBrk="1" hangingPunct="1">
              <a:buFont typeface="Arial" panose="020B0604020202020204" pitchFamily="34" charset="0"/>
              <a:buChar char="•"/>
            </a:pPr>
            <a:r>
              <a:rPr lang="en-US" altLang="en-US" sz="2400" dirty="0" smtClean="0"/>
              <a:t>TAB</a:t>
            </a:r>
            <a:r>
              <a:rPr lang="en-US" altLang="en-US" sz="2400" dirty="0"/>
              <a:t>: Target abort </a:t>
            </a:r>
            <a:r>
              <a:rPr lang="en-US" altLang="en-US" sz="2400" dirty="0" smtClean="0"/>
              <a:t>received</a:t>
            </a:r>
          </a:p>
          <a:p>
            <a:pPr lvl="1" eaLnBrk="1" hangingPunct="1">
              <a:buFont typeface="Arial" panose="020B0604020202020204" pitchFamily="34" charset="0"/>
              <a:buChar char="•"/>
            </a:pPr>
            <a:r>
              <a:rPr lang="en-US" altLang="en-US" sz="2400" dirty="0" smtClean="0"/>
              <a:t>STA</a:t>
            </a:r>
            <a:r>
              <a:rPr lang="en-US" altLang="en-US" sz="2400" dirty="0"/>
              <a:t>: Target abort </a:t>
            </a:r>
            <a:r>
              <a:rPr lang="en-US" altLang="en-US" sz="2400" dirty="0" smtClean="0"/>
              <a:t>signaled</a:t>
            </a:r>
          </a:p>
          <a:p>
            <a:pPr lvl="1" eaLnBrk="1" hangingPunct="1">
              <a:buFont typeface="Arial" panose="020B0604020202020204" pitchFamily="34" charset="0"/>
              <a:buChar char="•"/>
            </a:pPr>
            <a:r>
              <a:rPr lang="en-US" altLang="en-US" sz="2400" dirty="0" smtClean="0"/>
              <a:t>DEVTIM</a:t>
            </a:r>
            <a:r>
              <a:rPr lang="en-US" altLang="en-US" sz="2400" dirty="0"/>
              <a:t>: DEVSEL timing</a:t>
            </a:r>
          </a:p>
          <a:p>
            <a:pPr lvl="2" eaLnBrk="1" hangingPunct="1"/>
            <a:r>
              <a:rPr lang="en-US" altLang="en-US" dirty="0"/>
              <a:t>00=fast 01=medium 10=slow </a:t>
            </a:r>
            <a:r>
              <a:rPr lang="en-US" altLang="en-US" dirty="0" smtClean="0"/>
              <a:t>11=reserved</a:t>
            </a:r>
            <a:endParaRPr lang="en-US" altLang="en-US" dirty="0"/>
          </a:p>
          <a:p>
            <a:pPr lvl="1" eaLnBrk="1" hangingPunct="1">
              <a:buFont typeface="Arial" panose="020B0604020202020204" pitchFamily="34" charset="0"/>
              <a:buChar char="•"/>
            </a:pPr>
            <a:r>
              <a:rPr lang="en-US" altLang="en-US" sz="2400" dirty="0"/>
              <a:t>DP: Data parity </a:t>
            </a:r>
            <a:r>
              <a:rPr lang="en-US" altLang="en-US" sz="2400" dirty="0" smtClean="0"/>
              <a:t>error</a:t>
            </a:r>
          </a:p>
          <a:p>
            <a:pPr lvl="1" eaLnBrk="1" hangingPunct="1">
              <a:buFont typeface="Arial" panose="020B0604020202020204" pitchFamily="34" charset="0"/>
              <a:buChar char="•"/>
            </a:pPr>
            <a:r>
              <a:rPr lang="en-US" altLang="en-US" sz="2400" dirty="0" smtClean="0"/>
              <a:t>FBB</a:t>
            </a:r>
            <a:r>
              <a:rPr lang="en-US" altLang="en-US" sz="2400" dirty="0"/>
              <a:t>: Fast back-to-back cycles supported/unsupported</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Status and Command Registers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marL="0" indent="0" eaLnBrk="1" hangingPunct="1">
              <a:buNone/>
            </a:pPr>
            <a:endParaRPr lang="en-US" altLang="en-US" sz="1200" b="1" u="sng" dirty="0" smtClean="0"/>
          </a:p>
          <a:p>
            <a:pPr marL="0" indent="0" eaLnBrk="1" hangingPunct="1">
              <a:buNone/>
            </a:pPr>
            <a:r>
              <a:rPr lang="en-US" altLang="en-US" sz="2400" b="1" u="sng" dirty="0" smtClean="0"/>
              <a:t>Command:</a:t>
            </a:r>
          </a:p>
          <a:p>
            <a:pPr marL="0" indent="0" eaLnBrk="1" hangingPunct="1">
              <a:buNone/>
            </a:pPr>
            <a:endParaRPr lang="en-US" altLang="en-US" sz="1200" b="1" u="sng" dirty="0" smtClean="0"/>
          </a:p>
          <a:p>
            <a:pPr eaLnBrk="1" hangingPunct="1">
              <a:buFont typeface="Arial" panose="020B0604020202020204" pitchFamily="34" charset="0"/>
              <a:buChar char="•"/>
            </a:pPr>
            <a:r>
              <a:rPr lang="en-US" altLang="en-US" sz="2400" dirty="0" smtClean="0"/>
              <a:t>BEE</a:t>
            </a:r>
            <a:r>
              <a:rPr lang="en-US" altLang="en-US" sz="2400" dirty="0"/>
              <a:t>: Fast back-to-back cycles (Back-to-Back Enable</a:t>
            </a:r>
            <a:r>
              <a:rPr lang="en-US" altLang="en-US" sz="2400" dirty="0" smtClean="0"/>
              <a:t>)</a:t>
            </a:r>
          </a:p>
          <a:p>
            <a:pPr eaLnBrk="1" hangingPunct="1">
              <a:buFont typeface="Arial" panose="020B0604020202020204" pitchFamily="34" charset="0"/>
              <a:buChar char="•"/>
            </a:pPr>
            <a:r>
              <a:rPr lang="en-US" altLang="en-US" sz="2400" dirty="0" smtClean="0"/>
              <a:t>SEE</a:t>
            </a:r>
            <a:r>
              <a:rPr lang="en-US" altLang="en-US" sz="2400" dirty="0"/>
              <a:t>: SERR </a:t>
            </a:r>
            <a:r>
              <a:rPr lang="en-US" altLang="en-US" sz="2400" dirty="0" smtClean="0"/>
              <a:t>Enable</a:t>
            </a:r>
          </a:p>
          <a:p>
            <a:pPr eaLnBrk="1" hangingPunct="1">
              <a:buFont typeface="Arial" panose="020B0604020202020204" pitchFamily="34" charset="0"/>
              <a:buChar char="•"/>
            </a:pPr>
            <a:r>
              <a:rPr lang="en-US" altLang="en-US" sz="2400" dirty="0" smtClean="0"/>
              <a:t>WC</a:t>
            </a:r>
            <a:r>
              <a:rPr lang="en-US" altLang="en-US" sz="2400" dirty="0"/>
              <a:t>: Wait cycle </a:t>
            </a:r>
            <a:r>
              <a:rPr lang="en-US" altLang="en-US" sz="2400" dirty="0" smtClean="0"/>
              <a:t>control</a:t>
            </a:r>
          </a:p>
          <a:p>
            <a:pPr eaLnBrk="1" hangingPunct="1">
              <a:buFont typeface="Arial" panose="020B0604020202020204" pitchFamily="34" charset="0"/>
              <a:buChar char="•"/>
            </a:pPr>
            <a:r>
              <a:rPr lang="en-US" altLang="en-US" sz="2400" dirty="0" smtClean="0"/>
              <a:t>PER</a:t>
            </a:r>
            <a:r>
              <a:rPr lang="en-US" altLang="en-US" sz="2400" dirty="0"/>
              <a:t>: Parity error (Parity Error Response</a:t>
            </a:r>
            <a:r>
              <a:rPr lang="en-US" altLang="en-US" sz="2400" dirty="0" smtClean="0"/>
              <a:t>)</a:t>
            </a:r>
          </a:p>
          <a:p>
            <a:pPr eaLnBrk="1" hangingPunct="1">
              <a:buFont typeface="Arial" panose="020B0604020202020204" pitchFamily="34" charset="0"/>
              <a:buChar char="•"/>
            </a:pPr>
            <a:r>
              <a:rPr lang="en-US" altLang="en-US" sz="2400" dirty="0" smtClean="0"/>
              <a:t>VPS</a:t>
            </a:r>
            <a:r>
              <a:rPr lang="en-US" altLang="en-US" sz="2400" dirty="0"/>
              <a:t>: VGA palette </a:t>
            </a:r>
            <a:r>
              <a:rPr lang="en-US" altLang="en-US" sz="2400" dirty="0" smtClean="0"/>
              <a:t>snoop</a:t>
            </a:r>
          </a:p>
          <a:p>
            <a:pPr eaLnBrk="1" hangingPunct="1">
              <a:buFont typeface="Arial" panose="020B0604020202020204" pitchFamily="34" charset="0"/>
              <a:buChar char="•"/>
            </a:pPr>
            <a:r>
              <a:rPr lang="en-US" altLang="en-US" sz="2400" dirty="0" smtClean="0"/>
              <a:t>MWI</a:t>
            </a:r>
            <a:r>
              <a:rPr lang="en-US" altLang="en-US" sz="2400" dirty="0"/>
              <a:t>: Memory write access with </a:t>
            </a:r>
            <a:r>
              <a:rPr lang="en-US" altLang="en-US" sz="2400" dirty="0" smtClean="0"/>
              <a:t>invalidation</a:t>
            </a:r>
          </a:p>
          <a:p>
            <a:pPr eaLnBrk="1" hangingPunct="1">
              <a:buFont typeface="Arial" panose="020B0604020202020204" pitchFamily="34" charset="0"/>
              <a:buChar char="•"/>
            </a:pPr>
            <a:r>
              <a:rPr lang="en-US" altLang="en-US" sz="2400" dirty="0" smtClean="0"/>
              <a:t>SC</a:t>
            </a:r>
            <a:r>
              <a:rPr lang="en-US" altLang="en-US" sz="2400" dirty="0"/>
              <a:t>: Special </a:t>
            </a:r>
            <a:r>
              <a:rPr lang="en-US" altLang="en-US" sz="2400" dirty="0" smtClean="0"/>
              <a:t>cycle</a:t>
            </a:r>
          </a:p>
          <a:p>
            <a:pPr eaLnBrk="1" hangingPunct="1">
              <a:buFont typeface="Arial" panose="020B0604020202020204" pitchFamily="34" charset="0"/>
              <a:buChar char="•"/>
            </a:pPr>
            <a:r>
              <a:rPr lang="en-US" altLang="en-US" sz="2400" dirty="0" smtClean="0"/>
              <a:t>BM</a:t>
            </a:r>
            <a:r>
              <a:rPr lang="en-US" altLang="en-US" sz="2400" dirty="0"/>
              <a:t>: </a:t>
            </a:r>
            <a:r>
              <a:rPr lang="en-US" altLang="en-US" sz="2400" dirty="0" smtClean="0"/>
              <a:t>Bus master</a:t>
            </a:r>
          </a:p>
          <a:p>
            <a:pPr eaLnBrk="1" hangingPunct="1">
              <a:buFont typeface="Arial" panose="020B0604020202020204" pitchFamily="34" charset="0"/>
              <a:buChar char="•"/>
            </a:pPr>
            <a:r>
              <a:rPr lang="en-US" altLang="en-US" sz="2400" dirty="0" smtClean="0"/>
              <a:t>MAR</a:t>
            </a:r>
            <a:r>
              <a:rPr lang="en-US" altLang="en-US" sz="2400" dirty="0"/>
              <a:t>: Activate/deactivate Memory address </a:t>
            </a:r>
            <a:r>
              <a:rPr lang="en-US" altLang="en-US" sz="2400" dirty="0" smtClean="0"/>
              <a:t>area</a:t>
            </a:r>
          </a:p>
          <a:p>
            <a:pPr eaLnBrk="1" hangingPunct="1">
              <a:buFont typeface="Arial" panose="020B0604020202020204" pitchFamily="34" charset="0"/>
              <a:buChar char="•"/>
            </a:pPr>
            <a:r>
              <a:rPr lang="en-US" altLang="en-US" sz="2400" dirty="0" smtClean="0"/>
              <a:t>IOR</a:t>
            </a:r>
            <a:r>
              <a:rPr lang="en-US" altLang="en-US" sz="2400" dirty="0"/>
              <a:t>: Activate/deactivate I/O address area</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Status and Command Registers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1212556"/>
      </p:ext>
    </p:extLst>
  </p:cSld>
  <p:clrMapOvr>
    <a:masterClrMapping/>
  </p:clrMapOvr>
  <p:transition>
    <p:rand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pPr eaLnBrk="1" hangingPunct="1"/>
            <a:endParaRPr lang="en-US" altLang="en-US" sz="2400" dirty="0" smtClean="0"/>
          </a:p>
          <a:p>
            <a:pPr eaLnBrk="1" hangingPunct="1"/>
            <a:endParaRPr lang="en-US" altLang="en-US" sz="2400" dirty="0"/>
          </a:p>
          <a:p>
            <a:pPr eaLnBrk="1" hangingPunct="1"/>
            <a:endParaRPr lang="en-US" altLang="en-US" sz="2400" dirty="0" smtClean="0"/>
          </a:p>
          <a:p>
            <a:pPr eaLnBrk="1" hangingPunct="1"/>
            <a:endParaRPr lang="en-US" altLang="en-US" sz="2400" dirty="0"/>
          </a:p>
          <a:p>
            <a:pPr eaLnBrk="1" hangingPunct="1"/>
            <a:endParaRPr lang="en-US" altLang="en-US" sz="2400" dirty="0" smtClean="0"/>
          </a:p>
          <a:p>
            <a:pPr eaLnBrk="1" hangingPunct="1"/>
            <a:endParaRPr lang="en-US" altLang="en-US" sz="2400" dirty="0"/>
          </a:p>
          <a:p>
            <a:pPr eaLnBrk="1" hangingPunct="1"/>
            <a:endParaRPr lang="en-US" altLang="en-US" sz="2400" dirty="0" smtClean="0"/>
          </a:p>
          <a:p>
            <a:pPr eaLnBrk="1" hangingPunct="1"/>
            <a:endParaRPr lang="en-US" altLang="en-US" sz="2400" dirty="0"/>
          </a:p>
          <a:p>
            <a:pPr eaLnBrk="1" hangingPunct="1"/>
            <a:r>
              <a:rPr lang="en-US" altLang="en-US" sz="2400" dirty="0" smtClean="0"/>
              <a:t>PRF</a:t>
            </a:r>
            <a:r>
              <a:rPr lang="en-US" altLang="en-US" sz="2400" dirty="0"/>
              <a:t>: Prefetching not possible/prefetching possible</a:t>
            </a:r>
          </a:p>
          <a:p>
            <a:pPr eaLnBrk="1" hangingPunct="1"/>
            <a:r>
              <a:rPr lang="en-US" altLang="en-US" sz="2400" dirty="0"/>
              <a:t>Type: Positioning type</a:t>
            </a:r>
          </a:p>
          <a:p>
            <a:pPr lvl="1" eaLnBrk="1" hangingPunct="1"/>
            <a:r>
              <a:rPr lang="en-US" altLang="en-US" sz="2000" dirty="0"/>
              <a:t>00=any 32-bit address, 01=less than 1M, 10=any 64-bit address, 11=reserved</a:t>
            </a:r>
          </a:p>
          <a:p>
            <a:pPr eaLnBrk="1" hangingPunct="1"/>
            <a:r>
              <a:rPr lang="en-US" altLang="en-US" sz="2400" dirty="0"/>
              <a:t>AD: Address decoding and expansion ROM deactivated/activated</a:t>
            </a:r>
            <a:endParaRPr lang="en-US" altLang="en-US"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US" altLang="en-US" sz="3600" b="1" dirty="0">
                <a:solidFill>
                  <a:srgbClr val="FF0000"/>
                </a:solidFill>
              </a:rPr>
              <a:t>Base Address Registers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Object 3"/>
          <p:cNvGraphicFramePr>
            <a:graphicFrameLocks noChangeAspect="1"/>
          </p:cNvGraphicFramePr>
          <p:nvPr>
            <p:extLst>
              <p:ext uri="{D42A27DB-BD31-4B8C-83A1-F6EECF244321}">
                <p14:modId xmlns:p14="http://schemas.microsoft.com/office/powerpoint/2010/main" val="3766585666"/>
              </p:ext>
            </p:extLst>
          </p:nvPr>
        </p:nvGraphicFramePr>
        <p:xfrm>
          <a:off x="152400" y="1052736"/>
          <a:ext cx="8763000" cy="2978150"/>
        </p:xfrm>
        <a:graphic>
          <a:graphicData uri="http://schemas.openxmlformats.org/presentationml/2006/ole">
            <mc:AlternateContent xmlns:mc="http://schemas.openxmlformats.org/markup-compatibility/2006">
              <mc:Choice xmlns:v="urn:schemas-microsoft-com:vml" Requires="v">
                <p:oleObj spid="_x0000_s11308" name="VISIO" r:id="rId4" imgW="9275400" imgH="3155400" progId="Visio.Drawing.6">
                  <p:embed/>
                </p:oleObj>
              </mc:Choice>
              <mc:Fallback>
                <p:oleObj name="VISIO" r:id="rId4" imgW="9275400" imgH="3155400" progId="Visio.Drawing.6">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052736"/>
                        <a:ext cx="8763000" cy="297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eaLnBrk="1" hangingPunct="1"/>
            <a:endParaRPr lang="en-IN" altLang="en-US" sz="1200" dirty="0" smtClean="0"/>
          </a:p>
          <a:p>
            <a:pPr eaLnBrk="1" hangingPunct="1"/>
            <a:r>
              <a:rPr lang="hu-HU" altLang="en-US" dirty="0" smtClean="0"/>
              <a:t>Point </a:t>
            </a:r>
            <a:r>
              <a:rPr lang="hu-HU" altLang="en-US" dirty="0"/>
              <a:t>to point protocol</a:t>
            </a:r>
          </a:p>
          <a:p>
            <a:pPr lvl="1" eaLnBrk="1" hangingPunct="1"/>
            <a:r>
              <a:rPr lang="en-US" altLang="en-US" dirty="0"/>
              <a:t>x1, x2, x4, x8, x12, x16 or x32 point-to-point </a:t>
            </a:r>
            <a:r>
              <a:rPr lang="en-US" altLang="en-US" dirty="0" smtClean="0"/>
              <a:t>Link</a:t>
            </a:r>
          </a:p>
          <a:p>
            <a:pPr lvl="1" eaLnBrk="1" hangingPunct="1"/>
            <a:endParaRPr lang="en-US" altLang="en-US" dirty="0"/>
          </a:p>
          <a:p>
            <a:pPr lvl="1" eaLnBrk="1" hangingPunct="1"/>
            <a:endParaRPr lang="hu-HU" altLang="en-US" dirty="0"/>
          </a:p>
          <a:p>
            <a:pPr eaLnBrk="1" hangingPunct="1"/>
            <a:endParaRPr lang="hu-HU" altLang="en-US" dirty="0"/>
          </a:p>
          <a:p>
            <a:pPr eaLnBrk="1" hangingPunct="1"/>
            <a:endParaRPr lang="hu-HU" altLang="en-US" sz="1200" dirty="0"/>
          </a:p>
          <a:p>
            <a:pPr eaLnBrk="1" hangingPunct="1"/>
            <a:r>
              <a:rPr lang="en-US" altLang="en-US" dirty="0"/>
              <a:t>Differential Signaling</a:t>
            </a:r>
            <a:endParaRPr lang="hu-HU" altLang="en-US" dirty="0"/>
          </a:p>
          <a:p>
            <a:pPr eaLnBrk="1" hangingPunct="1">
              <a:buFontTx/>
              <a:buNone/>
            </a:pPr>
            <a:endParaRPr lang="hu-HU" altLang="en-US" dirty="0"/>
          </a:p>
          <a:p>
            <a:pPr eaLnBrk="1" hangingPunct="1"/>
            <a:endParaRPr lang="en-US" altLang="en-US"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The PCI Express Bus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ci_express_link"/>
          <p:cNvPicPr>
            <a:picLocks noChangeAspect="1" noChangeArrowheads="1"/>
          </p:cNvPicPr>
          <p:nvPr/>
        </p:nvPicPr>
        <p:blipFill>
          <a:blip r:embed="rId3">
            <a:extLst>
              <a:ext uri="{28A0092B-C50C-407E-A947-70E740481C1C}">
                <a14:useLocalDpi xmlns:a14="http://schemas.microsoft.com/office/drawing/2010/main" val="0"/>
              </a:ext>
            </a:extLst>
          </a:blip>
          <a:srcRect l="3030" t="11539" r="3030" b="7692"/>
          <a:stretch>
            <a:fillRect/>
          </a:stretch>
        </p:blipFill>
        <p:spPr bwMode="auto">
          <a:xfrm>
            <a:off x="1763688" y="2375594"/>
            <a:ext cx="5943600"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6" descr="pci_express_diff_sig"/>
          <p:cNvPicPr>
            <a:picLocks noChangeAspect="1" noChangeArrowheads="1"/>
          </p:cNvPicPr>
          <p:nvPr/>
        </p:nvPicPr>
        <p:blipFill>
          <a:blip r:embed="rId4">
            <a:extLst>
              <a:ext uri="{28A0092B-C50C-407E-A947-70E740481C1C}">
                <a14:useLocalDpi xmlns:a14="http://schemas.microsoft.com/office/drawing/2010/main" val="0"/>
              </a:ext>
            </a:extLst>
          </a:blip>
          <a:srcRect t="14139" b="8099"/>
          <a:stretch>
            <a:fillRect/>
          </a:stretch>
        </p:blipFill>
        <p:spPr bwMode="auto">
          <a:xfrm>
            <a:off x="251520" y="4581128"/>
            <a:ext cx="8784976"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648072"/>
          </a:xfrm>
        </p:spPr>
        <p:txBody>
          <a:bodyPr/>
          <a:lstStyle/>
          <a:p>
            <a:pPr eaLnBrk="1" hangingPunct="1"/>
            <a:r>
              <a:rPr lang="en-US" altLang="en-US" sz="3600" b="1" dirty="0">
                <a:solidFill>
                  <a:srgbClr val="FF0000"/>
                </a:solidFill>
              </a:rPr>
              <a:t>Low Cost PCI Express System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ci_express_low_cost"/>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593" t="4572" r="2789" b="3999"/>
          <a:stretch>
            <a:fillRect/>
          </a:stretch>
        </p:blipFill>
        <p:spPr>
          <a:xfrm>
            <a:off x="449796" y="814536"/>
            <a:ext cx="8298668" cy="553244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PCI Express High-End Server System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ci_express_serve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913" t="6631" r="2913" b="8488"/>
          <a:stretch>
            <a:fillRect/>
          </a:stretch>
        </p:blipFill>
        <p:spPr>
          <a:xfrm>
            <a:off x="179512" y="836712"/>
            <a:ext cx="8763000" cy="54213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6"/>
          <p:cNvSpPr>
            <a:spLocks noChangeArrowheads="1"/>
          </p:cNvSpPr>
          <p:nvPr/>
        </p:nvSpPr>
        <p:spPr bwMode="auto">
          <a:xfrm>
            <a:off x="2276475" y="1719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en-US"/>
          </a:p>
        </p:txBody>
      </p:sp>
      <p:pic>
        <p:nvPicPr>
          <p:cNvPr id="1434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6632"/>
            <a:ext cx="8496300" cy="6269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8395093"/>
      </p:ext>
    </p:extLst>
  </p:cSld>
  <p:clrMapOvr>
    <a:masterClrMapping/>
  </p:clrMapOvr>
  <p:transition>
    <p:rand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endParaRPr lang="en-US" altLang="en-US" sz="2400" dirty="0" smtClean="0"/>
          </a:p>
          <a:p>
            <a:pPr algn="just" eaLnBrk="1" hangingPunct="1"/>
            <a:r>
              <a:rPr lang="en-US" altLang="en-US" sz="2400" dirty="0" smtClean="0"/>
              <a:t>Packet </a:t>
            </a:r>
            <a:r>
              <a:rPr lang="en-US" altLang="en-US" sz="2400" dirty="0"/>
              <a:t>Based </a:t>
            </a:r>
            <a:r>
              <a:rPr lang="en-US" altLang="en-US" sz="2400" dirty="0" smtClean="0"/>
              <a:t>Protocol</a:t>
            </a:r>
          </a:p>
          <a:p>
            <a:pPr algn="just" eaLnBrk="1" hangingPunct="1"/>
            <a:endParaRPr lang="hu-HU" altLang="en-US" sz="2400" dirty="0"/>
          </a:p>
          <a:p>
            <a:pPr algn="just" eaLnBrk="1" hangingPunct="1"/>
            <a:r>
              <a:rPr lang="en-US" altLang="en-US" sz="2400" dirty="0"/>
              <a:t>Bandwidth and Clocking</a:t>
            </a:r>
            <a:endParaRPr lang="hu-HU" altLang="en-US" sz="2400" dirty="0"/>
          </a:p>
          <a:p>
            <a:pPr lvl="1" algn="just" eaLnBrk="1" hangingPunct="1"/>
            <a:r>
              <a:rPr lang="en-US" altLang="en-US" sz="2400" dirty="0"/>
              <a:t>2.5 </a:t>
            </a:r>
            <a:r>
              <a:rPr lang="en-US" altLang="en-US" sz="2400" dirty="0" err="1"/>
              <a:t>Gbits</a:t>
            </a:r>
            <a:r>
              <a:rPr lang="en-US" altLang="en-US" sz="2400" dirty="0"/>
              <a:t>/sec/lane/direction</a:t>
            </a:r>
            <a:endParaRPr lang="hu-HU" altLang="en-US" sz="2400" dirty="0"/>
          </a:p>
          <a:p>
            <a:pPr lvl="1" algn="just" eaLnBrk="1" hangingPunct="1"/>
            <a:r>
              <a:rPr lang="hu-HU" altLang="en-US" sz="2400" dirty="0"/>
              <a:t>8b/10b encoding</a:t>
            </a:r>
          </a:p>
          <a:p>
            <a:pPr lvl="1" algn="just" eaLnBrk="1" hangingPunct="1"/>
            <a:r>
              <a:rPr lang="en-US" altLang="en-US" sz="2400" dirty="0"/>
              <a:t>25</a:t>
            </a:r>
            <a:r>
              <a:rPr lang="hu-HU" altLang="en-US" sz="2400" dirty="0"/>
              <a:t>0</a:t>
            </a:r>
            <a:r>
              <a:rPr lang="en-US" altLang="en-US" sz="2400" dirty="0"/>
              <a:t> </a:t>
            </a:r>
            <a:r>
              <a:rPr lang="hu-HU" altLang="en-US" sz="2400" dirty="0"/>
              <a:t>Mbyte</a:t>
            </a:r>
            <a:r>
              <a:rPr lang="en-US" altLang="en-US" sz="2400" dirty="0" smtClean="0"/>
              <a:t>s/sec/lane/direction</a:t>
            </a:r>
          </a:p>
          <a:p>
            <a:pPr lvl="1" algn="just" eaLnBrk="1" hangingPunct="1"/>
            <a:endParaRPr lang="hu-HU" altLang="en-US" sz="2400" dirty="0"/>
          </a:p>
          <a:p>
            <a:pPr algn="just" eaLnBrk="1" hangingPunct="1"/>
            <a:r>
              <a:rPr lang="en-US" altLang="en-US" sz="2400" dirty="0"/>
              <a:t>Address Space</a:t>
            </a:r>
            <a:r>
              <a:rPr lang="hu-HU" altLang="en-US" sz="2400" dirty="0"/>
              <a:t>s</a:t>
            </a:r>
          </a:p>
          <a:p>
            <a:pPr lvl="1" algn="just" eaLnBrk="1" hangingPunct="1"/>
            <a:r>
              <a:rPr lang="hu-HU" altLang="en-US" sz="2400" dirty="0"/>
              <a:t>Memory</a:t>
            </a:r>
          </a:p>
          <a:p>
            <a:pPr lvl="1" algn="just" eaLnBrk="1" hangingPunct="1"/>
            <a:r>
              <a:rPr lang="hu-HU" altLang="en-US" sz="2400" dirty="0"/>
              <a:t>I/O</a:t>
            </a:r>
          </a:p>
          <a:p>
            <a:pPr lvl="1" algn="just" eaLnBrk="1" hangingPunct="1"/>
            <a:r>
              <a:rPr lang="hu-HU" altLang="en-US" sz="2400" dirty="0"/>
              <a:t>Configuration (</a:t>
            </a:r>
            <a:r>
              <a:rPr lang="en-US" altLang="en-US" sz="2400" dirty="0"/>
              <a:t>extended from 256 Bytes to 4 Kbytes</a:t>
            </a:r>
            <a:r>
              <a:rPr lang="hu-HU" altLang="en-US" sz="2400" dirty="0"/>
              <a:t>)</a:t>
            </a:r>
            <a:endParaRPr lang="en-US" altLang="en-US" sz="2400" dirty="0"/>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hu-HU" altLang="en-US" sz="3600" b="1" dirty="0">
                <a:solidFill>
                  <a:srgbClr val="FF0000"/>
                </a:solidFill>
              </a:rPr>
              <a:t>PCI Express Properties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eaLnBrk="1" hangingPunct="1"/>
            <a:endParaRPr lang="en-US" altLang="en-US" sz="2400" dirty="0" smtClean="0"/>
          </a:p>
          <a:p>
            <a:pPr eaLnBrk="1" hangingPunct="1"/>
            <a:r>
              <a:rPr lang="en-US" altLang="en-US" sz="2400" dirty="0" smtClean="0"/>
              <a:t>Quality </a:t>
            </a:r>
            <a:r>
              <a:rPr lang="en-US" altLang="en-US" sz="2400" dirty="0"/>
              <a:t>of Service (</a:t>
            </a:r>
            <a:r>
              <a:rPr lang="en-US" altLang="en-US" sz="2400" dirty="0" err="1"/>
              <a:t>QoS</a:t>
            </a:r>
            <a:r>
              <a:rPr lang="en-US" altLang="en-US" sz="2400" dirty="0"/>
              <a:t>)</a:t>
            </a:r>
            <a:endParaRPr lang="hu-HU" altLang="en-US" sz="2400" dirty="0"/>
          </a:p>
          <a:p>
            <a:pPr lvl="1" eaLnBrk="1" hangingPunct="1"/>
            <a:r>
              <a:rPr lang="hu-HU" altLang="en-US" sz="2400" dirty="0"/>
              <a:t>deterministic latencies and </a:t>
            </a:r>
            <a:r>
              <a:rPr lang="hu-HU" altLang="en-US" sz="2400" dirty="0" smtClean="0"/>
              <a:t>bandwidth</a:t>
            </a:r>
            <a:endParaRPr lang="en-IN" altLang="en-US" sz="2400" dirty="0" smtClean="0"/>
          </a:p>
          <a:p>
            <a:pPr lvl="1" eaLnBrk="1" hangingPunct="1"/>
            <a:endParaRPr lang="hu-HU" altLang="en-US" sz="2400" dirty="0"/>
          </a:p>
          <a:p>
            <a:pPr eaLnBrk="1" hangingPunct="1"/>
            <a:r>
              <a:rPr lang="en-US" altLang="en-US" sz="2400" dirty="0"/>
              <a:t>Traffic Classes (TCs)</a:t>
            </a:r>
            <a:endParaRPr lang="hu-HU" altLang="en-US" sz="2400" dirty="0"/>
          </a:p>
          <a:p>
            <a:pPr lvl="1" eaLnBrk="1" hangingPunct="1"/>
            <a:r>
              <a:rPr lang="en-US" altLang="en-US" sz="2400" dirty="0"/>
              <a:t>TCs can move through the fabric with different </a:t>
            </a:r>
            <a:r>
              <a:rPr lang="en-US" altLang="en-US" sz="2400" dirty="0" smtClean="0"/>
              <a:t>priority</a:t>
            </a:r>
          </a:p>
          <a:p>
            <a:pPr lvl="1" eaLnBrk="1" hangingPunct="1"/>
            <a:endParaRPr lang="hu-HU" altLang="en-US" sz="2400" dirty="0"/>
          </a:p>
          <a:p>
            <a:pPr eaLnBrk="1" hangingPunct="1"/>
            <a:r>
              <a:rPr lang="en-US" altLang="en-US" sz="2400" dirty="0"/>
              <a:t>Virtual Channels (VCs)</a:t>
            </a:r>
            <a:endParaRPr lang="hu-HU" altLang="en-US" sz="2400" dirty="0"/>
          </a:p>
          <a:p>
            <a:pPr lvl="1" eaLnBrk="1" hangingPunct="1"/>
            <a:r>
              <a:rPr lang="en-US" altLang="en-US" sz="2400" dirty="0"/>
              <a:t>Each Traffic Class is individually mapped to a Virtual Channel </a:t>
            </a:r>
          </a:p>
          <a:p>
            <a:pPr eaLnBrk="1" hangingPunct="1"/>
            <a:endParaRPr lang="en-US" altLang="en-US"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hu-HU" altLang="en-US" sz="3600" b="1" dirty="0">
                <a:solidFill>
                  <a:srgbClr val="FF0000"/>
                </a:solidFill>
              </a:rPr>
              <a:t>PCI Express Properties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eaLnBrk="1" hangingPunct="1"/>
            <a:endParaRPr lang="en-US" altLang="en-US" sz="2400" dirty="0" smtClean="0"/>
          </a:p>
          <a:p>
            <a:pPr eaLnBrk="1" hangingPunct="1"/>
            <a:r>
              <a:rPr lang="en-US" altLang="en-US" sz="2400" dirty="0" smtClean="0"/>
              <a:t>Transactions</a:t>
            </a:r>
            <a:endParaRPr lang="hu-HU" altLang="en-US" sz="2400" dirty="0"/>
          </a:p>
          <a:p>
            <a:pPr lvl="1" eaLnBrk="1" hangingPunct="1"/>
            <a:r>
              <a:rPr lang="en-US" altLang="en-US" sz="2400" dirty="0"/>
              <a:t>memory read</a:t>
            </a:r>
            <a:r>
              <a:rPr lang="hu-HU" altLang="en-US" sz="2400" dirty="0"/>
              <a:t> / </a:t>
            </a:r>
            <a:r>
              <a:rPr lang="en-US" altLang="en-US" sz="2400" dirty="0"/>
              <a:t>write</a:t>
            </a:r>
            <a:endParaRPr lang="hu-HU" altLang="en-US" sz="2400" dirty="0"/>
          </a:p>
          <a:p>
            <a:pPr lvl="1" eaLnBrk="1" hangingPunct="1"/>
            <a:r>
              <a:rPr lang="en-US" altLang="en-US" sz="2400" dirty="0"/>
              <a:t>I/O read </a:t>
            </a:r>
            <a:r>
              <a:rPr lang="hu-HU" altLang="en-US" sz="2400" dirty="0"/>
              <a:t>/ </a:t>
            </a:r>
            <a:r>
              <a:rPr lang="en-US" altLang="en-US" sz="2400" dirty="0"/>
              <a:t>write</a:t>
            </a:r>
            <a:endParaRPr lang="hu-HU" altLang="en-US" sz="2400" dirty="0"/>
          </a:p>
          <a:p>
            <a:pPr lvl="1" eaLnBrk="1" hangingPunct="1"/>
            <a:r>
              <a:rPr lang="en-US" altLang="en-US" sz="2400" dirty="0"/>
              <a:t>configuration read </a:t>
            </a:r>
            <a:r>
              <a:rPr lang="hu-HU" altLang="en-US" sz="2400" dirty="0"/>
              <a:t>/</a:t>
            </a:r>
            <a:r>
              <a:rPr lang="en-US" altLang="en-US" sz="2400" dirty="0"/>
              <a:t> write</a:t>
            </a:r>
            <a:endParaRPr lang="hu-HU" altLang="en-US" sz="2400" dirty="0"/>
          </a:p>
          <a:p>
            <a:pPr lvl="1" eaLnBrk="1" hangingPunct="1"/>
            <a:r>
              <a:rPr lang="en-US" altLang="en-US" sz="2400" dirty="0"/>
              <a:t>new transaction type</a:t>
            </a:r>
            <a:r>
              <a:rPr lang="hu-HU" altLang="en-US" sz="2400" dirty="0"/>
              <a:t>:</a:t>
            </a:r>
            <a:r>
              <a:rPr lang="en-US" altLang="en-US" sz="2400" dirty="0"/>
              <a:t> Message </a:t>
            </a:r>
            <a:r>
              <a:rPr lang="en-US" altLang="en-US" sz="2400" dirty="0" smtClean="0"/>
              <a:t>transactions</a:t>
            </a:r>
          </a:p>
          <a:p>
            <a:pPr lvl="1" eaLnBrk="1" hangingPunct="1"/>
            <a:endParaRPr lang="en-US" altLang="en-US" sz="2400" dirty="0"/>
          </a:p>
          <a:p>
            <a:pPr lvl="1" eaLnBrk="1" hangingPunct="1"/>
            <a:endParaRPr lang="hu-HU" altLang="en-US" sz="2400" dirty="0"/>
          </a:p>
          <a:p>
            <a:pPr eaLnBrk="1" hangingPunct="1"/>
            <a:r>
              <a:rPr lang="en-US" altLang="en-US" sz="2400" dirty="0"/>
              <a:t>Transaction Model</a:t>
            </a:r>
            <a:endParaRPr lang="hu-HU" altLang="en-US" sz="2400" dirty="0"/>
          </a:p>
          <a:p>
            <a:pPr lvl="1" eaLnBrk="1" hangingPunct="1"/>
            <a:r>
              <a:rPr lang="hu-HU" altLang="en-US" sz="2400" dirty="0"/>
              <a:t>posted (split transaction communication)</a:t>
            </a:r>
          </a:p>
          <a:p>
            <a:pPr lvl="1" eaLnBrk="1" hangingPunct="1"/>
            <a:r>
              <a:rPr lang="hu-HU" altLang="en-US" sz="2400" dirty="0"/>
              <a:t>non-posted</a:t>
            </a:r>
            <a:endParaRPr lang="en-US" altLang="en-US"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hu-HU" altLang="en-US" sz="3600" b="1" dirty="0">
                <a:solidFill>
                  <a:srgbClr val="FF0000"/>
                </a:solidFill>
              </a:rPr>
              <a:t>PCI Express Transactions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pPr algn="just" eaLnBrk="1" hangingPunct="1"/>
            <a:endParaRPr lang="en-US" altLang="en-US" sz="2400" dirty="0" smtClean="0"/>
          </a:p>
          <a:p>
            <a:pPr algn="just" eaLnBrk="1" hangingPunct="1"/>
            <a:r>
              <a:rPr lang="en-US" altLang="en-US" sz="2400" dirty="0" smtClean="0"/>
              <a:t>Interrupt </a:t>
            </a:r>
            <a:r>
              <a:rPr lang="en-US" altLang="en-US" sz="2400" dirty="0"/>
              <a:t>Handling</a:t>
            </a:r>
            <a:endParaRPr lang="hu-HU" altLang="en-US" sz="2400" dirty="0"/>
          </a:p>
          <a:p>
            <a:pPr lvl="1" algn="just" eaLnBrk="1" hangingPunct="1"/>
            <a:r>
              <a:rPr lang="hu-HU" altLang="en-US" sz="2400" dirty="0"/>
              <a:t>Virtual </a:t>
            </a:r>
            <a:r>
              <a:rPr lang="hu-HU" altLang="en-US" sz="2400" dirty="0" smtClean="0"/>
              <a:t>wires</a:t>
            </a:r>
            <a:endParaRPr lang="en-IN" altLang="en-US" sz="2400" dirty="0" smtClean="0"/>
          </a:p>
          <a:p>
            <a:pPr lvl="1" algn="just" eaLnBrk="1" hangingPunct="1"/>
            <a:endParaRPr lang="hu-HU" altLang="en-US" sz="1200" dirty="0"/>
          </a:p>
          <a:p>
            <a:pPr algn="just" eaLnBrk="1" hangingPunct="1"/>
            <a:r>
              <a:rPr lang="en-US" altLang="en-US" sz="2400" dirty="0"/>
              <a:t>Power Management</a:t>
            </a:r>
            <a:endParaRPr lang="hu-HU" altLang="en-US" sz="2400" dirty="0"/>
          </a:p>
          <a:p>
            <a:pPr lvl="1" algn="just" eaLnBrk="1" hangingPunct="1"/>
            <a:r>
              <a:rPr lang="en-US" altLang="en-US" sz="2400" dirty="0"/>
              <a:t>device power states:</a:t>
            </a:r>
            <a:r>
              <a:rPr lang="hu-HU" altLang="en-US" sz="2400" dirty="0"/>
              <a:t> </a:t>
            </a:r>
            <a:r>
              <a:rPr lang="en-US" altLang="en-US" sz="2400" dirty="0"/>
              <a:t>D0, D1, D2, D3-Hot and D3-Cold</a:t>
            </a:r>
            <a:endParaRPr lang="hu-HU" altLang="en-US" sz="2400" dirty="0"/>
          </a:p>
          <a:p>
            <a:pPr lvl="2" algn="just" eaLnBrk="1" hangingPunct="1"/>
            <a:r>
              <a:rPr lang="en-US" altLang="en-US" dirty="0"/>
              <a:t>D0 is the full-on power state</a:t>
            </a:r>
            <a:endParaRPr lang="hu-HU" altLang="en-US" dirty="0"/>
          </a:p>
          <a:p>
            <a:pPr lvl="2" algn="just" eaLnBrk="1" hangingPunct="1"/>
            <a:r>
              <a:rPr lang="en-US" altLang="en-US" dirty="0"/>
              <a:t>D3-Cold is the lowest power state.</a:t>
            </a:r>
            <a:endParaRPr lang="hu-HU" altLang="en-US" dirty="0"/>
          </a:p>
          <a:p>
            <a:pPr lvl="1" algn="just" eaLnBrk="1" hangingPunct="1"/>
            <a:r>
              <a:rPr lang="en-US" altLang="en-US" sz="2400" dirty="0"/>
              <a:t>Link power states: L0, L0s, L1, L2 and </a:t>
            </a:r>
            <a:r>
              <a:rPr lang="en-US" altLang="en-US" sz="2400" dirty="0" smtClean="0"/>
              <a:t>L3</a:t>
            </a:r>
          </a:p>
          <a:p>
            <a:pPr lvl="1" algn="just" eaLnBrk="1" hangingPunct="1"/>
            <a:endParaRPr lang="hu-HU" altLang="en-US" sz="1200" dirty="0"/>
          </a:p>
          <a:p>
            <a:pPr algn="just" eaLnBrk="1" hangingPunct="1"/>
            <a:r>
              <a:rPr lang="en-US" altLang="en-US" sz="2400" dirty="0"/>
              <a:t>Hot Plug </a:t>
            </a:r>
            <a:r>
              <a:rPr lang="en-US" altLang="en-US" sz="2400" dirty="0" smtClean="0"/>
              <a:t>Support</a:t>
            </a:r>
          </a:p>
          <a:p>
            <a:pPr algn="just" eaLnBrk="1" hangingPunct="1"/>
            <a:endParaRPr lang="hu-HU" altLang="en-US" sz="1200" dirty="0"/>
          </a:p>
          <a:p>
            <a:pPr algn="just" eaLnBrk="1" hangingPunct="1"/>
            <a:r>
              <a:rPr lang="en-US" altLang="en-US" sz="2400" dirty="0"/>
              <a:t>PCI Compatible Software Model</a:t>
            </a:r>
          </a:p>
          <a:p>
            <a:pPr algn="just" eaLnBrk="1" hangingPunct="1">
              <a:lnSpc>
                <a:spcPct val="90000"/>
              </a:lnSpc>
              <a:defRPr/>
            </a:pPr>
            <a:endParaRPr lang="en-US" altLang="en-US" sz="11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hu-HU" altLang="en-US" sz="3600" b="1" dirty="0">
                <a:solidFill>
                  <a:srgbClr val="FF0000"/>
                </a:solidFill>
              </a:rPr>
              <a:t>PCI Express Properties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PCI Express Topology</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ci_express_topology"/>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818" t="5829" r="1834" b="6726"/>
          <a:stretch>
            <a:fillRect/>
          </a:stretch>
        </p:blipFill>
        <p:spPr>
          <a:xfrm>
            <a:off x="342292" y="1000322"/>
            <a:ext cx="8550188" cy="523699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1080120"/>
          </a:xfrm>
        </p:spPr>
        <p:txBody>
          <a:bodyPr/>
          <a:lstStyle/>
          <a:p>
            <a:pPr eaLnBrk="1" hangingPunct="1"/>
            <a:r>
              <a:rPr lang="en-US" altLang="en-US" sz="3600" b="1" dirty="0">
                <a:solidFill>
                  <a:srgbClr val="FF0000"/>
                </a:solidFill>
              </a:rPr>
              <a:t>Non-Posted Memory Read Originated by CPU and Targeting an Endpoint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ci_express_memory read"/>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904" t="7053" r="3810" b="5550"/>
          <a:stretch>
            <a:fillRect/>
          </a:stretch>
        </p:blipFill>
        <p:spPr>
          <a:xfrm>
            <a:off x="611560" y="1314716"/>
            <a:ext cx="7848872" cy="499460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PCI Express Device Layers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ci_express_device_layers"/>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499" t="6219" r="2499" b="3963"/>
          <a:stretch>
            <a:fillRect/>
          </a:stretch>
        </p:blipFill>
        <p:spPr>
          <a:xfrm>
            <a:off x="1403648" y="1052736"/>
            <a:ext cx="5904656" cy="528365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Transaction Layer </a:t>
            </a:r>
            <a:r>
              <a:rPr lang="hu-HU" altLang="en-US" sz="3600" b="1" dirty="0">
                <a:solidFill>
                  <a:srgbClr val="FF0000"/>
                </a:solidFill>
              </a:rPr>
              <a:t>Packets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pci_express_tlp"/>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913" t="8340" r="3883" b="5392"/>
          <a:stretch>
            <a:fillRect/>
          </a:stretch>
        </p:blipFill>
        <p:spPr>
          <a:xfrm>
            <a:off x="611560" y="980728"/>
            <a:ext cx="7848872" cy="523258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1152128"/>
          </a:xfrm>
        </p:spPr>
        <p:txBody>
          <a:bodyPr/>
          <a:lstStyle/>
          <a:p>
            <a:pPr eaLnBrk="1" hangingPunct="1"/>
            <a:r>
              <a:rPr lang="en-US" altLang="en-US" sz="3600" b="1" dirty="0">
                <a:solidFill>
                  <a:srgbClr val="FF0000"/>
                </a:solidFill>
              </a:rPr>
              <a:t>Electrical Physical Layer Showing Differential Transmitter and Receiver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pci_express_pl"/>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4167" t="9328" r="5000" b="8501"/>
          <a:stretch>
            <a:fillRect/>
          </a:stretch>
        </p:blipFill>
        <p:spPr>
          <a:xfrm>
            <a:off x="152400" y="1412776"/>
            <a:ext cx="8839200" cy="4702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eaLnBrk="1" hangingPunct="1"/>
            <a:endParaRPr lang="en-US" altLang="zh-TW" sz="2400" dirty="0" smtClean="0"/>
          </a:p>
          <a:p>
            <a:pPr eaLnBrk="1" hangingPunct="1"/>
            <a:endParaRPr lang="en-US" altLang="zh-TW" sz="2400" dirty="0" smtClean="0"/>
          </a:p>
          <a:p>
            <a:pPr eaLnBrk="1" hangingPunct="1"/>
            <a:endParaRPr lang="en-US" altLang="zh-TW" sz="2400" dirty="0"/>
          </a:p>
          <a:p>
            <a:pPr eaLnBrk="1" hangingPunct="1"/>
            <a:r>
              <a:rPr lang="en-US" altLang="zh-TW" sz="2400" dirty="0" smtClean="0"/>
              <a:t>PCI </a:t>
            </a:r>
            <a:r>
              <a:rPr lang="en-US" altLang="zh-TW" sz="2400" dirty="0"/>
              <a:t>configuration code turns on using Command </a:t>
            </a:r>
            <a:r>
              <a:rPr lang="en-US" altLang="zh-TW" sz="2400" dirty="0" smtClean="0"/>
              <a:t>field</a:t>
            </a:r>
          </a:p>
          <a:p>
            <a:pPr eaLnBrk="1" hangingPunct="1"/>
            <a:endParaRPr lang="en-US" altLang="zh-TW" sz="2400" dirty="0"/>
          </a:p>
          <a:p>
            <a:pPr eaLnBrk="1" hangingPunct="1"/>
            <a:r>
              <a:rPr lang="en-US" altLang="zh-TW" sz="2400" dirty="0"/>
              <a:t>Linux drivers read/write PCI I/O and PCI memory addresses</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zh-TW" sz="3600" b="1" dirty="0">
                <a:solidFill>
                  <a:srgbClr val="FF0000"/>
                </a:solidFill>
              </a:rPr>
              <a:t>PCI I/O and PCI Memory Address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ChangeArrowheads="1"/>
          </p:cNvSpPr>
          <p:nvPr/>
        </p:nvSpPr>
        <p:spPr bwMode="auto">
          <a:xfrm>
            <a:off x="2286000" y="17097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en-US"/>
          </a:p>
        </p:txBody>
      </p:sp>
      <p:pic>
        <p:nvPicPr>
          <p:cNvPr id="1536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16632"/>
            <a:ext cx="8496300" cy="6197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5963703"/>
      </p:ext>
    </p:extLst>
  </p:cSld>
  <p:clrMapOvr>
    <a:masterClrMapping/>
  </p:clrMapOvr>
  <p:transition>
    <p:random/>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0" indent="0" algn="just" eaLnBrk="1" hangingPunct="1">
              <a:lnSpc>
                <a:spcPct val="150000"/>
              </a:lnSpc>
              <a:buNone/>
              <a:defRPr/>
            </a:pPr>
            <a:endParaRPr lang="en-US" altLang="zh-TW" sz="2400" dirty="0" smtClean="0"/>
          </a:p>
          <a:p>
            <a:pPr marL="0" indent="0" algn="just" eaLnBrk="1" hangingPunct="1">
              <a:lnSpc>
                <a:spcPct val="150000"/>
              </a:lnSpc>
              <a:buNone/>
              <a:defRPr/>
            </a:pPr>
            <a:endParaRPr lang="en-US" altLang="zh-TW" sz="2400" dirty="0"/>
          </a:p>
          <a:p>
            <a:pPr marL="0" indent="0" algn="just" eaLnBrk="1" hangingPunct="1">
              <a:lnSpc>
                <a:spcPct val="150000"/>
              </a:lnSpc>
              <a:buNone/>
              <a:defRPr/>
            </a:pPr>
            <a:r>
              <a:rPr lang="en-US" altLang="zh-TW" sz="2400" dirty="0" smtClean="0"/>
              <a:t>The </a:t>
            </a:r>
            <a:r>
              <a:rPr lang="en-US" altLang="zh-TW" sz="2400" dirty="0"/>
              <a:t>PCI specification copes with this by reserving the lower regions of the PCI I/O and PCI Memory address spaces for use by the ISA peripherals in the system and using a single PCI-ISA bridge to translate any PCI memory accesses to those regions into ISA accesses</a:t>
            </a:r>
            <a:endParaRPr lang="zh-TW" altLang="en-US" sz="2400" dirty="0"/>
          </a:p>
          <a:p>
            <a:pPr algn="just" eaLnBrk="1" hangingPunct="1">
              <a:lnSpc>
                <a:spcPct val="15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zh-TW" sz="3600" b="1" dirty="0">
                <a:solidFill>
                  <a:srgbClr val="FF0000"/>
                </a:solidFill>
              </a:rPr>
              <a:t>PCI-ISA Bridges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150000"/>
              </a:lnSpc>
            </a:pPr>
            <a:endParaRPr lang="en-US" altLang="zh-TW" sz="2400" dirty="0" smtClean="0"/>
          </a:p>
          <a:p>
            <a:pPr algn="just" eaLnBrk="1" hangingPunct="1">
              <a:lnSpc>
                <a:spcPct val="150000"/>
              </a:lnSpc>
            </a:pPr>
            <a:r>
              <a:rPr lang="en-US" altLang="zh-TW" sz="2400" dirty="0" smtClean="0"/>
              <a:t>PCI-PCI </a:t>
            </a:r>
            <a:r>
              <a:rPr lang="en-US" altLang="zh-TW" sz="2400" dirty="0"/>
              <a:t>bridges only pass a subset of PCI I/O and PCI memory read and write  requests </a:t>
            </a:r>
            <a:r>
              <a:rPr lang="en-US" altLang="zh-TW" sz="2400" dirty="0" smtClean="0"/>
              <a:t>downstream</a:t>
            </a:r>
          </a:p>
          <a:p>
            <a:pPr algn="just" eaLnBrk="1" hangingPunct="1">
              <a:lnSpc>
                <a:spcPct val="150000"/>
              </a:lnSpc>
            </a:pPr>
            <a:endParaRPr lang="en-US" altLang="zh-TW" sz="2400" dirty="0"/>
          </a:p>
          <a:p>
            <a:pPr algn="just" eaLnBrk="1" hangingPunct="1">
              <a:lnSpc>
                <a:spcPct val="150000"/>
              </a:lnSpc>
            </a:pPr>
            <a:r>
              <a:rPr lang="en-US" altLang="zh-TW" sz="2400" dirty="0"/>
              <a:t>Linux device drivers only access PCI I/O and PCI Memory space via these windows</a:t>
            </a:r>
            <a:endParaRPr lang="zh-TW" altLang="en-US" sz="2400" dirty="0"/>
          </a:p>
          <a:p>
            <a:pPr algn="just" eaLnBrk="1" hangingPunct="1">
              <a:lnSpc>
                <a:spcPct val="15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zh-TW" sz="3600" b="1" dirty="0">
                <a:solidFill>
                  <a:srgbClr val="FF0000"/>
                </a:solidFill>
              </a:rPr>
              <a:t>PCI-PCI Bridges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484784"/>
            <a:ext cx="8928992" cy="4896544"/>
          </a:xfrm>
        </p:spPr>
        <p:txBody>
          <a:bodyPr/>
          <a:lstStyle/>
          <a:p>
            <a:pPr eaLnBrk="1" hangingPunct="1"/>
            <a:endParaRPr lang="en-IN" altLang="zh-TW" sz="1200" dirty="0" smtClean="0"/>
          </a:p>
          <a:p>
            <a:pPr eaLnBrk="1" hangingPunct="1"/>
            <a:r>
              <a:rPr lang="en-US" altLang="zh-TW" sz="2400" dirty="0" smtClean="0"/>
              <a:t>A </a:t>
            </a:r>
            <a:r>
              <a:rPr lang="en-US" altLang="zh-TW" sz="2400" dirty="0"/>
              <a:t>cycle is just an address as it appears on the PCI </a:t>
            </a:r>
            <a:r>
              <a:rPr lang="en-US" altLang="zh-TW" sz="2400" dirty="0" smtClean="0"/>
              <a:t>bus</a:t>
            </a:r>
          </a:p>
          <a:p>
            <a:pPr eaLnBrk="1" hangingPunct="1"/>
            <a:endParaRPr lang="en-US" altLang="zh-TW" sz="2400" dirty="0"/>
          </a:p>
          <a:p>
            <a:pPr eaLnBrk="1" hangingPunct="1"/>
            <a:r>
              <a:rPr lang="en-US" altLang="zh-TW" sz="2400" dirty="0"/>
              <a:t>Type  0 Configuration </a:t>
            </a:r>
            <a:r>
              <a:rPr lang="en-US" altLang="zh-TW" sz="2400" dirty="0" smtClean="0"/>
              <a:t>Cycle</a:t>
            </a:r>
          </a:p>
          <a:p>
            <a:pPr eaLnBrk="1" hangingPunct="1"/>
            <a:endParaRPr lang="en-US" altLang="zh-TW" sz="2400" dirty="0"/>
          </a:p>
          <a:p>
            <a:pPr eaLnBrk="1" hangingPunct="1"/>
            <a:endParaRPr lang="en-US" altLang="zh-TW" sz="2400" dirty="0" smtClean="0"/>
          </a:p>
          <a:p>
            <a:pPr eaLnBrk="1" hangingPunct="1"/>
            <a:endParaRPr lang="en-US" altLang="zh-TW" sz="2400" dirty="0"/>
          </a:p>
          <a:p>
            <a:pPr eaLnBrk="1" hangingPunct="1"/>
            <a:endParaRPr lang="en-US" altLang="zh-TW" sz="2400" dirty="0" smtClean="0"/>
          </a:p>
          <a:p>
            <a:pPr marL="0" indent="0" algn="ctr">
              <a:buNone/>
            </a:pPr>
            <a:r>
              <a:rPr lang="en-US" altLang="zh-TW" sz="2400" dirty="0" smtClean="0"/>
              <a:t>Bits </a:t>
            </a:r>
            <a:r>
              <a:rPr lang="en-US" altLang="zh-TW" sz="2400" dirty="0"/>
              <a:t>31:11 of the Type 0 </a:t>
            </a:r>
            <a:r>
              <a:rPr lang="en-US" altLang="zh-TW" sz="2400" dirty="0" smtClean="0"/>
              <a:t>configuration cycles </a:t>
            </a:r>
            <a:r>
              <a:rPr lang="en-US" altLang="zh-TW" sz="2400" dirty="0"/>
              <a:t>are treated as the device select field</a:t>
            </a:r>
            <a:endParaRPr lang="zh-TW" altLang="en-US" sz="2400" dirty="0"/>
          </a:p>
          <a:p>
            <a:pPr eaLnBrk="1" hangingPunct="1"/>
            <a:endParaRPr lang="en-US" altLang="zh-TW"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152128"/>
          </a:xfrm>
        </p:spPr>
        <p:txBody>
          <a:bodyPr/>
          <a:lstStyle/>
          <a:p>
            <a:pPr eaLnBrk="1" hangingPunct="1"/>
            <a:r>
              <a:rPr lang="en-US" altLang="zh-TW" sz="3600" b="1" dirty="0">
                <a:solidFill>
                  <a:srgbClr val="FF0000"/>
                </a:solidFill>
              </a:rPr>
              <a:t>PCI-PCI Bridges: PCI I/O and PCI Memory Windows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temp\pci-cycle-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3645024"/>
            <a:ext cx="6781800" cy="112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700808"/>
            <a:ext cx="8928992" cy="4680520"/>
          </a:xfrm>
        </p:spPr>
        <p:txBody>
          <a:bodyPr/>
          <a:lstStyle/>
          <a:p>
            <a:pPr algn="just" eaLnBrk="1" hangingPunct="1">
              <a:defRPr/>
            </a:pPr>
            <a:endParaRPr lang="en-US" altLang="zh-TW" sz="2400" dirty="0" smtClean="0"/>
          </a:p>
          <a:p>
            <a:pPr algn="just" eaLnBrk="1" hangingPunct="1">
              <a:defRPr/>
            </a:pPr>
            <a:r>
              <a:rPr lang="en-US" altLang="zh-TW" sz="2400" dirty="0" smtClean="0"/>
              <a:t>Type </a:t>
            </a:r>
            <a:r>
              <a:rPr lang="en-US" altLang="zh-TW" sz="2400" dirty="0"/>
              <a:t>1 PCI Configuration cycles contain a PCI bus number and this type of configuration cycle is ignored by all PCI devices except the PCI-PCI bridges</a:t>
            </a:r>
            <a:r>
              <a:rPr lang="zh-TW" altLang="en-US" sz="2400" dirty="0"/>
              <a:t> </a:t>
            </a:r>
            <a:endParaRPr lang="en-US" altLang="zh-TW" sz="2400" dirty="0"/>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296144"/>
          </a:xfrm>
        </p:spPr>
        <p:txBody>
          <a:bodyPr/>
          <a:lstStyle/>
          <a:p>
            <a:pPr eaLnBrk="1" hangingPunct="1"/>
            <a:r>
              <a:rPr lang="en-US" altLang="zh-TW" sz="3600" b="1" dirty="0">
                <a:solidFill>
                  <a:srgbClr val="FF0000"/>
                </a:solidFill>
              </a:rPr>
              <a:t>PCI-PCI Bridges: PCI I/O and PCI Memory Windows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C:\temp\pci-cycle-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4005064"/>
            <a:ext cx="7272808"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endParaRPr lang="en-US" altLang="zh-TW" sz="2400" dirty="0" smtClean="0"/>
          </a:p>
          <a:p>
            <a:pPr algn="just" eaLnBrk="1" hangingPunct="1"/>
            <a:r>
              <a:rPr lang="en-US" altLang="zh-TW" sz="2400" dirty="0" smtClean="0"/>
              <a:t>The primary bus interface being the one nearest the CPU </a:t>
            </a:r>
          </a:p>
          <a:p>
            <a:pPr algn="just" eaLnBrk="1" hangingPunct="1"/>
            <a:r>
              <a:rPr lang="en-US" altLang="zh-TW" sz="2400" dirty="0" smtClean="0"/>
              <a:t>Secondary bus interface being the one furthest away </a:t>
            </a:r>
          </a:p>
          <a:p>
            <a:pPr algn="just" eaLnBrk="1" hangingPunct="1"/>
            <a:r>
              <a:rPr lang="en-US" altLang="zh-TW" sz="2400" dirty="0" smtClean="0"/>
              <a:t>Subordinate bus number  is the highest numbered PCI bus downstream of the PCI-PCI bridge</a:t>
            </a:r>
          </a:p>
          <a:p>
            <a:pPr algn="just" eaLnBrk="1" hangingPunct="1"/>
            <a:r>
              <a:rPr lang="en-US" altLang="zh-TW" sz="2400" dirty="0" smtClean="0"/>
              <a:t>Ignore </a:t>
            </a:r>
            <a:r>
              <a:rPr lang="en-US" altLang="zh-TW" sz="2400" dirty="0"/>
              <a:t>it if the bus number specified is not in between the bridge's secondary bus number and subordinate bus number (inclusive), </a:t>
            </a:r>
            <a:endParaRPr lang="en-US" altLang="zh-TW" sz="2400" dirty="0" smtClean="0"/>
          </a:p>
          <a:p>
            <a:pPr algn="just" eaLnBrk="1" hangingPunct="1"/>
            <a:r>
              <a:rPr lang="en-US" altLang="zh-TW" sz="2400" dirty="0" smtClean="0"/>
              <a:t>Convert </a:t>
            </a:r>
            <a:r>
              <a:rPr lang="en-US" altLang="zh-TW" sz="2400" dirty="0"/>
              <a:t>it to a Type 0 configuration command if the bus number specified matches the secondary bus number of the bridge, </a:t>
            </a:r>
            <a:endParaRPr lang="en-US" altLang="zh-TW" sz="2400" dirty="0" smtClean="0"/>
          </a:p>
          <a:p>
            <a:pPr algn="just" eaLnBrk="1" hangingPunct="1"/>
            <a:r>
              <a:rPr lang="en-US" altLang="zh-TW" sz="2400" dirty="0"/>
              <a:t>Pass it onto the secondary bus interface unchanged if the bus number specified  is greater than the secondary bus number and less than or equal to the   subordinate bus number.</a:t>
            </a:r>
            <a:endParaRPr lang="zh-TW" altLang="en-US" sz="2400" dirty="0"/>
          </a:p>
          <a:p>
            <a:pPr algn="just" eaLnBrk="1" hangingPunct="1"/>
            <a:endParaRPr lang="en-US" altLang="zh-TW" sz="2400" dirty="0"/>
          </a:p>
          <a:p>
            <a:pPr algn="just" eaLnBrk="1" hangingPunct="1"/>
            <a:endParaRPr lang="en-US" altLang="zh-TW" sz="2400" dirty="0"/>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zh-TW" sz="3600" b="1" dirty="0">
                <a:solidFill>
                  <a:srgbClr val="FF0000"/>
                </a:solidFill>
              </a:rPr>
              <a:t>Type 1 PCI Configuration Cycles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algn="just" eaLnBrk="1" hangingPunct="1"/>
            <a:endParaRPr lang="en-US" altLang="en-US" sz="2400" dirty="0" smtClean="0">
              <a:cs typeface="Times New Roman" charset="0"/>
            </a:endParaRPr>
          </a:p>
          <a:p>
            <a:pPr algn="just" eaLnBrk="1" hangingPunct="1"/>
            <a:endParaRPr lang="en-US" altLang="en-US" sz="2400" dirty="0">
              <a:cs typeface="Times New Roman" charset="0"/>
            </a:endParaRPr>
          </a:p>
          <a:p>
            <a:pPr algn="just" eaLnBrk="1" hangingPunct="1"/>
            <a:r>
              <a:rPr lang="en-US" altLang="en-US" sz="2400" dirty="0" smtClean="0">
                <a:cs typeface="Times New Roman" charset="0"/>
              </a:rPr>
              <a:t>Originally </a:t>
            </a:r>
            <a:r>
              <a:rPr lang="en-US" altLang="en-US" sz="2400" dirty="0">
                <a:cs typeface="Times New Roman" charset="0"/>
              </a:rPr>
              <a:t>Created by Apple and standardized as IEEE1394 in </a:t>
            </a:r>
            <a:r>
              <a:rPr lang="en-US" altLang="en-US" sz="2400" dirty="0" smtClean="0">
                <a:cs typeface="Times New Roman" charset="0"/>
              </a:rPr>
              <a:t>1995</a:t>
            </a:r>
          </a:p>
          <a:p>
            <a:pPr algn="just" eaLnBrk="1" hangingPunct="1"/>
            <a:endParaRPr lang="en-US" altLang="en-US" sz="2400" dirty="0">
              <a:cs typeface="Times New Roman" charset="0"/>
            </a:endParaRPr>
          </a:p>
          <a:p>
            <a:pPr algn="just" eaLnBrk="1" hangingPunct="1"/>
            <a:r>
              <a:rPr lang="en-US" altLang="en-US" sz="2400" dirty="0" smtClean="0">
                <a:cs typeface="Times New Roman" charset="0"/>
              </a:rPr>
              <a:t>Was </a:t>
            </a:r>
            <a:r>
              <a:rPr lang="en-US" altLang="en-US" sz="2400" dirty="0">
                <a:cs typeface="Times New Roman" charset="0"/>
              </a:rPr>
              <a:t>intended to be used as a desktop LAN solution for their new generation of </a:t>
            </a:r>
            <a:r>
              <a:rPr lang="en-US" altLang="en-US" sz="2400" dirty="0" smtClean="0">
                <a:cs typeface="Times New Roman" charset="0"/>
              </a:rPr>
              <a:t>Macs</a:t>
            </a:r>
          </a:p>
          <a:p>
            <a:pPr algn="just" eaLnBrk="1" hangingPunct="1"/>
            <a:endParaRPr lang="en-US" altLang="en-US" sz="2400" dirty="0">
              <a:cs typeface="Times New Roman" charset="0"/>
            </a:endParaRPr>
          </a:p>
          <a:p>
            <a:pPr algn="just" eaLnBrk="1" hangingPunct="1"/>
            <a:r>
              <a:rPr lang="en-US" altLang="en-US" sz="2400" dirty="0" smtClean="0">
                <a:cs typeface="Times New Roman" charset="0"/>
              </a:rPr>
              <a:t>But </a:t>
            </a:r>
            <a:r>
              <a:rPr lang="en-US" altLang="en-US" sz="2400" dirty="0">
                <a:cs typeface="Times New Roman" charset="0"/>
              </a:rPr>
              <a:t>when released into the IEEE working group developed into an interconnect that could integrate both entertainment and consumer electronics. </a:t>
            </a: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IEEE 1394 / FireWire</a:t>
            </a:r>
            <a:endParaRPr lang="en-US" sz="3600" b="1" dirty="0" smtClean="0">
              <a:solidFill>
                <a:srgbClr val="FF0000"/>
              </a:solidFill>
              <a:latin typeface="+mn-lt"/>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lvl="1" eaLnBrk="1" hangingPunct="1"/>
            <a:endParaRPr lang="en-US" altLang="en-US" sz="2400" dirty="0" smtClean="0">
              <a:cs typeface="Times New Roman" charset="0"/>
            </a:endParaRPr>
          </a:p>
          <a:p>
            <a:pPr lvl="4" eaLnBrk="1" hangingPunct="1">
              <a:buFont typeface="Arial" panose="020B0604020202020204" pitchFamily="34" charset="0"/>
              <a:buChar char="•"/>
            </a:pPr>
            <a:r>
              <a:rPr lang="en-US" altLang="en-US" sz="2400" dirty="0" smtClean="0">
                <a:cs typeface="Times New Roman" charset="0"/>
              </a:rPr>
              <a:t>Fast </a:t>
            </a:r>
            <a:r>
              <a:rPr lang="en-US" altLang="en-US" sz="2400" dirty="0">
                <a:cs typeface="Times New Roman" charset="0"/>
              </a:rPr>
              <a:t>transfer of data </a:t>
            </a:r>
            <a:endParaRPr lang="en-US" altLang="en-US" sz="2400" dirty="0" smtClean="0">
              <a:cs typeface="Times New Roman" charset="0"/>
            </a:endParaRPr>
          </a:p>
          <a:p>
            <a:pPr lvl="4" eaLnBrk="1" hangingPunct="1">
              <a:buFont typeface="Arial" panose="020B0604020202020204" pitchFamily="34" charset="0"/>
              <a:buChar char="•"/>
            </a:pPr>
            <a:r>
              <a:rPr lang="en-US" altLang="en-US" sz="2400" dirty="0" smtClean="0">
                <a:cs typeface="Times New Roman" charset="0"/>
              </a:rPr>
              <a:t>Lots </a:t>
            </a:r>
            <a:r>
              <a:rPr lang="en-US" altLang="en-US" sz="2400" dirty="0">
                <a:cs typeface="Times New Roman" charset="0"/>
              </a:rPr>
              <a:t>of devices on the bus </a:t>
            </a:r>
            <a:endParaRPr lang="en-US" altLang="en-US" sz="2400" dirty="0" smtClean="0">
              <a:cs typeface="Times New Roman" charset="0"/>
            </a:endParaRPr>
          </a:p>
          <a:p>
            <a:pPr lvl="4" eaLnBrk="1" hangingPunct="1">
              <a:buFont typeface="Arial" panose="020B0604020202020204" pitchFamily="34" charset="0"/>
              <a:buChar char="•"/>
            </a:pPr>
            <a:r>
              <a:rPr lang="en-US" altLang="en-US" sz="2400" dirty="0" smtClean="0">
                <a:cs typeface="Times New Roman" charset="0"/>
              </a:rPr>
              <a:t>Ease </a:t>
            </a:r>
            <a:r>
              <a:rPr lang="en-US" altLang="en-US" sz="2400" dirty="0">
                <a:cs typeface="Times New Roman" charset="0"/>
              </a:rPr>
              <a:t>of use </a:t>
            </a:r>
            <a:endParaRPr lang="en-US" altLang="en-US" sz="2400" dirty="0" smtClean="0">
              <a:cs typeface="Times New Roman" charset="0"/>
            </a:endParaRPr>
          </a:p>
          <a:p>
            <a:pPr lvl="4" eaLnBrk="1" hangingPunct="1">
              <a:buFont typeface="Arial" panose="020B0604020202020204" pitchFamily="34" charset="0"/>
              <a:buChar char="•"/>
            </a:pPr>
            <a:r>
              <a:rPr lang="en-US" altLang="en-US" sz="2400" dirty="0" smtClean="0">
                <a:cs typeface="Times New Roman" charset="0"/>
              </a:rPr>
              <a:t>Hot </a:t>
            </a:r>
            <a:r>
              <a:rPr lang="en-US" altLang="en-US" sz="2400" dirty="0">
                <a:cs typeface="Times New Roman" charset="0"/>
              </a:rPr>
              <a:t>pluggable </a:t>
            </a:r>
            <a:endParaRPr lang="en-US" altLang="en-US" sz="2400" dirty="0" smtClean="0">
              <a:cs typeface="Times New Roman" charset="0"/>
            </a:endParaRPr>
          </a:p>
          <a:p>
            <a:pPr lvl="4" eaLnBrk="1" hangingPunct="1">
              <a:buFont typeface="Arial" panose="020B0604020202020204" pitchFamily="34" charset="0"/>
              <a:buChar char="•"/>
            </a:pPr>
            <a:r>
              <a:rPr lang="en-US" altLang="en-US" sz="2400" dirty="0" smtClean="0">
                <a:cs typeface="Times New Roman" charset="0"/>
              </a:rPr>
              <a:t>Provide </a:t>
            </a:r>
            <a:r>
              <a:rPr lang="en-US" altLang="en-US" sz="2400" dirty="0">
                <a:cs typeface="Times New Roman" charset="0"/>
              </a:rPr>
              <a:t>power through the cable </a:t>
            </a:r>
            <a:endParaRPr lang="en-US" altLang="en-US" sz="2400" dirty="0" smtClean="0">
              <a:cs typeface="Times New Roman" charset="0"/>
            </a:endParaRPr>
          </a:p>
          <a:p>
            <a:pPr lvl="4" eaLnBrk="1" hangingPunct="1">
              <a:buFont typeface="Arial" panose="020B0604020202020204" pitchFamily="34" charset="0"/>
              <a:buChar char="•"/>
            </a:pPr>
            <a:r>
              <a:rPr lang="en-US" altLang="en-US" sz="2400" dirty="0" smtClean="0">
                <a:cs typeface="Times New Roman" charset="0"/>
              </a:rPr>
              <a:t>Plug-and-play </a:t>
            </a:r>
          </a:p>
          <a:p>
            <a:pPr lvl="4" eaLnBrk="1" hangingPunct="1">
              <a:buFont typeface="Arial" panose="020B0604020202020204" pitchFamily="34" charset="0"/>
              <a:buChar char="•"/>
            </a:pPr>
            <a:r>
              <a:rPr lang="en-US" altLang="en-US" sz="2400" dirty="0" smtClean="0">
                <a:cs typeface="Times New Roman" charset="0"/>
              </a:rPr>
              <a:t>Low </a:t>
            </a:r>
            <a:r>
              <a:rPr lang="en-US" altLang="en-US" sz="2400" dirty="0">
                <a:cs typeface="Times New Roman" charset="0"/>
              </a:rPr>
              <a:t>cabling cost </a:t>
            </a:r>
            <a:endParaRPr lang="en-US" altLang="en-US" sz="2400" dirty="0" smtClean="0">
              <a:cs typeface="Times New Roman" charset="0"/>
            </a:endParaRPr>
          </a:p>
          <a:p>
            <a:pPr lvl="4" eaLnBrk="1" hangingPunct="1">
              <a:buFont typeface="Arial" panose="020B0604020202020204" pitchFamily="34" charset="0"/>
              <a:buChar char="•"/>
            </a:pPr>
            <a:r>
              <a:rPr lang="en-US" altLang="en-US" sz="2400" dirty="0" smtClean="0">
                <a:cs typeface="Times New Roman" charset="0"/>
              </a:rPr>
              <a:t>Low </a:t>
            </a:r>
            <a:r>
              <a:rPr lang="en-US" altLang="en-US" sz="2400" dirty="0">
                <a:cs typeface="Times New Roman" charset="0"/>
              </a:rPr>
              <a:t>implementation cost</a:t>
            </a:r>
            <a:r>
              <a:rPr lang="en-US" altLang="en-US" sz="2400" dirty="0"/>
              <a:t> </a:t>
            </a:r>
          </a:p>
          <a:p>
            <a:pPr lvl="1"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Features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Performance</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nts and Settings\Administrator\Desktop\firewire\speedvsusb.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8"/>
            <a:ext cx="8085448" cy="5256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algn="just" eaLnBrk="1" hangingPunct="1">
              <a:lnSpc>
                <a:spcPct val="90000"/>
              </a:lnSpc>
            </a:pPr>
            <a:r>
              <a:rPr lang="en-US" altLang="en-US" sz="2400" dirty="0">
                <a:cs typeface="Times New Roman" charset="0"/>
              </a:rPr>
              <a:t>Currently there are three main standards and hundreds of IEEE </a:t>
            </a:r>
            <a:r>
              <a:rPr lang="en-US" altLang="en-US" sz="2400" dirty="0" smtClean="0">
                <a:cs typeface="Times New Roman" charset="0"/>
              </a:rPr>
              <a:t> recommendations</a:t>
            </a:r>
            <a:r>
              <a:rPr lang="en-US" altLang="en-US" sz="2400" dirty="0">
                <a:cs typeface="Times New Roman" charset="0"/>
              </a:rPr>
              <a:t>.  </a:t>
            </a:r>
          </a:p>
          <a:p>
            <a:pPr algn="just" eaLnBrk="1" hangingPunct="1">
              <a:lnSpc>
                <a:spcPct val="90000"/>
              </a:lnSpc>
            </a:pPr>
            <a:endParaRPr lang="en-US" altLang="en-US" sz="2400" dirty="0" smtClean="0">
              <a:cs typeface="Times New Roman" charset="0"/>
            </a:endParaRPr>
          </a:p>
          <a:p>
            <a:pPr algn="just" eaLnBrk="1" hangingPunct="1">
              <a:lnSpc>
                <a:spcPct val="90000"/>
              </a:lnSpc>
            </a:pPr>
            <a:r>
              <a:rPr lang="en-US" altLang="en-US" sz="2400" dirty="0" smtClean="0">
                <a:cs typeface="Times New Roman" charset="0"/>
              </a:rPr>
              <a:t>For </a:t>
            </a:r>
            <a:r>
              <a:rPr lang="en-US" altLang="en-US" sz="2400" dirty="0">
                <a:cs typeface="Times New Roman" charset="0"/>
              </a:rPr>
              <a:t>an idea of the enormity of the field check the IEEE website: </a:t>
            </a:r>
          </a:p>
          <a:p>
            <a:pPr algn="just" eaLnBrk="1" hangingPunct="1">
              <a:lnSpc>
                <a:spcPct val="90000"/>
              </a:lnSpc>
              <a:buFont typeface="Wingdings" pitchFamily="2" charset="2"/>
              <a:buNone/>
            </a:pPr>
            <a:r>
              <a:rPr lang="en-US" altLang="en-US" sz="2400" dirty="0">
                <a:cs typeface="Times New Roman" charset="0"/>
                <a:hlinkClick r:id="rId2"/>
              </a:rPr>
              <a:t>http://www.1394ta.org/Technology/Specifications/specifications.htm</a:t>
            </a:r>
            <a:r>
              <a:rPr lang="en-US" altLang="en-US" sz="2400" dirty="0">
                <a:cs typeface="Times New Roman" charset="0"/>
              </a:rPr>
              <a:t> </a:t>
            </a:r>
          </a:p>
          <a:p>
            <a:pPr algn="just" eaLnBrk="1" hangingPunct="1">
              <a:lnSpc>
                <a:spcPct val="90000"/>
              </a:lnSpc>
            </a:pPr>
            <a:endParaRPr lang="en-US" altLang="en-US" sz="2400" dirty="0" smtClean="0">
              <a:cs typeface="Times New Roman" charset="0"/>
            </a:endParaRPr>
          </a:p>
          <a:p>
            <a:pPr algn="just" eaLnBrk="1" hangingPunct="1">
              <a:lnSpc>
                <a:spcPct val="90000"/>
              </a:lnSpc>
            </a:pPr>
            <a:r>
              <a:rPr lang="en-US" altLang="en-US" sz="2400" dirty="0" smtClean="0">
                <a:cs typeface="Times New Roman" charset="0"/>
              </a:rPr>
              <a:t>Three </a:t>
            </a:r>
            <a:r>
              <a:rPr lang="en-US" altLang="en-US" sz="2400" dirty="0">
                <a:cs typeface="Times New Roman" charset="0"/>
              </a:rPr>
              <a:t>standards:</a:t>
            </a:r>
          </a:p>
          <a:p>
            <a:pPr marL="457200" lvl="1" indent="0" algn="just" eaLnBrk="1" hangingPunct="1">
              <a:lnSpc>
                <a:spcPct val="90000"/>
              </a:lnSpc>
              <a:buNone/>
            </a:pPr>
            <a:r>
              <a:rPr lang="en-US" altLang="en-US" sz="2400" dirty="0">
                <a:cs typeface="Times New Roman" charset="0"/>
              </a:rPr>
              <a:t>	</a:t>
            </a:r>
            <a:endParaRPr lang="en-US" altLang="en-US" sz="2400" dirty="0" smtClean="0">
              <a:cs typeface="Times New Roman" charset="0"/>
            </a:endParaRPr>
          </a:p>
          <a:p>
            <a:pPr lvl="1" algn="just" eaLnBrk="1" hangingPunct="1">
              <a:lnSpc>
                <a:spcPct val="90000"/>
              </a:lnSpc>
            </a:pPr>
            <a:r>
              <a:rPr lang="en-US" altLang="en-US" sz="2400" dirty="0" smtClean="0">
                <a:cs typeface="Times New Roman" charset="0"/>
              </a:rPr>
              <a:t>IEEE </a:t>
            </a:r>
            <a:r>
              <a:rPr lang="en-US" altLang="en-US" sz="2400" dirty="0">
                <a:cs typeface="Times New Roman" charset="0"/>
              </a:rPr>
              <a:t>1394 </a:t>
            </a:r>
          </a:p>
          <a:p>
            <a:pPr marL="457200" lvl="1" indent="0" algn="just" eaLnBrk="1" hangingPunct="1">
              <a:lnSpc>
                <a:spcPct val="90000"/>
              </a:lnSpc>
              <a:buNone/>
            </a:pPr>
            <a:r>
              <a:rPr lang="en-US" altLang="en-US" sz="2400" dirty="0">
                <a:cs typeface="Times New Roman" charset="0"/>
              </a:rPr>
              <a:t>	</a:t>
            </a:r>
            <a:endParaRPr lang="en-US" altLang="en-US" sz="2400" dirty="0" smtClean="0">
              <a:cs typeface="Times New Roman" charset="0"/>
            </a:endParaRPr>
          </a:p>
          <a:p>
            <a:pPr lvl="1" algn="just" eaLnBrk="1" hangingPunct="1">
              <a:lnSpc>
                <a:spcPct val="90000"/>
              </a:lnSpc>
            </a:pPr>
            <a:r>
              <a:rPr lang="en-US" altLang="en-US" sz="2400" dirty="0" smtClean="0">
                <a:cs typeface="Times New Roman" charset="0"/>
              </a:rPr>
              <a:t>IEEE </a:t>
            </a:r>
            <a:r>
              <a:rPr lang="en-US" altLang="en-US" sz="2400" dirty="0">
                <a:cs typeface="Times New Roman" charset="0"/>
              </a:rPr>
              <a:t>1394a </a:t>
            </a:r>
            <a:endParaRPr lang="en-US" altLang="en-US" sz="2400" dirty="0" smtClean="0">
              <a:cs typeface="Times New Roman" charset="0"/>
            </a:endParaRPr>
          </a:p>
          <a:p>
            <a:pPr marL="457200" lvl="1" indent="0" algn="just" eaLnBrk="1" hangingPunct="1">
              <a:lnSpc>
                <a:spcPct val="90000"/>
              </a:lnSpc>
              <a:buNone/>
            </a:pPr>
            <a:endParaRPr lang="en-US" altLang="en-US" sz="2400" dirty="0">
              <a:cs typeface="Times New Roman" charset="0"/>
            </a:endParaRPr>
          </a:p>
          <a:p>
            <a:pPr lvl="1" algn="just" eaLnBrk="1" hangingPunct="1">
              <a:lnSpc>
                <a:spcPct val="90000"/>
              </a:lnSpc>
            </a:pPr>
            <a:r>
              <a:rPr lang="en-US" altLang="en-US" sz="2400" dirty="0" smtClean="0">
                <a:cs typeface="Times New Roman" charset="0"/>
              </a:rPr>
              <a:t>IEEE </a:t>
            </a:r>
            <a:r>
              <a:rPr lang="en-US" altLang="en-US" sz="2400" dirty="0">
                <a:cs typeface="Times New Roman" charset="0"/>
              </a:rPr>
              <a:t>1394b</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altLang="en-US" sz="3600" b="1" dirty="0">
                <a:solidFill>
                  <a:srgbClr val="FF0000"/>
                </a:solidFill>
              </a:rPr>
              <a:t>Standards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algn="just" eaLnBrk="1" hangingPunct="1">
              <a:lnSpc>
                <a:spcPct val="90000"/>
              </a:lnSpc>
            </a:pPr>
            <a:endParaRPr lang="en-US" altLang="en-US" sz="2400" dirty="0" smtClean="0">
              <a:cs typeface="Times New Roman" charset="0"/>
            </a:endParaRPr>
          </a:p>
          <a:p>
            <a:pPr algn="just" eaLnBrk="1" hangingPunct="1">
              <a:lnSpc>
                <a:spcPct val="90000"/>
              </a:lnSpc>
            </a:pPr>
            <a:r>
              <a:rPr lang="en-US" altLang="en-US" sz="2400" dirty="0" smtClean="0">
                <a:cs typeface="Times New Roman" charset="0"/>
              </a:rPr>
              <a:t>Three </a:t>
            </a:r>
            <a:r>
              <a:rPr lang="en-US" altLang="en-US" sz="2400" dirty="0">
                <a:cs typeface="Times New Roman" charset="0"/>
              </a:rPr>
              <a:t>standards:</a:t>
            </a:r>
          </a:p>
          <a:p>
            <a:pPr lvl="1" algn="just" eaLnBrk="1" hangingPunct="1">
              <a:lnSpc>
                <a:spcPct val="90000"/>
              </a:lnSpc>
            </a:pPr>
            <a:r>
              <a:rPr lang="en-US" altLang="en-US" sz="2400" dirty="0">
                <a:cs typeface="Times New Roman" charset="0"/>
              </a:rPr>
              <a:t>	IEEE 1394 </a:t>
            </a:r>
          </a:p>
          <a:p>
            <a:pPr lvl="2" algn="just" eaLnBrk="1" hangingPunct="1">
              <a:lnSpc>
                <a:spcPct val="90000"/>
              </a:lnSpc>
            </a:pPr>
            <a:r>
              <a:rPr lang="en-US" altLang="en-US" dirty="0">
                <a:cs typeface="Times New Roman" charset="0"/>
              </a:rPr>
              <a:t>Original Standard, release in 1995</a:t>
            </a:r>
          </a:p>
          <a:p>
            <a:pPr lvl="2" algn="just" eaLnBrk="1" hangingPunct="1">
              <a:lnSpc>
                <a:spcPct val="90000"/>
              </a:lnSpc>
            </a:pPr>
            <a:r>
              <a:rPr lang="en-US" altLang="en-US" dirty="0">
                <a:cs typeface="Times New Roman" charset="0"/>
              </a:rPr>
              <a:t>Supports transfer rates of 100,200,400Mbps</a:t>
            </a:r>
          </a:p>
          <a:p>
            <a:pPr lvl="1" algn="just" eaLnBrk="1" hangingPunct="1">
              <a:lnSpc>
                <a:spcPct val="90000"/>
              </a:lnSpc>
            </a:pPr>
            <a:r>
              <a:rPr lang="en-US" altLang="en-US" sz="2400" dirty="0">
                <a:cs typeface="Times New Roman" charset="0"/>
              </a:rPr>
              <a:t>	IEEE 1394a </a:t>
            </a:r>
          </a:p>
          <a:p>
            <a:pPr lvl="2" algn="just" eaLnBrk="1" hangingPunct="1">
              <a:lnSpc>
                <a:spcPct val="90000"/>
              </a:lnSpc>
            </a:pPr>
            <a:r>
              <a:rPr lang="en-US" altLang="en-US" dirty="0">
                <a:cs typeface="Times New Roman" charset="0"/>
              </a:rPr>
              <a:t>Fixed interoperability problems that were left out of the spec for IEEE 1394</a:t>
            </a:r>
          </a:p>
          <a:p>
            <a:pPr lvl="2" algn="just" eaLnBrk="1" hangingPunct="1">
              <a:lnSpc>
                <a:spcPct val="90000"/>
              </a:lnSpc>
            </a:pPr>
            <a:r>
              <a:rPr lang="en-US" altLang="en-US" dirty="0">
                <a:cs typeface="Times New Roman" charset="0"/>
              </a:rPr>
              <a:t>Added performance enhancements into the spec over the original</a:t>
            </a:r>
          </a:p>
          <a:p>
            <a:pPr lvl="1" algn="just" eaLnBrk="1" hangingPunct="1">
              <a:lnSpc>
                <a:spcPct val="90000"/>
              </a:lnSpc>
            </a:pPr>
            <a:r>
              <a:rPr lang="en-US" altLang="en-US" sz="2400" dirty="0">
                <a:cs typeface="Times New Roman" charset="0"/>
              </a:rPr>
              <a:t>	IEEE 1394b</a:t>
            </a:r>
          </a:p>
          <a:p>
            <a:pPr lvl="2" algn="just" eaLnBrk="1" hangingPunct="1">
              <a:lnSpc>
                <a:spcPct val="90000"/>
              </a:lnSpc>
            </a:pPr>
            <a:r>
              <a:rPr lang="en-US" altLang="en-US" dirty="0">
                <a:cs typeface="Times New Roman" charset="0"/>
              </a:rPr>
              <a:t>Enhanced transfer rates for 800 , 1600, 3200Mbps</a:t>
            </a:r>
          </a:p>
          <a:p>
            <a:pPr lvl="2" algn="just" eaLnBrk="1" hangingPunct="1">
              <a:lnSpc>
                <a:spcPct val="90000"/>
              </a:lnSpc>
            </a:pPr>
            <a:r>
              <a:rPr lang="en-US" altLang="en-US" dirty="0">
                <a:cs typeface="Times New Roman" charset="0"/>
              </a:rPr>
              <a:t>Separated the Standard from the Protocol</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US" sz="3600" b="1" dirty="0" smtClean="0">
                <a:solidFill>
                  <a:srgbClr val="FF0000"/>
                </a:solidFill>
                <a:latin typeface="+mn-lt"/>
                <a:cs typeface="Times New Roman" panose="02020603050405020304" pitchFamily="18" charset="0"/>
              </a:rPr>
              <a:t>Standards</a:t>
            </a:r>
            <a:endParaRPr lang="en-US" sz="3600" b="1" dirty="0" smtClean="0">
              <a:solidFill>
                <a:srgbClr val="FF0000"/>
              </a:solidFill>
              <a:latin typeface="+mn-lt"/>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ChangeArrowheads="1"/>
          </p:cNvSpPr>
          <p:nvPr/>
        </p:nvSpPr>
        <p:spPr bwMode="auto">
          <a:xfrm>
            <a:off x="2276475" y="17049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en-US"/>
          </a:p>
        </p:txBody>
      </p:sp>
      <p:pic>
        <p:nvPicPr>
          <p:cNvPr id="1638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333375"/>
            <a:ext cx="8280400" cy="6053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7831747"/>
      </p:ext>
    </p:extLst>
  </p:cSld>
  <p:clrMapOvr>
    <a:masterClrMapping/>
  </p:clrMapOvr>
  <p:transition>
    <p:random/>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eaLnBrk="1" hangingPunct="1">
              <a:lnSpc>
                <a:spcPct val="90000"/>
              </a:lnSpc>
            </a:pPr>
            <a:endParaRPr lang="en-US" altLang="en-US" sz="2400" dirty="0" smtClean="0"/>
          </a:p>
          <a:p>
            <a:pPr eaLnBrk="1" hangingPunct="1">
              <a:lnSpc>
                <a:spcPct val="90000"/>
              </a:lnSpc>
            </a:pPr>
            <a:r>
              <a:rPr lang="en-US" altLang="en-US" sz="2400" dirty="0" smtClean="0"/>
              <a:t>Isochronous </a:t>
            </a:r>
            <a:r>
              <a:rPr lang="en-US" altLang="en-US" sz="2400" dirty="0"/>
              <a:t>– </a:t>
            </a:r>
          </a:p>
          <a:p>
            <a:pPr lvl="1" eaLnBrk="1" hangingPunct="1">
              <a:lnSpc>
                <a:spcPct val="90000"/>
              </a:lnSpc>
            </a:pPr>
            <a:r>
              <a:rPr lang="en-US" altLang="en-US" sz="2400" dirty="0"/>
              <a:t>Broadcast in a one-one one-many fashion</a:t>
            </a:r>
          </a:p>
          <a:p>
            <a:pPr lvl="1" eaLnBrk="1" hangingPunct="1">
              <a:lnSpc>
                <a:spcPct val="90000"/>
              </a:lnSpc>
            </a:pPr>
            <a:r>
              <a:rPr lang="en-US" altLang="en-US" sz="2400" dirty="0"/>
              <a:t>No error correction or re-transmission</a:t>
            </a:r>
          </a:p>
          <a:p>
            <a:pPr lvl="1" eaLnBrk="1" hangingPunct="1">
              <a:lnSpc>
                <a:spcPct val="90000"/>
              </a:lnSpc>
            </a:pPr>
            <a:r>
              <a:rPr lang="en-US" altLang="en-US" sz="2400" dirty="0"/>
              <a:t>Uses up-to 80% of the available bandwidth </a:t>
            </a:r>
            <a:endParaRPr lang="en-US" altLang="en-US" sz="2400" dirty="0" smtClean="0"/>
          </a:p>
          <a:p>
            <a:pPr lvl="1" eaLnBrk="1" hangingPunct="1">
              <a:lnSpc>
                <a:spcPct val="90000"/>
              </a:lnSpc>
            </a:pPr>
            <a:endParaRPr lang="en-US" altLang="en-US" sz="2400" dirty="0"/>
          </a:p>
          <a:p>
            <a:pPr eaLnBrk="1" hangingPunct="1">
              <a:lnSpc>
                <a:spcPct val="90000"/>
              </a:lnSpc>
            </a:pPr>
            <a:r>
              <a:rPr lang="en-US" altLang="en-US" sz="2400" dirty="0"/>
              <a:t>Asynchronous – </a:t>
            </a:r>
          </a:p>
          <a:p>
            <a:pPr lvl="1" eaLnBrk="1" hangingPunct="1">
              <a:lnSpc>
                <a:spcPct val="90000"/>
              </a:lnSpc>
            </a:pPr>
            <a:r>
              <a:rPr lang="en-US" altLang="en-US" sz="2400" dirty="0"/>
              <a:t>Targets a specific node at a specific address</a:t>
            </a:r>
          </a:p>
          <a:p>
            <a:pPr lvl="1" eaLnBrk="1" hangingPunct="1">
              <a:lnSpc>
                <a:spcPct val="90000"/>
              </a:lnSpc>
            </a:pPr>
            <a:r>
              <a:rPr lang="en-US" altLang="en-US" sz="2400" dirty="0"/>
              <a:t>Error Checking and Re-Transmission</a:t>
            </a:r>
          </a:p>
          <a:p>
            <a:pPr lvl="1" eaLnBrk="1" hangingPunct="1">
              <a:lnSpc>
                <a:spcPct val="90000"/>
              </a:lnSpc>
            </a:pPr>
            <a:r>
              <a:rPr lang="en-US" altLang="en-US" sz="2400" dirty="0"/>
              <a:t>No Guarantee on the amount of bandwidth</a:t>
            </a:r>
          </a:p>
          <a:p>
            <a:pPr lvl="1" eaLnBrk="1" hangingPunct="1">
              <a:lnSpc>
                <a:spcPct val="90000"/>
              </a:lnSpc>
            </a:pPr>
            <a:endParaRPr lang="en-US" altLang="en-US"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Types of Transfers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lnSpc>
                <a:spcPct val="90000"/>
              </a:lnSpc>
            </a:pPr>
            <a:r>
              <a:rPr lang="en-US" altLang="en-US" sz="2400" dirty="0"/>
              <a:t>Physical Layer</a:t>
            </a:r>
          </a:p>
          <a:p>
            <a:pPr lvl="1" algn="just" eaLnBrk="1" hangingPunct="1">
              <a:lnSpc>
                <a:spcPct val="90000"/>
              </a:lnSpc>
            </a:pPr>
            <a:r>
              <a:rPr lang="en-US" altLang="en-US" sz="2400" dirty="0"/>
              <a:t>Used for configuration of the bus</a:t>
            </a:r>
          </a:p>
          <a:p>
            <a:pPr lvl="1" algn="just" eaLnBrk="1" hangingPunct="1">
              <a:lnSpc>
                <a:spcPct val="90000"/>
              </a:lnSpc>
            </a:pPr>
            <a:r>
              <a:rPr lang="en-US" altLang="en-US" sz="2400" dirty="0"/>
              <a:t>Electrical Signaling</a:t>
            </a:r>
          </a:p>
          <a:p>
            <a:pPr lvl="1" algn="just" eaLnBrk="1" hangingPunct="1">
              <a:lnSpc>
                <a:spcPct val="90000"/>
              </a:lnSpc>
            </a:pPr>
            <a:r>
              <a:rPr lang="en-US" altLang="en-US" sz="2400" dirty="0"/>
              <a:t>Mechanical Connectors / Cabling</a:t>
            </a:r>
          </a:p>
          <a:p>
            <a:pPr lvl="1" algn="just" eaLnBrk="1" hangingPunct="1">
              <a:lnSpc>
                <a:spcPct val="90000"/>
              </a:lnSpc>
            </a:pPr>
            <a:r>
              <a:rPr lang="en-US" altLang="en-US" sz="2400" dirty="0"/>
              <a:t>Arbitration Mechanism</a:t>
            </a:r>
          </a:p>
          <a:p>
            <a:pPr lvl="1" algn="just" eaLnBrk="1" hangingPunct="1">
              <a:lnSpc>
                <a:spcPct val="90000"/>
              </a:lnSpc>
            </a:pPr>
            <a:r>
              <a:rPr lang="en-US" altLang="en-US" sz="2400" dirty="0"/>
              <a:t>Serial Encoding / Decoding</a:t>
            </a:r>
          </a:p>
          <a:p>
            <a:pPr algn="just" eaLnBrk="1" hangingPunct="1">
              <a:lnSpc>
                <a:spcPct val="90000"/>
              </a:lnSpc>
            </a:pPr>
            <a:r>
              <a:rPr lang="en-US" altLang="en-US" sz="2400" dirty="0"/>
              <a:t>Link Layer</a:t>
            </a:r>
          </a:p>
          <a:p>
            <a:pPr lvl="1" algn="just" eaLnBrk="1" hangingPunct="1">
              <a:lnSpc>
                <a:spcPct val="90000"/>
              </a:lnSpc>
            </a:pPr>
            <a:r>
              <a:rPr lang="en-US" altLang="en-US" sz="2400" dirty="0"/>
              <a:t>Checking and Appending CRCs</a:t>
            </a:r>
          </a:p>
          <a:p>
            <a:pPr lvl="1" algn="just" eaLnBrk="1" hangingPunct="1">
              <a:lnSpc>
                <a:spcPct val="90000"/>
              </a:lnSpc>
            </a:pPr>
            <a:r>
              <a:rPr lang="en-US" altLang="en-US" sz="2400" dirty="0"/>
              <a:t>Determines the type of transaction</a:t>
            </a:r>
          </a:p>
          <a:p>
            <a:pPr lvl="1" algn="just" eaLnBrk="1" hangingPunct="1">
              <a:lnSpc>
                <a:spcPct val="90000"/>
              </a:lnSpc>
            </a:pPr>
            <a:r>
              <a:rPr lang="en-US" altLang="en-US" sz="2400" dirty="0"/>
              <a:t>Handles Isochronous transactions</a:t>
            </a:r>
          </a:p>
          <a:p>
            <a:pPr algn="just" eaLnBrk="1" hangingPunct="1">
              <a:lnSpc>
                <a:spcPct val="90000"/>
              </a:lnSpc>
            </a:pPr>
            <a:r>
              <a:rPr lang="en-US" altLang="en-US" sz="2400" dirty="0"/>
              <a:t>Transaction Layer</a:t>
            </a:r>
          </a:p>
          <a:p>
            <a:pPr lvl="1" algn="just" eaLnBrk="1" hangingPunct="1">
              <a:lnSpc>
                <a:spcPct val="90000"/>
              </a:lnSpc>
            </a:pPr>
            <a:r>
              <a:rPr lang="en-US" altLang="en-US" sz="2400" dirty="0"/>
              <a:t>Handles Asynchronous transactions (request/response)</a:t>
            </a:r>
          </a:p>
          <a:p>
            <a:pPr algn="just" eaLnBrk="1" hangingPunct="1">
              <a:lnSpc>
                <a:spcPct val="90000"/>
              </a:lnSpc>
            </a:pPr>
            <a:r>
              <a:rPr lang="en-US" altLang="en-US" sz="2400" dirty="0"/>
              <a:t>Serial Bus Management Layer</a:t>
            </a:r>
          </a:p>
          <a:p>
            <a:pPr lvl="1" algn="just" eaLnBrk="1" hangingPunct="1">
              <a:lnSpc>
                <a:spcPct val="90000"/>
              </a:lnSpc>
            </a:pPr>
            <a:r>
              <a:rPr lang="en-US" altLang="en-US" sz="2400" dirty="0"/>
              <a:t>Removed from the 1394b standard</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04056"/>
          </a:xfrm>
        </p:spPr>
        <p:txBody>
          <a:bodyPr/>
          <a:lstStyle/>
          <a:p>
            <a:pPr eaLnBrk="1" hangingPunct="1"/>
            <a:r>
              <a:rPr lang="en-US" altLang="en-US" sz="3600" b="1" dirty="0">
                <a:solidFill>
                  <a:srgbClr val="FF0000"/>
                </a:solidFill>
              </a:rPr>
              <a:t>4 Level Protocol Stack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pPr>
            <a:endParaRPr lang="en-US" altLang="en-US" sz="2400" dirty="0" smtClean="0">
              <a:cs typeface="Times New Roman" charset="0"/>
            </a:endParaRPr>
          </a:p>
          <a:p>
            <a:pPr algn="just" eaLnBrk="1" hangingPunct="1">
              <a:lnSpc>
                <a:spcPct val="90000"/>
              </a:lnSpc>
            </a:pPr>
            <a:r>
              <a:rPr lang="en-US" altLang="en-US" sz="2400" dirty="0" smtClean="0">
                <a:cs typeface="Times New Roman" charset="0"/>
              </a:rPr>
              <a:t>IEEE </a:t>
            </a:r>
            <a:r>
              <a:rPr lang="en-US" altLang="en-US" sz="2400" dirty="0">
                <a:cs typeface="Times New Roman" charset="0"/>
              </a:rPr>
              <a:t>1394 is a peer to peer protocol, meaning a specific host is not needed for </a:t>
            </a:r>
            <a:r>
              <a:rPr lang="en-US" altLang="en-US" sz="2400" dirty="0" smtClean="0">
                <a:cs typeface="Times New Roman" charset="0"/>
              </a:rPr>
              <a:t>communication</a:t>
            </a:r>
          </a:p>
          <a:p>
            <a:pPr algn="just" eaLnBrk="1" hangingPunct="1">
              <a:lnSpc>
                <a:spcPct val="90000"/>
              </a:lnSpc>
            </a:pPr>
            <a:endParaRPr lang="en-US" altLang="en-US" sz="2400" dirty="0">
              <a:cs typeface="Times New Roman" charset="0"/>
            </a:endParaRPr>
          </a:p>
          <a:p>
            <a:pPr algn="just" eaLnBrk="1" hangingPunct="1">
              <a:lnSpc>
                <a:spcPct val="90000"/>
              </a:lnSpc>
            </a:pPr>
            <a:r>
              <a:rPr lang="en-US" altLang="en-US" sz="2400" dirty="0">
                <a:cs typeface="Times New Roman" charset="0"/>
              </a:rPr>
              <a:t>Configuration of the bus occurs when ever a new device is plugged in</a:t>
            </a:r>
          </a:p>
          <a:p>
            <a:pPr algn="just" eaLnBrk="1" hangingPunct="1">
              <a:lnSpc>
                <a:spcPct val="90000"/>
              </a:lnSpc>
            </a:pPr>
            <a:endParaRPr lang="en-US" altLang="en-US" sz="2400" dirty="0">
              <a:cs typeface="Times New Roman" charset="0"/>
            </a:endParaRPr>
          </a:p>
          <a:p>
            <a:pPr algn="just" eaLnBrk="1" hangingPunct="1">
              <a:lnSpc>
                <a:spcPct val="90000"/>
              </a:lnSpc>
            </a:pPr>
            <a:r>
              <a:rPr lang="en-US" altLang="en-US" sz="2400" dirty="0">
                <a:cs typeface="Times New Roman" charset="0"/>
              </a:rPr>
              <a:t>Uses a 64bit address scheme based on the IEEE 1212 standard</a:t>
            </a:r>
          </a:p>
          <a:p>
            <a:pPr algn="just" eaLnBrk="1" hangingPunct="1">
              <a:lnSpc>
                <a:spcPct val="90000"/>
              </a:lnSpc>
            </a:pPr>
            <a:endParaRPr lang="en-US" altLang="en-US" sz="2400" dirty="0">
              <a:solidFill>
                <a:srgbClr val="000000"/>
              </a:solidFill>
              <a:cs typeface="Times New Roman" charset="0"/>
            </a:endParaRPr>
          </a:p>
          <a:p>
            <a:pPr algn="just" eaLnBrk="1" hangingPunct="1">
              <a:lnSpc>
                <a:spcPct val="90000"/>
              </a:lnSpc>
            </a:pPr>
            <a:r>
              <a:rPr lang="en-US" altLang="en-US" sz="2400" dirty="0">
                <a:solidFill>
                  <a:srgbClr val="000000"/>
                </a:solidFill>
                <a:cs typeface="Times New Roman" charset="0"/>
              </a:rPr>
              <a:t> </a:t>
            </a:r>
            <a:r>
              <a:rPr lang="en-US" altLang="en-US" sz="2400" dirty="0">
                <a:cs typeface="Times New Roman" charset="0"/>
              </a:rPr>
              <a:t>64 bits decomposed as follows:</a:t>
            </a:r>
          </a:p>
          <a:p>
            <a:pPr lvl="1" algn="just" eaLnBrk="1" hangingPunct="1">
              <a:lnSpc>
                <a:spcPct val="90000"/>
              </a:lnSpc>
              <a:buFont typeface="Wingdings" pitchFamily="2" charset="2"/>
              <a:buNone/>
            </a:pPr>
            <a:r>
              <a:rPr lang="en-US" altLang="en-US" sz="2400" dirty="0">
                <a:cs typeface="Times New Roman" charset="0"/>
              </a:rPr>
              <a:t>	10 bits for the Bus ID   – Allowing 1024 busses</a:t>
            </a:r>
          </a:p>
          <a:p>
            <a:pPr lvl="1" algn="just" eaLnBrk="1" hangingPunct="1">
              <a:lnSpc>
                <a:spcPct val="90000"/>
              </a:lnSpc>
              <a:buFont typeface="Wingdings" pitchFamily="2" charset="2"/>
              <a:buNone/>
            </a:pPr>
            <a:r>
              <a:rPr lang="en-US" altLang="en-US" sz="2400" dirty="0">
                <a:cs typeface="Times New Roman" charset="0"/>
              </a:rPr>
              <a:t>	6 bits for the Device ID – Allowing 64 Devices</a:t>
            </a:r>
          </a:p>
          <a:p>
            <a:pPr lvl="1" algn="just" eaLnBrk="1" hangingPunct="1">
              <a:lnSpc>
                <a:spcPct val="90000"/>
              </a:lnSpc>
              <a:buFont typeface="Wingdings" pitchFamily="2" charset="2"/>
              <a:buNone/>
            </a:pPr>
            <a:r>
              <a:rPr lang="en-US" altLang="en-US" sz="2400" dirty="0">
                <a:cs typeface="Times New Roman" charset="0"/>
              </a:rPr>
              <a:t>	48 bits for storage  </a:t>
            </a:r>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Topology</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Configuration Step 1</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nts and Settings\Administrator\Desktop\firewire\9906feat2f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132856"/>
            <a:ext cx="76200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Configuration Step 2</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nts and Settings\Administrator\Desktop\firewire\9906feat2fig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904355"/>
            <a:ext cx="7924800" cy="224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03648" y="4653136"/>
            <a:ext cx="6336704" cy="1569660"/>
          </a:xfrm>
          <a:prstGeom prst="rect">
            <a:avLst/>
          </a:prstGeom>
        </p:spPr>
        <p:txBody>
          <a:bodyPr wrap="square">
            <a:spAutoFit/>
          </a:bodyPr>
          <a:lstStyle/>
          <a:p>
            <a:r>
              <a:rPr lang="en-US" altLang="en-US" sz="2400" dirty="0">
                <a:latin typeface="+mn-lt"/>
              </a:rPr>
              <a:t>2 Signals Involved :</a:t>
            </a:r>
          </a:p>
          <a:p>
            <a:r>
              <a:rPr lang="en-US" altLang="en-US" sz="2400" dirty="0">
                <a:latin typeface="+mn-lt"/>
              </a:rPr>
              <a:t>	Parent Notify</a:t>
            </a:r>
          </a:p>
          <a:p>
            <a:r>
              <a:rPr lang="en-US" altLang="en-US" sz="2400" dirty="0">
                <a:latin typeface="+mn-lt"/>
              </a:rPr>
              <a:t>	Child Notify</a:t>
            </a:r>
          </a:p>
          <a:p>
            <a:r>
              <a:rPr lang="en-US" altLang="en-US" sz="2400" dirty="0">
                <a:latin typeface="+mn-lt"/>
              </a:rPr>
              <a:t>	</a:t>
            </a:r>
            <a:endParaRPr lang="en-US" altLang="en-US" sz="2400" dirty="0">
              <a:latin typeface="+mn-lt"/>
            </a:endParaRPr>
          </a:p>
        </p:txBody>
      </p:sp>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648072"/>
          </a:xfrm>
        </p:spPr>
        <p:txBody>
          <a:bodyPr/>
          <a:lstStyle/>
          <a:p>
            <a:pPr eaLnBrk="1" hangingPunct="1"/>
            <a:r>
              <a:rPr lang="en-US" altLang="en-US" sz="3600" b="1" dirty="0">
                <a:solidFill>
                  <a:srgbClr val="FF0000"/>
                </a:solidFill>
              </a:rPr>
              <a:t>Configuration Step 3</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nts and Settings\Administrator\Desktop\firewire\9906feat2fig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772816"/>
            <a:ext cx="8154652" cy="2940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Cable (1394-1995 and 1394a)</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1754131"/>
            <a:ext cx="3309937" cy="373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Connector (1394a)</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C:\Documents and Settings\Administrator\Desktop\firewire\plugs139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6" y="1592180"/>
            <a:ext cx="4038600"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Connector (1394a)</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C:\Users\Prashanth_2\Downloads\Firewire-Adapter-Cable-3-In-1-adapter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9" y="1052736"/>
            <a:ext cx="2160240"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Prashanth_2\Downloads\firewire9to9pin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052736"/>
            <a:ext cx="2232248"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C:\Users\Prashanth_2\Downloads\firewire_connector-typ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1600" y="3265315"/>
            <a:ext cx="68580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C:\Users\Prashanth_2\Downloads\firewire_6_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128" y="908720"/>
            <a:ext cx="2520280" cy="2088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4191028"/>
      </p:ext>
    </p:extLst>
  </p:cSld>
  <p:clrMapOvr>
    <a:masterClrMapping/>
  </p:clrMapOvr>
  <p:transition>
    <p:random/>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Cable Types  and Length(1394b)</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nts and Settings\Administrator\Desktop\firewire\ieeechart01150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40" y="1052736"/>
            <a:ext cx="7924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algn="just" eaLnBrk="1" hangingPunct="1">
              <a:lnSpc>
                <a:spcPct val="150000"/>
              </a:lnSpc>
              <a:spcBef>
                <a:spcPts val="0"/>
              </a:spcBef>
              <a:defRPr/>
            </a:pPr>
            <a:endParaRPr lang="en-IN" sz="2400" b="1" u="sng" dirty="0" smtClean="0"/>
          </a:p>
          <a:p>
            <a:pPr algn="just" eaLnBrk="1" hangingPunct="1">
              <a:lnSpc>
                <a:spcPct val="150000"/>
              </a:lnSpc>
              <a:spcBef>
                <a:spcPts val="0"/>
              </a:spcBef>
              <a:defRPr/>
            </a:pPr>
            <a:endParaRPr lang="en-IN" sz="1200" b="1" u="sng" dirty="0" smtClean="0"/>
          </a:p>
          <a:p>
            <a:pPr algn="just" eaLnBrk="1" hangingPunct="1">
              <a:lnSpc>
                <a:spcPct val="150000"/>
              </a:lnSpc>
              <a:spcBef>
                <a:spcPts val="0"/>
              </a:spcBef>
              <a:defRPr/>
            </a:pPr>
            <a:endParaRPr lang="en-IN" sz="1200" b="1" u="sng" dirty="0" smtClean="0"/>
          </a:p>
          <a:p>
            <a:pPr marL="0" indent="0" algn="just" eaLnBrk="1" hangingPunct="1">
              <a:lnSpc>
                <a:spcPct val="150000"/>
              </a:lnSpc>
              <a:spcBef>
                <a:spcPts val="0"/>
              </a:spcBef>
              <a:buNone/>
              <a:defRPr/>
            </a:pPr>
            <a:r>
              <a:rPr lang="en-IN" sz="2400" b="1" u="sng" dirty="0" smtClean="0">
                <a:solidFill>
                  <a:srgbClr val="0099FF"/>
                </a:solidFill>
              </a:rPr>
              <a:t>EMBEDDED </a:t>
            </a:r>
            <a:r>
              <a:rPr lang="en-IN" sz="2400" b="1" u="sng" dirty="0">
                <a:solidFill>
                  <a:srgbClr val="0099FF"/>
                </a:solidFill>
              </a:rPr>
              <a:t>COMMUNICATION PROTOCOLS</a:t>
            </a:r>
            <a:r>
              <a:rPr lang="en-IN" sz="2400" b="1" dirty="0">
                <a:solidFill>
                  <a:srgbClr val="0099FF"/>
                </a:solidFill>
              </a:rPr>
              <a:t>: </a:t>
            </a:r>
            <a:r>
              <a:rPr lang="en-IN" sz="2400" dirty="0"/>
              <a:t>Embedded Networking: Introduction – Serial/Parallel Communication - Serial communication protocols-RS232 standard-RS485- Synchronous serial protocols – serial peripheral interface (SPI) – Inter Integrated Circuits (I2C)-PC Parallel port programming – ISA/PCI bus protocols-Fire wire.</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576064"/>
          </a:xfrm>
        </p:spPr>
        <p:txBody>
          <a:bodyPr/>
          <a:lstStyle/>
          <a:p>
            <a:pPr eaLnBrk="1" hangingPunct="1"/>
            <a:r>
              <a:rPr lang="en-IN" sz="3200" b="1" dirty="0">
                <a:solidFill>
                  <a:srgbClr val="FF0000"/>
                </a:solidFill>
                <a:latin typeface="+mn-lt"/>
              </a:rPr>
              <a:t>EMBEDDED </a:t>
            </a:r>
            <a:r>
              <a:rPr lang="en-IN" sz="3200" b="1" dirty="0" smtClean="0">
                <a:solidFill>
                  <a:srgbClr val="FF0000"/>
                </a:solidFill>
                <a:latin typeface="+mn-lt"/>
              </a:rPr>
              <a:t>NETWORKING </a:t>
            </a:r>
            <a:r>
              <a:rPr lang="en-IN" sz="1600" b="1" dirty="0" smtClean="0">
                <a:solidFill>
                  <a:srgbClr val="FF0000"/>
                </a:solidFill>
                <a:latin typeface="+mn-lt"/>
              </a:rPr>
              <a:t>Syllabus</a:t>
            </a:r>
            <a:endParaRPr lang="en-US" sz="1600" b="1" dirty="0" smtClean="0">
              <a:solidFill>
                <a:srgbClr val="FF0000"/>
              </a:solidFill>
              <a:latin typeface="+mn-lt"/>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9956741"/>
      </p:ext>
    </p:extLst>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buFont typeface="Arial" panose="020B0604020202020204" pitchFamily="34" charset="0"/>
              <a:buChar char="•"/>
            </a:pPr>
            <a:endParaRPr lang="en-IN" sz="1000" dirty="0" smtClean="0"/>
          </a:p>
          <a:p>
            <a:pPr algn="just">
              <a:buFont typeface="Arial" panose="020B0604020202020204" pitchFamily="34" charset="0"/>
              <a:buChar char="•"/>
            </a:pPr>
            <a:r>
              <a:rPr lang="en-IN" sz="2400" dirty="0" smtClean="0"/>
              <a:t>A </a:t>
            </a:r>
            <a:r>
              <a:rPr lang="en-IN" sz="2400" dirty="0"/>
              <a:t>network can be defined as a group of computers and other </a:t>
            </a:r>
            <a:r>
              <a:rPr lang="en-IN" sz="2400" dirty="0" smtClean="0"/>
              <a:t>devices connected </a:t>
            </a:r>
            <a:r>
              <a:rPr lang="en-IN" sz="2400" dirty="0"/>
              <a:t>in some ways so as to be able to exchange data</a:t>
            </a:r>
            <a:r>
              <a:rPr lang="en-IN" sz="2400" dirty="0" smtClean="0"/>
              <a:t>.</a:t>
            </a:r>
          </a:p>
          <a:p>
            <a:pPr algn="just">
              <a:buFont typeface="Arial" panose="020B0604020202020204" pitchFamily="34" charset="0"/>
              <a:buChar char="•"/>
            </a:pPr>
            <a:endParaRPr lang="en-IN" sz="2400" dirty="0"/>
          </a:p>
          <a:p>
            <a:pPr algn="just"/>
            <a:r>
              <a:rPr lang="en-IN" sz="2400" dirty="0"/>
              <a:t>In its broadest sense, a </a:t>
            </a:r>
            <a:r>
              <a:rPr lang="en-IN" sz="2400" b="1" dirty="0"/>
              <a:t>network </a:t>
            </a:r>
            <a:r>
              <a:rPr lang="en-IN" sz="2400" dirty="0"/>
              <a:t>consists of two or more entities, or objects</a:t>
            </a:r>
            <a:r>
              <a:rPr lang="en-IN" sz="2400" dirty="0" smtClean="0"/>
              <a:t>, sharing </a:t>
            </a:r>
            <a:r>
              <a:rPr lang="en-IN" sz="2400" dirty="0"/>
              <a:t>resources and information.</a:t>
            </a:r>
            <a:endParaRPr lang="en-IN" sz="2400" dirty="0" smtClean="0"/>
          </a:p>
          <a:p>
            <a:pPr algn="just">
              <a:buFont typeface="Arial" panose="020B0604020202020204" pitchFamily="34" charset="0"/>
              <a:buChar char="•"/>
            </a:pPr>
            <a:endParaRPr lang="en-IN" altLang="en-US" sz="2400" dirty="0">
              <a:latin typeface="Times New Roman" panose="02020603050405020304" pitchFamily="18" charset="0"/>
              <a:cs typeface="Times New Roman" panose="02020603050405020304" pitchFamily="18" charset="0"/>
            </a:endParaRPr>
          </a:p>
          <a:p>
            <a:pPr algn="just"/>
            <a:r>
              <a:rPr lang="en-IN" sz="2400" dirty="0"/>
              <a:t>Each of the devices on the network can be thought of as a node; </a:t>
            </a:r>
            <a:r>
              <a:rPr lang="en-IN" sz="2400" dirty="0" smtClean="0"/>
              <a:t>each node </a:t>
            </a:r>
            <a:r>
              <a:rPr lang="en-IN" sz="2400" dirty="0"/>
              <a:t>has a unique address</a:t>
            </a:r>
            <a:r>
              <a:rPr lang="en-IN" sz="2400" dirty="0" smtClean="0"/>
              <a:t>.</a:t>
            </a:r>
          </a:p>
          <a:p>
            <a:pPr algn="just"/>
            <a:endParaRPr lang="en-IN" altLang="en-US" sz="2400" dirty="0">
              <a:latin typeface="Times New Roman" panose="02020603050405020304" pitchFamily="18" charset="0"/>
              <a:cs typeface="Times New Roman" panose="02020603050405020304" pitchFamily="18" charset="0"/>
            </a:endParaRPr>
          </a:p>
          <a:p>
            <a:pPr algn="just"/>
            <a:r>
              <a:rPr lang="en-IN" sz="2400" dirty="0"/>
              <a:t>Some networks also provide names that humans can more </a:t>
            </a:r>
            <a:r>
              <a:rPr lang="en-IN" sz="2400" dirty="0" smtClean="0"/>
              <a:t>easily remember </a:t>
            </a:r>
            <a:r>
              <a:rPr lang="en-IN" sz="2400" dirty="0"/>
              <a:t>than numbers</a:t>
            </a:r>
            <a:r>
              <a:rPr lang="en-IN" sz="2400" dirty="0" smtClean="0"/>
              <a:t>.</a:t>
            </a:r>
          </a:p>
          <a:p>
            <a:pPr algn="just"/>
            <a:endParaRPr lang="en-IN" altLang="en-US" sz="2400" dirty="0">
              <a:latin typeface="Times New Roman" panose="02020603050405020304" pitchFamily="18" charset="0"/>
              <a:cs typeface="Times New Roman" panose="02020603050405020304" pitchFamily="18" charset="0"/>
            </a:endParaRPr>
          </a:p>
          <a:p>
            <a:pPr algn="just"/>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latin typeface="+mn-lt"/>
                <a:cs typeface="Times New Roman" panose="02020603050405020304" pitchFamily="18" charset="0"/>
              </a:rPr>
              <a:t>Introduction to EMBEDDED NETWORKING</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705831"/>
      </p:ext>
    </p:extLst>
  </p:cSld>
  <p:clrMapOvr>
    <a:masterClrMapping/>
  </p:clrMapOvr>
  <p:transition>
    <p:random/>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eaLnBrk="1" hangingPunct="1">
              <a:lnSpc>
                <a:spcPct val="150000"/>
              </a:lnSpc>
            </a:pPr>
            <a:endParaRPr lang="en-US" altLang="en-US" sz="2400" dirty="0" smtClean="0">
              <a:hlinkClick r:id="rId2"/>
            </a:endParaRPr>
          </a:p>
          <a:p>
            <a:pPr eaLnBrk="1" hangingPunct="1">
              <a:lnSpc>
                <a:spcPct val="150000"/>
              </a:lnSpc>
            </a:pPr>
            <a:r>
              <a:rPr lang="en-US" altLang="en-US" sz="2400" dirty="0" smtClean="0">
                <a:hlinkClick r:id="rId2"/>
              </a:rPr>
              <a:t>http</a:t>
            </a:r>
            <a:r>
              <a:rPr lang="en-US" altLang="en-US" sz="2400" dirty="0">
                <a:hlinkClick r:id="rId2"/>
              </a:rPr>
              <a:t>://www.apple.com</a:t>
            </a:r>
            <a:endParaRPr lang="en-US" altLang="en-US" sz="2400" dirty="0"/>
          </a:p>
          <a:p>
            <a:pPr eaLnBrk="1" hangingPunct="1">
              <a:lnSpc>
                <a:spcPct val="150000"/>
              </a:lnSpc>
            </a:pPr>
            <a:r>
              <a:rPr lang="en-US" altLang="en-US" sz="2400" dirty="0">
                <a:hlinkClick r:id="rId3"/>
              </a:rPr>
              <a:t>http://www.embedded.com/1999/9906/</a:t>
            </a:r>
            <a:endParaRPr lang="en-US" altLang="en-US" sz="2400" dirty="0"/>
          </a:p>
          <a:p>
            <a:pPr eaLnBrk="1" hangingPunct="1">
              <a:lnSpc>
                <a:spcPct val="150000"/>
              </a:lnSpc>
            </a:pPr>
            <a:r>
              <a:rPr lang="en-US" altLang="en-US" sz="2400" dirty="0">
                <a:hlinkClick r:id="rId4"/>
              </a:rPr>
              <a:t>http://www.1394ta.org/</a:t>
            </a:r>
            <a:endParaRPr lang="en-US" altLang="en-US" sz="2400" dirty="0"/>
          </a:p>
          <a:p>
            <a:pPr eaLnBrk="1" hangingPunct="1">
              <a:lnSpc>
                <a:spcPct val="150000"/>
              </a:lnSpc>
            </a:pPr>
            <a:r>
              <a:rPr lang="en-US" altLang="en-US" sz="2400" dirty="0">
                <a:hlinkClick r:id="rId5"/>
              </a:rPr>
              <a:t>http://computer.howstuffworks.com/firewire1.htm</a:t>
            </a:r>
            <a:endParaRPr lang="en-US" altLang="en-US" sz="2400" dirty="0"/>
          </a:p>
          <a:p>
            <a:pPr eaLnBrk="1" hangingPunct="1">
              <a:lnSpc>
                <a:spcPct val="150000"/>
              </a:lnSpc>
            </a:pPr>
            <a:endParaRPr lang="en-US" altLang="en-US" sz="2400" dirty="0"/>
          </a:p>
          <a:p>
            <a:pPr algn="just" eaLnBrk="1" hangingPunct="1">
              <a:lnSpc>
                <a:spcPct val="15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cs typeface="Times New Roman" panose="02020603050405020304" pitchFamily="18" charset="0"/>
              </a:rPr>
              <a:t>References for IEEE 1394</a:t>
            </a:r>
            <a:endParaRPr lang="en-US" sz="3600" b="1" dirty="0" smtClean="0">
              <a:solidFill>
                <a:srgbClr val="FF0000"/>
              </a:solidFill>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marL="0" indent="0" algn="just" eaLnBrk="1" hangingPunct="1">
              <a:lnSpc>
                <a:spcPct val="90000"/>
              </a:lnSpc>
              <a:buNone/>
              <a:defRPr/>
            </a:pPr>
            <a:endParaRPr lang="en-IN" sz="1000" b="1" dirty="0" smtClean="0">
              <a:solidFill>
                <a:srgbClr val="FF0000"/>
              </a:solidFill>
            </a:endParaRPr>
          </a:p>
          <a:p>
            <a:pPr marL="0" indent="0" algn="just" eaLnBrk="1" hangingPunct="1">
              <a:lnSpc>
                <a:spcPct val="90000"/>
              </a:lnSpc>
              <a:buNone/>
              <a:defRPr/>
            </a:pPr>
            <a:endParaRPr lang="en-IN" sz="2400" b="1" dirty="0" smtClean="0">
              <a:solidFill>
                <a:srgbClr val="FF0000"/>
              </a:solidFill>
            </a:endParaRPr>
          </a:p>
          <a:p>
            <a:pPr marL="0" indent="0" algn="just" eaLnBrk="1" hangingPunct="1">
              <a:lnSpc>
                <a:spcPct val="90000"/>
              </a:lnSpc>
              <a:buNone/>
              <a:defRPr/>
            </a:pPr>
            <a:r>
              <a:rPr lang="en-IN" sz="2400" b="1" dirty="0" smtClean="0">
                <a:solidFill>
                  <a:srgbClr val="FF0000"/>
                </a:solidFill>
              </a:rPr>
              <a:t>Family Network</a:t>
            </a:r>
          </a:p>
          <a:p>
            <a:pPr marL="0" indent="0" algn="just" eaLnBrk="1" hangingPunct="1">
              <a:lnSpc>
                <a:spcPct val="90000"/>
              </a:lnSpc>
              <a:buNone/>
              <a:defRPr/>
            </a:pPr>
            <a:endParaRPr lang="en-IN" altLang="en-US" sz="1000" b="1" dirty="0">
              <a:latin typeface="Times New Roman" panose="02020603050405020304" pitchFamily="18" charset="0"/>
              <a:cs typeface="Times New Roman" panose="02020603050405020304" pitchFamily="18" charset="0"/>
            </a:endParaRPr>
          </a:p>
          <a:p>
            <a:pPr algn="just"/>
            <a:r>
              <a:rPr lang="en-IN" sz="2400" dirty="0"/>
              <a:t>Most people belong to a family network in which related people share </a:t>
            </a:r>
            <a:r>
              <a:rPr lang="en-IN" sz="2400" dirty="0" smtClean="0"/>
              <a:t>their resources </a:t>
            </a:r>
            <a:r>
              <a:rPr lang="en-IN" sz="2400" dirty="0"/>
              <a:t>and information. </a:t>
            </a:r>
            <a:endParaRPr lang="en-IN" sz="2400" dirty="0" smtClean="0"/>
          </a:p>
          <a:p>
            <a:pPr algn="just"/>
            <a:endParaRPr lang="en-IN" sz="1000" dirty="0"/>
          </a:p>
          <a:p>
            <a:pPr algn="just"/>
            <a:r>
              <a:rPr lang="en-IN" sz="2400" dirty="0" smtClean="0"/>
              <a:t>This </a:t>
            </a:r>
            <a:r>
              <a:rPr lang="en-IN" sz="2400" dirty="0"/>
              <a:t>sharing is bi-directional because even </a:t>
            </a:r>
            <a:r>
              <a:rPr lang="en-IN" sz="2400" dirty="0" smtClean="0"/>
              <a:t>the youngest </a:t>
            </a:r>
            <a:r>
              <a:rPr lang="en-IN" sz="2400" dirty="0"/>
              <a:t>family members share information of some sort. </a:t>
            </a:r>
            <a:endParaRPr lang="en-IN" sz="2400" dirty="0" smtClean="0"/>
          </a:p>
          <a:p>
            <a:pPr algn="just"/>
            <a:endParaRPr lang="en-IN" altLang="en-US" sz="2400" dirty="0">
              <a:latin typeface="Times New Roman" panose="02020603050405020304" pitchFamily="18" charset="0"/>
              <a:cs typeface="Times New Roman" panose="02020603050405020304" pitchFamily="18" charset="0"/>
            </a:endParaRPr>
          </a:p>
          <a:p>
            <a:pPr marL="0" indent="0" algn="just">
              <a:buNone/>
            </a:pPr>
            <a:r>
              <a:rPr lang="en-IN" sz="2400" b="1" dirty="0" smtClean="0">
                <a:solidFill>
                  <a:srgbClr val="FF0000"/>
                </a:solidFill>
              </a:rPr>
              <a:t>Peer Network</a:t>
            </a:r>
          </a:p>
          <a:p>
            <a:pPr marL="0" indent="0" algn="just">
              <a:buNone/>
            </a:pPr>
            <a:endParaRPr lang="en-IN" altLang="en-US" sz="1000" b="1" dirty="0">
              <a:solidFill>
                <a:srgbClr val="FF0000"/>
              </a:solidFill>
              <a:latin typeface="Times New Roman" panose="02020603050405020304" pitchFamily="18" charset="0"/>
              <a:cs typeface="Times New Roman" panose="02020603050405020304" pitchFamily="18" charset="0"/>
            </a:endParaRPr>
          </a:p>
          <a:p>
            <a:pPr algn="just"/>
            <a:r>
              <a:rPr lang="en-IN" sz="2400" dirty="0"/>
              <a:t>Outside the family, there is a community that offers a wider array of </a:t>
            </a:r>
            <a:r>
              <a:rPr lang="en-IN" sz="2400" dirty="0" smtClean="0"/>
              <a:t>resources than </a:t>
            </a:r>
            <a:r>
              <a:rPr lang="en-IN" sz="2400" dirty="0"/>
              <a:t>the typical family can provide</a:t>
            </a:r>
            <a:r>
              <a:rPr lang="en-IN" sz="2400" dirty="0" smtClean="0"/>
              <a:t>.</a:t>
            </a:r>
          </a:p>
          <a:p>
            <a:pPr algn="just"/>
            <a:endParaRPr lang="en-IN" altLang="en-US" sz="2400" dirty="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4220530"/>
      </p:ext>
    </p:extLst>
  </p:cSld>
  <p:clrMapOvr>
    <a:masterClrMapping/>
  </p:clrMapOvr>
  <p:transition>
    <p:random/>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396606"/>
      </p:ext>
    </p:extLst>
  </p:cSld>
  <p:clrMapOvr>
    <a:masterClrMapping/>
  </p:clrMapOvr>
  <p:transition>
    <p:random/>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648072"/>
          </a:xfrm>
        </p:spPr>
        <p:txBody>
          <a:bodyPr/>
          <a:lstStyle/>
          <a:p>
            <a:pPr eaLnBrk="1" hangingPunct="1"/>
            <a:r>
              <a:rPr lang="en-US" sz="3600" b="1" dirty="0" smtClean="0">
                <a:solidFill>
                  <a:srgbClr val="FF0000"/>
                </a:solidFill>
                <a:latin typeface="Times New Roman" panose="02020603050405020304" pitchFamily="18" charset="0"/>
                <a:cs typeface="Times New Roman" panose="02020603050405020304" pitchFamily="18" charset="0"/>
              </a:rPr>
              <a:t>Comparison Table</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3177794645"/>
              </p:ext>
            </p:extLst>
          </p:nvPr>
        </p:nvGraphicFramePr>
        <p:xfrm>
          <a:off x="281880" y="908720"/>
          <a:ext cx="8610600" cy="5398997"/>
        </p:xfrm>
        <a:graphic>
          <a:graphicData uri="http://schemas.openxmlformats.org/drawingml/2006/table">
            <a:tbl>
              <a:tblPr firstRow="1" bandRow="1">
                <a:tableStyleId>{5940675A-B579-460E-94D1-54222C63F5DA}</a:tableStyleId>
              </a:tblPr>
              <a:tblGrid>
                <a:gridCol w="1143000"/>
                <a:gridCol w="838200"/>
                <a:gridCol w="1247775"/>
                <a:gridCol w="733425"/>
                <a:gridCol w="914400"/>
                <a:gridCol w="914400"/>
                <a:gridCol w="990600"/>
                <a:gridCol w="1828800"/>
              </a:tblGrid>
              <a:tr h="1065953">
                <a:tc>
                  <a:txBody>
                    <a:bodyPr/>
                    <a:lstStyle/>
                    <a:p>
                      <a:pPr algn="ctr"/>
                      <a:r>
                        <a:rPr lang="en-IE" sz="1600" b="1" dirty="0">
                          <a:solidFill>
                            <a:srgbClr val="FF0000"/>
                          </a:solidFill>
                        </a:rPr>
                        <a:t>Name </a:t>
                      </a:r>
                    </a:p>
                  </a:txBody>
                  <a:tcPr marL="47625" marR="47625" marT="47632" marB="47632"/>
                </a:tc>
                <a:tc>
                  <a:txBody>
                    <a:bodyPr/>
                    <a:lstStyle/>
                    <a:p>
                      <a:pPr algn="ctr"/>
                      <a:r>
                        <a:rPr lang="en-IE" sz="1600" b="1" dirty="0">
                          <a:solidFill>
                            <a:srgbClr val="FF0000"/>
                          </a:solidFill>
                        </a:rPr>
                        <a:t>Sync</a:t>
                      </a:r>
                      <a:br>
                        <a:rPr lang="en-IE" sz="1600" b="1" dirty="0">
                          <a:solidFill>
                            <a:srgbClr val="FF0000"/>
                          </a:solidFill>
                        </a:rPr>
                      </a:br>
                      <a:r>
                        <a:rPr lang="en-IE" sz="1600" b="1" dirty="0">
                          <a:solidFill>
                            <a:srgbClr val="FF0000"/>
                          </a:solidFill>
                        </a:rPr>
                        <a:t>/Async</a:t>
                      </a:r>
                    </a:p>
                  </a:txBody>
                  <a:tcPr marL="47625" marR="47625" marT="47632" marB="47632"/>
                </a:tc>
                <a:tc>
                  <a:txBody>
                    <a:bodyPr/>
                    <a:lstStyle/>
                    <a:p>
                      <a:pPr algn="ctr"/>
                      <a:r>
                        <a:rPr lang="en-IE" sz="1600" b="1" dirty="0">
                          <a:solidFill>
                            <a:srgbClr val="FF0000"/>
                          </a:solidFill>
                        </a:rPr>
                        <a:t>Type</a:t>
                      </a:r>
                    </a:p>
                  </a:txBody>
                  <a:tcPr marL="47625" marR="47625" marT="47632" marB="47632"/>
                </a:tc>
                <a:tc>
                  <a:txBody>
                    <a:bodyPr/>
                    <a:lstStyle/>
                    <a:p>
                      <a:pPr algn="ctr"/>
                      <a:r>
                        <a:rPr lang="en-IE" sz="1600" b="1" dirty="0">
                          <a:solidFill>
                            <a:srgbClr val="FF0000"/>
                          </a:solidFill>
                        </a:rPr>
                        <a:t>Duplex</a:t>
                      </a:r>
                    </a:p>
                  </a:txBody>
                  <a:tcPr marL="47625" marR="47625" marT="47632" marB="47632"/>
                </a:tc>
                <a:tc>
                  <a:txBody>
                    <a:bodyPr/>
                    <a:lstStyle/>
                    <a:p>
                      <a:pPr algn="ctr"/>
                      <a:r>
                        <a:rPr lang="en-IE" sz="1600" b="1" dirty="0">
                          <a:solidFill>
                            <a:srgbClr val="FF0000"/>
                          </a:solidFill>
                        </a:rPr>
                        <a:t>Max </a:t>
                      </a:r>
                      <a:br>
                        <a:rPr lang="en-IE" sz="1600" b="1" dirty="0">
                          <a:solidFill>
                            <a:srgbClr val="FF0000"/>
                          </a:solidFill>
                        </a:rPr>
                      </a:br>
                      <a:r>
                        <a:rPr lang="en-IE" sz="1600" b="1" dirty="0">
                          <a:solidFill>
                            <a:srgbClr val="FF0000"/>
                          </a:solidFill>
                        </a:rPr>
                        <a:t>devices</a:t>
                      </a:r>
                    </a:p>
                  </a:txBody>
                  <a:tcPr marL="47625" marR="47625" marT="47632" marB="47632"/>
                </a:tc>
                <a:tc>
                  <a:txBody>
                    <a:bodyPr/>
                    <a:lstStyle/>
                    <a:p>
                      <a:pPr algn="ctr"/>
                      <a:r>
                        <a:rPr lang="en-IE" sz="1600" b="1" dirty="0">
                          <a:solidFill>
                            <a:srgbClr val="FF0000"/>
                          </a:solidFill>
                        </a:rPr>
                        <a:t>Max</a:t>
                      </a:r>
                      <a:br>
                        <a:rPr lang="en-IE" sz="1600" b="1" dirty="0">
                          <a:solidFill>
                            <a:srgbClr val="FF0000"/>
                          </a:solidFill>
                        </a:rPr>
                      </a:br>
                      <a:r>
                        <a:rPr lang="en-IE" sz="1600" b="1" dirty="0">
                          <a:solidFill>
                            <a:srgbClr val="FF0000"/>
                          </a:solidFill>
                        </a:rPr>
                        <a:t>speed</a:t>
                      </a:r>
                      <a:br>
                        <a:rPr lang="en-IE" sz="1600" b="1" dirty="0">
                          <a:solidFill>
                            <a:srgbClr val="FF0000"/>
                          </a:solidFill>
                        </a:rPr>
                      </a:br>
                      <a:r>
                        <a:rPr lang="en-IE" sz="1600" b="1" dirty="0">
                          <a:solidFill>
                            <a:srgbClr val="FF0000"/>
                          </a:solidFill>
                        </a:rPr>
                        <a:t>(Kbps)</a:t>
                      </a:r>
                    </a:p>
                  </a:txBody>
                  <a:tcPr marL="47625" marR="47625" marT="47632" marB="47632"/>
                </a:tc>
                <a:tc>
                  <a:txBody>
                    <a:bodyPr/>
                    <a:lstStyle/>
                    <a:p>
                      <a:pPr algn="ctr"/>
                      <a:r>
                        <a:rPr lang="en-IE" sz="1600" b="1" dirty="0">
                          <a:solidFill>
                            <a:srgbClr val="FF0000"/>
                          </a:solidFill>
                        </a:rPr>
                        <a:t>Max</a:t>
                      </a:r>
                      <a:br>
                        <a:rPr lang="en-IE" sz="1600" b="1" dirty="0">
                          <a:solidFill>
                            <a:srgbClr val="FF0000"/>
                          </a:solidFill>
                        </a:rPr>
                      </a:br>
                      <a:r>
                        <a:rPr lang="en-IE" sz="1600" b="1" dirty="0">
                          <a:solidFill>
                            <a:srgbClr val="FF0000"/>
                          </a:solidFill>
                        </a:rPr>
                        <a:t>distance</a:t>
                      </a:r>
                      <a:br>
                        <a:rPr lang="en-IE" sz="1600" b="1" dirty="0">
                          <a:solidFill>
                            <a:srgbClr val="FF0000"/>
                          </a:solidFill>
                        </a:rPr>
                      </a:br>
                      <a:r>
                        <a:rPr lang="en-IE" sz="1600" b="1" dirty="0" smtClean="0">
                          <a:solidFill>
                            <a:srgbClr val="FF0000"/>
                          </a:solidFill>
                        </a:rPr>
                        <a:t>(feet)</a:t>
                      </a:r>
                      <a:endParaRPr lang="en-IE" sz="1600" b="1" dirty="0">
                        <a:solidFill>
                          <a:srgbClr val="FF0000"/>
                        </a:solidFill>
                      </a:endParaRPr>
                    </a:p>
                  </a:txBody>
                  <a:tcPr marL="47625" marR="47625" marT="47632" marB="47632"/>
                </a:tc>
                <a:tc>
                  <a:txBody>
                    <a:bodyPr/>
                    <a:lstStyle/>
                    <a:p>
                      <a:pPr algn="ctr"/>
                      <a:r>
                        <a:rPr lang="en-IE" sz="1600" b="1" dirty="0">
                          <a:solidFill>
                            <a:srgbClr val="FF0000"/>
                          </a:solidFill>
                        </a:rPr>
                        <a:t>Pin</a:t>
                      </a:r>
                      <a:br>
                        <a:rPr lang="en-IE" sz="1600" b="1" dirty="0">
                          <a:solidFill>
                            <a:srgbClr val="FF0000"/>
                          </a:solidFill>
                        </a:rPr>
                      </a:br>
                      <a:r>
                        <a:rPr lang="en-IE" sz="1600" b="1" dirty="0" smtClean="0">
                          <a:solidFill>
                            <a:srgbClr val="FF0000"/>
                          </a:solidFill>
                        </a:rPr>
                        <a:t>count</a:t>
                      </a:r>
                    </a:p>
                    <a:p>
                      <a:pPr algn="ctr"/>
                      <a:r>
                        <a:rPr lang="en-IE" sz="1600" b="1" dirty="0" smtClean="0">
                          <a:solidFill>
                            <a:srgbClr val="FF0000"/>
                          </a:solidFill>
                        </a:rPr>
                        <a:t>(not</a:t>
                      </a:r>
                      <a:r>
                        <a:rPr lang="en-IE" sz="1600" b="1" baseline="0" dirty="0" smtClean="0">
                          <a:solidFill>
                            <a:srgbClr val="FF0000"/>
                          </a:solidFill>
                        </a:rPr>
                        <a:t> including ground)</a:t>
                      </a:r>
                      <a:endParaRPr lang="en-IE" sz="1600" b="1" dirty="0">
                        <a:solidFill>
                          <a:srgbClr val="FF0000"/>
                        </a:solidFill>
                      </a:endParaRPr>
                    </a:p>
                  </a:txBody>
                  <a:tcPr marL="47625" marR="47625" marT="47632" marB="47632"/>
                </a:tc>
              </a:tr>
              <a:tr h="467913">
                <a:tc>
                  <a:txBody>
                    <a:bodyPr/>
                    <a:lstStyle/>
                    <a:p>
                      <a:pPr algn="ctr"/>
                      <a:r>
                        <a:rPr lang="en-IE" sz="1600" b="1" dirty="0"/>
                        <a:t>RS-232</a:t>
                      </a:r>
                    </a:p>
                  </a:txBody>
                  <a:tcPr marL="47625" marR="47625" marT="47632" marB="47632"/>
                </a:tc>
                <a:tc>
                  <a:txBody>
                    <a:bodyPr/>
                    <a:lstStyle/>
                    <a:p>
                      <a:pPr algn="ctr"/>
                      <a:r>
                        <a:rPr lang="en-IE" sz="1600" b="1" dirty="0" smtClean="0"/>
                        <a:t>Async</a:t>
                      </a:r>
                      <a:endParaRPr lang="en-IE" sz="1600" b="1" dirty="0"/>
                    </a:p>
                  </a:txBody>
                  <a:tcPr marL="47625" marR="47625" marT="47632" marB="47632"/>
                </a:tc>
                <a:tc>
                  <a:txBody>
                    <a:bodyPr/>
                    <a:lstStyle/>
                    <a:p>
                      <a:pPr algn="ctr"/>
                      <a:r>
                        <a:rPr lang="en-IE" sz="1600" b="1" dirty="0"/>
                        <a:t>peer</a:t>
                      </a:r>
                    </a:p>
                  </a:txBody>
                  <a:tcPr marL="47625" marR="47625" marT="47632" marB="47632"/>
                </a:tc>
                <a:tc>
                  <a:txBody>
                    <a:bodyPr/>
                    <a:lstStyle/>
                    <a:p>
                      <a:pPr algn="ctr"/>
                      <a:r>
                        <a:rPr lang="en-IE" sz="1600" b="1" dirty="0"/>
                        <a:t>full</a:t>
                      </a:r>
                    </a:p>
                  </a:txBody>
                  <a:tcPr marL="47625" marR="47625" marT="47632" marB="47632"/>
                </a:tc>
                <a:tc>
                  <a:txBody>
                    <a:bodyPr/>
                    <a:lstStyle/>
                    <a:p>
                      <a:pPr algn="ctr"/>
                      <a:r>
                        <a:rPr lang="en-IE" sz="1600" b="1" dirty="0"/>
                        <a:t>2</a:t>
                      </a:r>
                    </a:p>
                  </a:txBody>
                  <a:tcPr marL="47625" marR="47625" marT="47632" marB="47632"/>
                </a:tc>
                <a:tc>
                  <a:txBody>
                    <a:bodyPr/>
                    <a:lstStyle/>
                    <a:p>
                      <a:pPr algn="ctr"/>
                      <a:r>
                        <a:rPr lang="en-IE" sz="1600" b="1" dirty="0" smtClean="0"/>
                        <a:t>115.2</a:t>
                      </a:r>
                      <a:endParaRPr lang="en-IE" sz="1600" b="1" dirty="0"/>
                    </a:p>
                  </a:txBody>
                  <a:tcPr marL="47625" marR="47625" marT="47632" marB="47632"/>
                </a:tc>
                <a:tc>
                  <a:txBody>
                    <a:bodyPr/>
                    <a:lstStyle/>
                    <a:p>
                      <a:pPr algn="ctr"/>
                      <a:r>
                        <a:rPr lang="en-IE" sz="1600" b="1" dirty="0" smtClean="0"/>
                        <a:t>30</a:t>
                      </a:r>
                      <a:endParaRPr lang="en-IE" sz="1600" b="1" dirty="0"/>
                    </a:p>
                  </a:txBody>
                  <a:tcPr marL="47625" marR="47625" marT="47632" marB="47632"/>
                </a:tc>
                <a:tc>
                  <a:txBody>
                    <a:bodyPr/>
                    <a:lstStyle/>
                    <a:p>
                      <a:pPr algn="ctr"/>
                      <a:r>
                        <a:rPr lang="en-IE" sz="1600" b="1" dirty="0" smtClean="0"/>
                        <a:t>2</a:t>
                      </a:r>
                      <a:r>
                        <a:rPr lang="en-IE" sz="1800" b="1" dirty="0" smtClean="0"/>
                        <a:t> </a:t>
                      </a:r>
                      <a:r>
                        <a:rPr lang="en-IE" sz="1100" b="1" dirty="0" smtClean="0"/>
                        <a:t>(or</a:t>
                      </a:r>
                      <a:r>
                        <a:rPr lang="en-IE" sz="1100" b="1" baseline="0" dirty="0" smtClean="0"/>
                        <a:t> 4 with HW handshake</a:t>
                      </a:r>
                      <a:r>
                        <a:rPr lang="en-IE" sz="1100" b="1" dirty="0" smtClean="0"/>
                        <a:t>)</a:t>
                      </a:r>
                      <a:endParaRPr lang="en-IE" sz="1800" b="1" dirty="0"/>
                    </a:p>
                  </a:txBody>
                  <a:tcPr marL="47625" marR="47625" marT="47632" marB="47632"/>
                </a:tc>
              </a:tr>
              <a:tr h="704947">
                <a:tc>
                  <a:txBody>
                    <a:bodyPr/>
                    <a:lstStyle/>
                    <a:p>
                      <a:pPr algn="ctr"/>
                      <a:r>
                        <a:rPr lang="en-IE" sz="1600" b="1" dirty="0"/>
                        <a:t>RS-422</a:t>
                      </a:r>
                    </a:p>
                  </a:txBody>
                  <a:tcPr marL="47625" marR="47625" marT="47632" marB="47632"/>
                </a:tc>
                <a:tc>
                  <a:txBody>
                    <a:bodyPr/>
                    <a:lstStyle/>
                    <a:p>
                      <a:pPr algn="ctr"/>
                      <a:r>
                        <a:rPr lang="en-IE" sz="1600" b="1" dirty="0"/>
                        <a:t>A</a:t>
                      </a:r>
                      <a:r>
                        <a:rPr lang="en-IE" sz="1600" b="1" dirty="0" smtClean="0"/>
                        <a:t>sync</a:t>
                      </a:r>
                      <a:endParaRPr lang="en-IE" sz="1600" b="1" dirty="0"/>
                    </a:p>
                  </a:txBody>
                  <a:tcPr marL="47625" marR="47625" marT="47632" marB="47632"/>
                </a:tc>
                <a:tc>
                  <a:txBody>
                    <a:bodyPr/>
                    <a:lstStyle/>
                    <a:p>
                      <a:pPr algn="ctr"/>
                      <a:r>
                        <a:rPr lang="en-IE" sz="1600" b="1" dirty="0"/>
                        <a:t>multi-drop</a:t>
                      </a:r>
                    </a:p>
                  </a:txBody>
                  <a:tcPr marL="47625" marR="47625" marT="47632" marB="47632"/>
                </a:tc>
                <a:tc>
                  <a:txBody>
                    <a:bodyPr/>
                    <a:lstStyle/>
                    <a:p>
                      <a:pPr algn="ctr"/>
                      <a:r>
                        <a:rPr lang="en-IE" sz="1600" b="1"/>
                        <a:t>half</a:t>
                      </a:r>
                    </a:p>
                  </a:txBody>
                  <a:tcPr marL="47625" marR="47625" marT="47632" marB="47632"/>
                </a:tc>
                <a:tc>
                  <a:txBody>
                    <a:bodyPr/>
                    <a:lstStyle/>
                    <a:p>
                      <a:pPr algn="ctr"/>
                      <a:r>
                        <a:rPr lang="en-IE" sz="1600" b="1" dirty="0" smtClean="0"/>
                        <a:t>10</a:t>
                      </a:r>
                      <a:endParaRPr lang="en-IE" sz="1600" b="1" dirty="0"/>
                    </a:p>
                  </a:txBody>
                  <a:tcPr marL="47625" marR="47625" marT="47632" marB="47632"/>
                </a:tc>
                <a:tc>
                  <a:txBody>
                    <a:bodyPr/>
                    <a:lstStyle/>
                    <a:p>
                      <a:pPr algn="ctr"/>
                      <a:r>
                        <a:rPr lang="en-IE" sz="1600" b="1" dirty="0" smtClean="0"/>
                        <a:t>10000</a:t>
                      </a:r>
                      <a:endParaRPr lang="en-IE" sz="1600" b="1" dirty="0"/>
                    </a:p>
                  </a:txBody>
                  <a:tcPr marL="47625" marR="47625" marT="47632" marB="47632"/>
                </a:tc>
                <a:tc>
                  <a:txBody>
                    <a:bodyPr/>
                    <a:lstStyle/>
                    <a:p>
                      <a:pPr algn="ctr"/>
                      <a:r>
                        <a:rPr lang="en-IE" sz="1600" b="1" dirty="0"/>
                        <a:t>4,000</a:t>
                      </a:r>
                    </a:p>
                  </a:txBody>
                  <a:tcPr marL="47625" marR="47625" marT="47632" marB="47632"/>
                </a:tc>
                <a:tc>
                  <a:txBody>
                    <a:bodyPr/>
                    <a:lstStyle/>
                    <a:p>
                      <a:pPr algn="ctr"/>
                      <a:r>
                        <a:rPr lang="en-IE" sz="1600" b="1" dirty="0" smtClean="0"/>
                        <a:t>1</a:t>
                      </a:r>
                      <a:r>
                        <a:rPr lang="en-IE" sz="1800" b="1" baseline="0" dirty="0" smtClean="0"/>
                        <a:t> </a:t>
                      </a:r>
                      <a:r>
                        <a:rPr lang="en-IE" sz="1100" b="1" baseline="0" dirty="0" smtClean="0"/>
                        <a:t>(unidirectional only, additional pins for each bidirectional comm.)</a:t>
                      </a:r>
                      <a:endParaRPr lang="en-IE" sz="1800" b="1" dirty="0"/>
                    </a:p>
                  </a:txBody>
                  <a:tcPr marL="47625" marR="47625" marT="47632" marB="47632"/>
                </a:tc>
              </a:tr>
              <a:tr h="518629">
                <a:tc>
                  <a:txBody>
                    <a:bodyPr/>
                    <a:lstStyle/>
                    <a:p>
                      <a:pPr algn="ctr"/>
                      <a:r>
                        <a:rPr lang="en-IE" sz="1600" b="1" dirty="0"/>
                        <a:t>RS-485</a:t>
                      </a:r>
                    </a:p>
                  </a:txBody>
                  <a:tcPr marL="47625" marR="47625" marT="47632" marB="47632"/>
                </a:tc>
                <a:tc>
                  <a:txBody>
                    <a:bodyPr/>
                    <a:lstStyle/>
                    <a:p>
                      <a:pPr algn="ctr"/>
                      <a:r>
                        <a:rPr lang="en-IE" sz="1600" b="1" dirty="0"/>
                        <a:t>A</a:t>
                      </a:r>
                      <a:r>
                        <a:rPr lang="en-IE" sz="1600" b="1" dirty="0" smtClean="0"/>
                        <a:t>sync</a:t>
                      </a:r>
                      <a:endParaRPr lang="en-IE" sz="1600" b="1" dirty="0"/>
                    </a:p>
                  </a:txBody>
                  <a:tcPr marL="47625" marR="47625" marT="47632" marB="47632"/>
                </a:tc>
                <a:tc>
                  <a:txBody>
                    <a:bodyPr/>
                    <a:lstStyle/>
                    <a:p>
                      <a:pPr algn="ctr"/>
                      <a:r>
                        <a:rPr lang="en-IE" sz="1600" b="1" dirty="0"/>
                        <a:t>multi-point</a:t>
                      </a:r>
                    </a:p>
                  </a:txBody>
                  <a:tcPr marL="47625" marR="47625" marT="47632" marB="47632"/>
                </a:tc>
                <a:tc>
                  <a:txBody>
                    <a:bodyPr/>
                    <a:lstStyle/>
                    <a:p>
                      <a:pPr algn="ctr"/>
                      <a:r>
                        <a:rPr lang="en-IE" sz="1600" b="1"/>
                        <a:t>half</a:t>
                      </a:r>
                    </a:p>
                  </a:txBody>
                  <a:tcPr marL="47625" marR="47625" marT="47632" marB="47632"/>
                </a:tc>
                <a:tc>
                  <a:txBody>
                    <a:bodyPr/>
                    <a:lstStyle/>
                    <a:p>
                      <a:pPr algn="ctr"/>
                      <a:r>
                        <a:rPr lang="en-IE" sz="1600" b="1" dirty="0" smtClean="0"/>
                        <a:t>32</a:t>
                      </a:r>
                      <a:endParaRPr lang="en-IE" sz="1600" b="1" dirty="0"/>
                    </a:p>
                  </a:txBody>
                  <a:tcPr marL="47625" marR="47625" marT="47632" marB="47632"/>
                </a:tc>
                <a:tc>
                  <a:txBody>
                    <a:bodyPr/>
                    <a:lstStyle/>
                    <a:p>
                      <a:pPr algn="ctr"/>
                      <a:r>
                        <a:rPr lang="en-IE" sz="1600" b="1" dirty="0" smtClean="0"/>
                        <a:t>10000</a:t>
                      </a:r>
                      <a:endParaRPr lang="en-IE" sz="1600" b="1" dirty="0"/>
                    </a:p>
                  </a:txBody>
                  <a:tcPr marL="47625" marR="47625" marT="47632" marB="47632"/>
                </a:tc>
                <a:tc>
                  <a:txBody>
                    <a:bodyPr/>
                    <a:lstStyle/>
                    <a:p>
                      <a:pPr algn="ctr"/>
                      <a:r>
                        <a:rPr lang="en-IE" sz="1600" b="1" dirty="0"/>
                        <a:t>4,000</a:t>
                      </a:r>
                    </a:p>
                  </a:txBody>
                  <a:tcPr marL="47625" marR="47625" marT="47632" marB="47632"/>
                </a:tc>
                <a:tc>
                  <a:txBody>
                    <a:bodyPr/>
                    <a:lstStyle/>
                    <a:p>
                      <a:pPr algn="ctr"/>
                      <a:r>
                        <a:rPr lang="en-IE" sz="1600" b="1" dirty="0"/>
                        <a:t>2</a:t>
                      </a:r>
                    </a:p>
                  </a:txBody>
                  <a:tcPr marL="47625" marR="47625" marT="47632" marB="47632"/>
                </a:tc>
              </a:tr>
              <a:tr h="643979">
                <a:tc>
                  <a:txBody>
                    <a:bodyPr/>
                    <a:lstStyle/>
                    <a:p>
                      <a:pPr algn="ctr"/>
                      <a:r>
                        <a:rPr lang="en-IE" sz="1600" b="1" dirty="0"/>
                        <a:t>I</a:t>
                      </a:r>
                      <a:r>
                        <a:rPr lang="en-IE" sz="1600" b="1" baseline="30000" dirty="0"/>
                        <a:t>2</a:t>
                      </a:r>
                      <a:r>
                        <a:rPr lang="en-IE" sz="1600" b="1" dirty="0"/>
                        <a:t>C</a:t>
                      </a:r>
                    </a:p>
                  </a:txBody>
                  <a:tcPr marL="47625" marR="47625" marT="47632" marB="47632"/>
                </a:tc>
                <a:tc>
                  <a:txBody>
                    <a:bodyPr/>
                    <a:lstStyle/>
                    <a:p>
                      <a:pPr algn="ctr"/>
                      <a:r>
                        <a:rPr lang="en-IE" sz="1600" b="1" dirty="0"/>
                        <a:t>S</a:t>
                      </a:r>
                      <a:r>
                        <a:rPr lang="en-IE" sz="1600" b="1" dirty="0" smtClean="0"/>
                        <a:t>ync</a:t>
                      </a:r>
                      <a:endParaRPr lang="en-IE" sz="1600" b="1" dirty="0"/>
                    </a:p>
                  </a:txBody>
                  <a:tcPr marL="47625" marR="47625" marT="47632" marB="47632"/>
                </a:tc>
                <a:tc>
                  <a:txBody>
                    <a:bodyPr/>
                    <a:lstStyle/>
                    <a:p>
                      <a:pPr algn="ctr"/>
                      <a:r>
                        <a:rPr lang="en-IE" sz="1600" b="1" dirty="0"/>
                        <a:t>multi-master</a:t>
                      </a:r>
                    </a:p>
                  </a:txBody>
                  <a:tcPr marL="47625" marR="47625" marT="47632" marB="47632"/>
                </a:tc>
                <a:tc>
                  <a:txBody>
                    <a:bodyPr/>
                    <a:lstStyle/>
                    <a:p>
                      <a:pPr algn="ctr"/>
                      <a:r>
                        <a:rPr lang="en-IE" sz="1600" b="1"/>
                        <a:t>half</a:t>
                      </a:r>
                    </a:p>
                  </a:txBody>
                  <a:tcPr marL="47625" marR="47625" marT="47632" marB="47632"/>
                </a:tc>
                <a:tc>
                  <a:txBody>
                    <a:bodyPr/>
                    <a:lstStyle/>
                    <a:p>
                      <a:pPr algn="ctr"/>
                      <a:r>
                        <a:rPr lang="en-IE" sz="900" b="1" dirty="0" smtClean="0"/>
                        <a:t>Limitation based on bus capacitance and bit rate</a:t>
                      </a:r>
                      <a:endParaRPr lang="en-IE" sz="900" b="1" dirty="0"/>
                    </a:p>
                  </a:txBody>
                  <a:tcPr marL="47625" marR="47625" marT="47632" marB="47632"/>
                </a:tc>
                <a:tc>
                  <a:txBody>
                    <a:bodyPr/>
                    <a:lstStyle/>
                    <a:p>
                      <a:pPr algn="ctr"/>
                      <a:r>
                        <a:rPr lang="en-IE" sz="1600" b="1" dirty="0" smtClean="0"/>
                        <a:t>3400</a:t>
                      </a:r>
                      <a:endParaRPr lang="en-IE" sz="1600" b="1" dirty="0"/>
                    </a:p>
                  </a:txBody>
                  <a:tcPr marL="47625" marR="47625" marT="47632" marB="47632"/>
                </a:tc>
                <a:tc>
                  <a:txBody>
                    <a:bodyPr/>
                    <a:lstStyle/>
                    <a:p>
                      <a:pPr algn="ctr"/>
                      <a:r>
                        <a:rPr lang="en-IE" sz="1600" b="1" dirty="0"/>
                        <a:t>&lt;10</a:t>
                      </a:r>
                    </a:p>
                  </a:txBody>
                  <a:tcPr marL="47625" marR="47625" marT="47632" marB="47632"/>
                </a:tc>
                <a:tc>
                  <a:txBody>
                    <a:bodyPr/>
                    <a:lstStyle/>
                    <a:p>
                      <a:pPr algn="ctr"/>
                      <a:r>
                        <a:rPr lang="en-IE" sz="1600" b="1" dirty="0"/>
                        <a:t>2</a:t>
                      </a:r>
                    </a:p>
                  </a:txBody>
                  <a:tcPr marL="47625" marR="47625" marT="47632" marB="47632"/>
                </a:tc>
              </a:tr>
              <a:tr h="674463">
                <a:tc>
                  <a:txBody>
                    <a:bodyPr/>
                    <a:lstStyle/>
                    <a:p>
                      <a:pPr algn="ctr"/>
                      <a:r>
                        <a:rPr lang="en-IE" sz="1600" b="1" dirty="0"/>
                        <a:t>SPI</a:t>
                      </a:r>
                    </a:p>
                  </a:txBody>
                  <a:tcPr marL="47625" marR="47625" marT="47632" marB="47632"/>
                </a:tc>
                <a:tc>
                  <a:txBody>
                    <a:bodyPr/>
                    <a:lstStyle/>
                    <a:p>
                      <a:pPr algn="ctr"/>
                      <a:r>
                        <a:rPr lang="en-IE" sz="1600" b="1" dirty="0"/>
                        <a:t>S</a:t>
                      </a:r>
                      <a:r>
                        <a:rPr lang="en-IE" sz="1600" b="1" dirty="0" smtClean="0"/>
                        <a:t>ync</a:t>
                      </a:r>
                      <a:endParaRPr lang="en-IE" sz="1600" b="1" dirty="0"/>
                    </a:p>
                  </a:txBody>
                  <a:tcPr marL="47625" marR="47625" marT="47632" marB="47632"/>
                </a:tc>
                <a:tc>
                  <a:txBody>
                    <a:bodyPr/>
                    <a:lstStyle/>
                    <a:p>
                      <a:pPr algn="ctr"/>
                      <a:r>
                        <a:rPr lang="en-IE" sz="1600" b="1" dirty="0"/>
                        <a:t>multi-master</a:t>
                      </a:r>
                    </a:p>
                  </a:txBody>
                  <a:tcPr marL="47625" marR="47625" marT="47632" marB="47632"/>
                </a:tc>
                <a:tc>
                  <a:txBody>
                    <a:bodyPr/>
                    <a:lstStyle/>
                    <a:p>
                      <a:pPr algn="ctr"/>
                      <a:r>
                        <a:rPr lang="en-IE" sz="1600" b="1"/>
                        <a:t>full</a:t>
                      </a:r>
                    </a:p>
                  </a:txBody>
                  <a:tcPr marL="47625" marR="47625" marT="47632" marB="47632"/>
                </a:tc>
                <a:tc>
                  <a:txBody>
                    <a:bodyPr/>
                    <a:lstStyle/>
                    <a:p>
                      <a:pPr algn="ctr"/>
                      <a:r>
                        <a:rPr lang="en-IE" sz="900" b="1" dirty="0" smtClean="0"/>
                        <a:t>Limitation based on bus capacitance and bit rate</a:t>
                      </a:r>
                      <a:endParaRPr lang="en-IE" sz="900" b="1" dirty="0"/>
                    </a:p>
                  </a:txBody>
                  <a:tcPr marL="47625" marR="47625" marT="47632" marB="47632"/>
                </a:tc>
                <a:tc>
                  <a:txBody>
                    <a:bodyPr/>
                    <a:lstStyle/>
                    <a:p>
                      <a:pPr algn="ctr"/>
                      <a:r>
                        <a:rPr lang="en-IE" sz="1600" b="1" dirty="0"/>
                        <a:t>&gt;</a:t>
                      </a:r>
                      <a:r>
                        <a:rPr lang="en-IE" sz="1600" b="1" dirty="0" smtClean="0"/>
                        <a:t>1000</a:t>
                      </a:r>
                      <a:endParaRPr lang="en-IE" sz="1600" b="1" dirty="0"/>
                    </a:p>
                  </a:txBody>
                  <a:tcPr marL="47625" marR="47625" marT="47632" marB="47632"/>
                </a:tc>
                <a:tc>
                  <a:txBody>
                    <a:bodyPr/>
                    <a:lstStyle/>
                    <a:p>
                      <a:pPr algn="ctr"/>
                      <a:r>
                        <a:rPr lang="en-IE" sz="1600" b="1" dirty="0"/>
                        <a:t>&lt;10</a:t>
                      </a:r>
                    </a:p>
                  </a:txBody>
                  <a:tcPr marL="47625" marR="47625" marT="47632" marB="47632"/>
                </a:tc>
                <a:tc>
                  <a:txBody>
                    <a:bodyPr/>
                    <a:lstStyle/>
                    <a:p>
                      <a:pPr algn="ctr"/>
                      <a:r>
                        <a:rPr lang="en-IE" sz="1600" b="1" dirty="0" smtClean="0"/>
                        <a:t>3+1</a:t>
                      </a:r>
                      <a:r>
                        <a:rPr lang="en-IE" sz="1000" b="1" dirty="0" smtClean="0"/>
                        <a:t>(Additional pins needed for every slave if slave count is more than one)</a:t>
                      </a:r>
                      <a:endParaRPr lang="en-IE" sz="1800" b="1" dirty="0"/>
                    </a:p>
                  </a:txBody>
                  <a:tcPr marL="47625" marR="47625" marT="47632" marB="47632"/>
                </a:tc>
              </a:tr>
              <a:tr h="674463">
                <a:tc>
                  <a:txBody>
                    <a:bodyPr/>
                    <a:lstStyle/>
                    <a:p>
                      <a:pPr algn="ctr"/>
                      <a:r>
                        <a:rPr lang="en-IE" sz="1600" b="1" dirty="0" smtClean="0"/>
                        <a:t>Micro wire</a:t>
                      </a:r>
                      <a:endParaRPr lang="en-IE" sz="1600" b="1" dirty="0"/>
                    </a:p>
                  </a:txBody>
                  <a:tcPr marL="47625" marR="47625" marT="47632" marB="47632"/>
                </a:tc>
                <a:tc>
                  <a:txBody>
                    <a:bodyPr/>
                    <a:lstStyle/>
                    <a:p>
                      <a:pPr algn="ctr"/>
                      <a:r>
                        <a:rPr lang="en-IE" sz="1600" b="1" dirty="0"/>
                        <a:t>S</a:t>
                      </a:r>
                      <a:r>
                        <a:rPr lang="en-IE" sz="1600" b="1" dirty="0" smtClean="0"/>
                        <a:t>ync</a:t>
                      </a:r>
                      <a:endParaRPr lang="en-IE" sz="1600" b="1" dirty="0"/>
                    </a:p>
                  </a:txBody>
                  <a:tcPr marL="47625" marR="47625" marT="47632" marB="47632"/>
                </a:tc>
                <a:tc>
                  <a:txBody>
                    <a:bodyPr/>
                    <a:lstStyle/>
                    <a:p>
                      <a:pPr algn="ctr"/>
                      <a:r>
                        <a:rPr lang="en-IE" sz="1600" b="1" dirty="0"/>
                        <a:t>master/slave</a:t>
                      </a:r>
                    </a:p>
                  </a:txBody>
                  <a:tcPr marL="47625" marR="47625" marT="47632" marB="47632"/>
                </a:tc>
                <a:tc>
                  <a:txBody>
                    <a:bodyPr/>
                    <a:lstStyle/>
                    <a:p>
                      <a:pPr algn="ctr"/>
                      <a:r>
                        <a:rPr lang="en-IE" sz="1600" b="1"/>
                        <a:t>full</a:t>
                      </a:r>
                    </a:p>
                  </a:txBody>
                  <a:tcPr marL="47625" marR="47625" marT="47632" marB="47632"/>
                </a:tc>
                <a:tc>
                  <a:txBody>
                    <a:bodyPr/>
                    <a:lstStyle/>
                    <a:p>
                      <a:pPr algn="ctr"/>
                      <a:r>
                        <a:rPr lang="en-IE" sz="900" b="1" dirty="0" smtClean="0"/>
                        <a:t>Limitation based on bus capacitance and bit rate</a:t>
                      </a:r>
                      <a:endParaRPr lang="en-IE" sz="900" b="1" dirty="0"/>
                    </a:p>
                  </a:txBody>
                  <a:tcPr marL="47625" marR="47625" marT="47632" marB="47632"/>
                </a:tc>
                <a:tc>
                  <a:txBody>
                    <a:bodyPr/>
                    <a:lstStyle/>
                    <a:p>
                      <a:pPr algn="ctr"/>
                      <a:r>
                        <a:rPr lang="en-IE" sz="1600" b="1"/>
                        <a:t>&gt;625</a:t>
                      </a:r>
                    </a:p>
                  </a:txBody>
                  <a:tcPr marL="47625" marR="47625" marT="47632" marB="47632"/>
                </a:tc>
                <a:tc>
                  <a:txBody>
                    <a:bodyPr/>
                    <a:lstStyle/>
                    <a:p>
                      <a:pPr algn="ctr"/>
                      <a:r>
                        <a:rPr lang="en-IE" sz="1600" b="1" dirty="0"/>
                        <a:t>&lt;10</a:t>
                      </a:r>
                    </a:p>
                  </a:txBody>
                  <a:tcPr marL="47625" marR="47625" marT="47632" marB="47632"/>
                </a:tc>
                <a:tc>
                  <a:txBody>
                    <a:bodyPr/>
                    <a:lstStyle/>
                    <a:p>
                      <a:pPr algn="ctr"/>
                      <a:r>
                        <a:rPr lang="en-IE" sz="1600" b="1" dirty="0" smtClean="0"/>
                        <a:t>3+1</a:t>
                      </a:r>
                      <a:r>
                        <a:rPr lang="en-IE" sz="1000" b="1" dirty="0" smtClean="0"/>
                        <a:t>(Additional pins needed for every slave if slave count is more than one)</a:t>
                      </a:r>
                      <a:endParaRPr lang="en-IE" sz="1800" b="1" dirty="0"/>
                    </a:p>
                  </a:txBody>
                  <a:tcPr marL="47625" marR="47625" marT="47632" marB="47632"/>
                </a:tc>
              </a:tr>
              <a:tr h="643979">
                <a:tc>
                  <a:txBody>
                    <a:bodyPr/>
                    <a:lstStyle/>
                    <a:p>
                      <a:pPr algn="ctr"/>
                      <a:r>
                        <a:rPr lang="en-IE" sz="1600" b="1" dirty="0"/>
                        <a:t>1-Wire</a:t>
                      </a:r>
                    </a:p>
                  </a:txBody>
                  <a:tcPr marL="47625" marR="47625" marT="47632" marB="47632"/>
                </a:tc>
                <a:tc>
                  <a:txBody>
                    <a:bodyPr/>
                    <a:lstStyle/>
                    <a:p>
                      <a:pPr algn="ctr"/>
                      <a:r>
                        <a:rPr lang="en-IE" sz="1600" b="1" dirty="0"/>
                        <a:t>A</a:t>
                      </a:r>
                      <a:r>
                        <a:rPr lang="en-IE" sz="1600" b="1" dirty="0" smtClean="0"/>
                        <a:t>sync</a:t>
                      </a:r>
                      <a:endParaRPr lang="en-IE" sz="1600" b="1" dirty="0"/>
                    </a:p>
                  </a:txBody>
                  <a:tcPr marL="47625" marR="47625" marT="47632" marB="47632"/>
                </a:tc>
                <a:tc>
                  <a:txBody>
                    <a:bodyPr/>
                    <a:lstStyle/>
                    <a:p>
                      <a:pPr algn="ctr"/>
                      <a:r>
                        <a:rPr lang="en-IE" sz="1600" b="1" dirty="0"/>
                        <a:t>master/slave</a:t>
                      </a:r>
                    </a:p>
                  </a:txBody>
                  <a:tcPr marL="47625" marR="47625" marT="47632" marB="47632"/>
                </a:tc>
                <a:tc>
                  <a:txBody>
                    <a:bodyPr/>
                    <a:lstStyle/>
                    <a:p>
                      <a:pPr algn="ctr"/>
                      <a:r>
                        <a:rPr lang="en-IE" sz="1600" b="1" dirty="0"/>
                        <a:t>half</a:t>
                      </a:r>
                    </a:p>
                  </a:txBody>
                  <a:tcPr marL="47625" marR="47625" marT="47632" marB="47632"/>
                </a:tc>
                <a:tc>
                  <a:txBody>
                    <a:bodyPr/>
                    <a:lstStyle/>
                    <a:p>
                      <a:pPr algn="ctr"/>
                      <a:r>
                        <a:rPr lang="en-IE" sz="900" b="1" dirty="0" smtClean="0"/>
                        <a:t>Limitation based on bus capacitance and bit rate</a:t>
                      </a:r>
                      <a:endParaRPr lang="en-IE" sz="900" b="1" dirty="0"/>
                    </a:p>
                  </a:txBody>
                  <a:tcPr marL="47625" marR="47625" marT="47632" marB="47632"/>
                </a:tc>
                <a:tc>
                  <a:txBody>
                    <a:bodyPr/>
                    <a:lstStyle/>
                    <a:p>
                      <a:pPr algn="ctr"/>
                      <a:r>
                        <a:rPr lang="en-IE" sz="1600" b="1" dirty="0"/>
                        <a:t>16</a:t>
                      </a:r>
                    </a:p>
                  </a:txBody>
                  <a:tcPr marL="47625" marR="47625" marT="47632" marB="47632"/>
                </a:tc>
                <a:tc>
                  <a:txBody>
                    <a:bodyPr/>
                    <a:lstStyle/>
                    <a:p>
                      <a:pPr algn="ctr"/>
                      <a:r>
                        <a:rPr lang="en-IE" sz="1600" b="1" dirty="0"/>
                        <a:t>1,000</a:t>
                      </a:r>
                    </a:p>
                  </a:txBody>
                  <a:tcPr marL="47625" marR="47625" marT="47632" marB="47632"/>
                </a:tc>
                <a:tc>
                  <a:txBody>
                    <a:bodyPr/>
                    <a:lstStyle/>
                    <a:p>
                      <a:pPr algn="ctr"/>
                      <a:r>
                        <a:rPr lang="en-IE" sz="1600" b="1" dirty="0" smtClean="0"/>
                        <a:t>1</a:t>
                      </a:r>
                      <a:endParaRPr lang="en-IE" sz="1600" b="1" dirty="0"/>
                    </a:p>
                  </a:txBody>
                  <a:tcPr marL="47625" marR="47625" marT="47632" marB="47632"/>
                </a:tc>
              </a:tr>
            </a:tbl>
          </a:graphicData>
        </a:graphic>
      </p:graphicFrame>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88640"/>
            <a:ext cx="8928992" cy="6192688"/>
          </a:xfrm>
        </p:spPr>
        <p:txBody>
          <a:bodyPr/>
          <a:lstStyle/>
          <a:p>
            <a:pPr algn="just" eaLnBrk="1" hangingPunct="1">
              <a:spcBef>
                <a:spcPts val="1200"/>
              </a:spcBef>
              <a:defRPr/>
            </a:pPr>
            <a:endParaRPr lang="en-IN" sz="2400" dirty="0" smtClean="0"/>
          </a:p>
          <a:p>
            <a:pPr algn="just" eaLnBrk="1" hangingPunct="1">
              <a:spcBef>
                <a:spcPts val="1200"/>
              </a:spcBef>
              <a:defRPr/>
            </a:pPr>
            <a:r>
              <a:rPr lang="en-IN" sz="2400" dirty="0" smtClean="0"/>
              <a:t>This </a:t>
            </a:r>
            <a:r>
              <a:rPr lang="en-IN" sz="2400" dirty="0"/>
              <a:t>type of information/resource sharing can be as simple as loaning a hammer to a </a:t>
            </a:r>
            <a:r>
              <a:rPr lang="en-IN" sz="2400" dirty="0" smtClean="0"/>
              <a:t>neighbour, </a:t>
            </a:r>
            <a:r>
              <a:rPr lang="en-IN" sz="2400" dirty="0"/>
              <a:t>car-pooling with work associates, or helping a friend with his or her homework. </a:t>
            </a:r>
            <a:endParaRPr lang="en-IN" sz="2400" dirty="0" smtClean="0"/>
          </a:p>
          <a:p>
            <a:pPr algn="just" eaLnBrk="1" hangingPunct="1">
              <a:lnSpc>
                <a:spcPct val="90000"/>
              </a:lnSpc>
              <a:defRPr/>
            </a:pPr>
            <a:endParaRPr lang="en-IN" sz="2400" dirty="0"/>
          </a:p>
          <a:p>
            <a:pPr algn="just" eaLnBrk="1" hangingPunct="1">
              <a:defRPr/>
            </a:pPr>
            <a:r>
              <a:rPr lang="en-IN" sz="2400" dirty="0" smtClean="0"/>
              <a:t>All </a:t>
            </a:r>
            <a:r>
              <a:rPr lang="en-IN" sz="2400" dirty="0"/>
              <a:t>of these activities involve sharing, or trading, resources. This kind of network is represented by a two-way relationship, a give and take among equals or peers</a:t>
            </a:r>
            <a:r>
              <a:rPr lang="en-IN" sz="2400" dirty="0" smtClean="0"/>
              <a:t>.</a:t>
            </a:r>
          </a:p>
          <a:p>
            <a:pPr algn="just" eaLnBrk="1" hangingPunct="1">
              <a:defRPr/>
            </a:pPr>
            <a:endParaRPr lang="en-IN" altLang="en-US" sz="2400" dirty="0">
              <a:solidFill>
                <a:srgbClr val="FF0000"/>
              </a:solidFill>
              <a:latin typeface="Times New Roman" panose="02020603050405020304" pitchFamily="18" charset="0"/>
              <a:cs typeface="Times New Roman" panose="02020603050405020304" pitchFamily="18" charset="0"/>
            </a:endParaRPr>
          </a:p>
          <a:p>
            <a:pPr marL="0" indent="0" algn="just" eaLnBrk="1" hangingPunct="1">
              <a:buNone/>
              <a:defRPr/>
            </a:pPr>
            <a:r>
              <a:rPr lang="en-IN" sz="2400" b="1" dirty="0">
                <a:solidFill>
                  <a:srgbClr val="FF0000"/>
                </a:solidFill>
              </a:rPr>
              <a:t>Restaurant Network: The Client and the Server</a:t>
            </a:r>
            <a:endParaRPr lang="en-US" altLang="en-US" sz="2400" dirty="0">
              <a:solidFill>
                <a:srgbClr val="FF0000"/>
              </a:solidFill>
              <a:latin typeface="Times New Roman" panose="02020603050405020304" pitchFamily="18" charset="0"/>
              <a:cs typeface="Times New Roman" panose="02020603050405020304" pitchFamily="18" charset="0"/>
            </a:endParaRPr>
          </a:p>
          <a:p>
            <a:pPr algn="just"/>
            <a:endParaRPr lang="en-IN" sz="2400" dirty="0" smtClean="0"/>
          </a:p>
          <a:p>
            <a:pPr algn="just"/>
            <a:r>
              <a:rPr lang="en-IN" sz="2400" dirty="0" smtClean="0"/>
              <a:t>For </a:t>
            </a:r>
            <a:r>
              <a:rPr lang="en-IN" sz="2400" dirty="0"/>
              <a:t>instance, when you go to dinner at a restaurant, you </a:t>
            </a:r>
            <a:r>
              <a:rPr lang="en-IN" sz="2400" dirty="0" smtClean="0"/>
              <a:t>become a </a:t>
            </a:r>
            <a:r>
              <a:rPr lang="en-IN" sz="2400" dirty="0"/>
              <a:t>customer, or </a:t>
            </a:r>
            <a:r>
              <a:rPr lang="en-IN" sz="2400" b="1" dirty="0"/>
              <a:t>client</a:t>
            </a:r>
            <a:r>
              <a:rPr lang="en-IN" sz="2400" dirty="0"/>
              <a:t>, enjoying the food and drink prepared and </a:t>
            </a:r>
            <a:r>
              <a:rPr lang="en-IN" sz="2400" dirty="0" smtClean="0"/>
              <a:t>served to </a:t>
            </a:r>
            <a:r>
              <a:rPr lang="en-IN" sz="2400" dirty="0"/>
              <a:t>you by the restaurant. </a:t>
            </a:r>
            <a:endParaRPr lang="en-IN" sz="2400" dirty="0" smtClean="0"/>
          </a:p>
          <a:p>
            <a:pPr algn="just"/>
            <a:endParaRPr lang="en-IN" sz="2400" dirty="0"/>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algn="just" eaLnBrk="1" hangingPunct="1">
              <a:defRPr/>
            </a:pPr>
            <a:endParaRPr lang="en-IN" sz="2400" dirty="0" smtClean="0"/>
          </a:p>
          <a:p>
            <a:pPr algn="just" eaLnBrk="1" hangingPunct="1">
              <a:defRPr/>
            </a:pPr>
            <a:r>
              <a:rPr lang="en-IN" sz="2400" dirty="0" smtClean="0"/>
              <a:t>On </a:t>
            </a:r>
            <a:r>
              <a:rPr lang="en-IN" sz="2400" dirty="0"/>
              <a:t>the other hand, the waiter works as a </a:t>
            </a:r>
            <a:r>
              <a:rPr lang="en-IN" sz="2400" b="1" dirty="0"/>
              <a:t>server</a:t>
            </a:r>
            <a:r>
              <a:rPr lang="en-IN" sz="2400" dirty="0"/>
              <a:t>, controlling and providing his customers with access to resources in the form of placing orders for and delivering food items</a:t>
            </a:r>
            <a:r>
              <a:rPr lang="en-IN" sz="2400" dirty="0" smtClean="0"/>
              <a:t>.</a:t>
            </a:r>
          </a:p>
          <a:p>
            <a:pPr algn="just" eaLnBrk="1" hangingPunct="1">
              <a:defRPr/>
            </a:pPr>
            <a:endParaRPr lang="en-IN" altLang="en-US" sz="2400" dirty="0">
              <a:latin typeface="Times New Roman" panose="02020603050405020304" pitchFamily="18" charset="0"/>
              <a:cs typeface="Times New Roman" panose="02020603050405020304" pitchFamily="18" charset="0"/>
            </a:endParaRPr>
          </a:p>
          <a:p>
            <a:pPr algn="just" eaLnBrk="1" hangingPunct="1">
              <a:defRPr/>
            </a:pPr>
            <a:endParaRPr lang="en-US" altLang="en-US" sz="2400" dirty="0">
              <a:latin typeface="Times New Roman" panose="02020603050405020304" pitchFamily="18" charset="0"/>
              <a:cs typeface="Times New Roman" panose="02020603050405020304" pitchFamily="18" charset="0"/>
            </a:endParaRP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950" y="1988840"/>
            <a:ext cx="3600400" cy="3937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marL="0" indent="0" algn="just" eaLnBrk="1" hangingPunct="1">
              <a:lnSpc>
                <a:spcPct val="90000"/>
              </a:lnSpc>
              <a:buNone/>
              <a:defRPr/>
            </a:pPr>
            <a:endParaRPr lang="en-IN" sz="2400" b="1" dirty="0" smtClean="0">
              <a:solidFill>
                <a:srgbClr val="FF0000"/>
              </a:solidFill>
            </a:endParaRPr>
          </a:p>
          <a:p>
            <a:pPr marL="0" indent="0" algn="just" eaLnBrk="1" hangingPunct="1">
              <a:lnSpc>
                <a:spcPct val="90000"/>
              </a:lnSpc>
              <a:buNone/>
              <a:defRPr/>
            </a:pPr>
            <a:r>
              <a:rPr lang="en-IN" sz="2400" b="1" dirty="0" smtClean="0">
                <a:solidFill>
                  <a:srgbClr val="FF0000"/>
                </a:solidFill>
              </a:rPr>
              <a:t>Contact Network</a:t>
            </a:r>
          </a:p>
          <a:p>
            <a:pPr marL="0" indent="0" algn="just" eaLnBrk="1" hangingPunct="1">
              <a:lnSpc>
                <a:spcPct val="90000"/>
              </a:lnSpc>
              <a:buNone/>
              <a:defRPr/>
            </a:pPr>
            <a:endParaRPr lang="en-IN" sz="2400" b="1" dirty="0" smtClean="0"/>
          </a:p>
          <a:p>
            <a:pPr algn="just"/>
            <a:r>
              <a:rPr lang="en-IN" sz="2400" dirty="0"/>
              <a:t>Anyone who has looked for a job knows that one of the best ways to find </a:t>
            </a:r>
            <a:r>
              <a:rPr lang="en-IN" sz="2400" dirty="0" smtClean="0"/>
              <a:t>a job </a:t>
            </a:r>
            <a:r>
              <a:rPr lang="en-IN" sz="2400" dirty="0"/>
              <a:t>is to network. That is, create a list of friends and associates who will </a:t>
            </a:r>
            <a:r>
              <a:rPr lang="en-IN" sz="2400" dirty="0" smtClean="0"/>
              <a:t>help you </a:t>
            </a:r>
            <a:r>
              <a:rPr lang="en-IN" sz="2400" dirty="0"/>
              <a:t>find the perfect job</a:t>
            </a:r>
            <a:r>
              <a:rPr lang="en-IN" sz="2400" dirty="0" smtClean="0"/>
              <a:t>.</a:t>
            </a:r>
          </a:p>
          <a:p>
            <a:pPr algn="just"/>
            <a:endParaRPr lang="en-IN" altLang="en-US" sz="2400" dirty="0">
              <a:latin typeface="Times New Roman" panose="02020603050405020304" pitchFamily="18" charset="0"/>
              <a:cs typeface="Times New Roman" panose="02020603050405020304" pitchFamily="18" charset="0"/>
            </a:endParaRPr>
          </a:p>
          <a:p>
            <a:pPr algn="just"/>
            <a:r>
              <a:rPr lang="en-IN" sz="2400" dirty="0"/>
              <a:t>The more people you meet and get to know, </a:t>
            </a:r>
            <a:r>
              <a:rPr lang="en-IN" sz="2400" dirty="0" smtClean="0"/>
              <a:t>the better </a:t>
            </a:r>
            <a:r>
              <a:rPr lang="en-IN" sz="2400" dirty="0"/>
              <a:t>your chances of obtaining work. </a:t>
            </a:r>
            <a:endParaRPr lang="en-IN" sz="2400" dirty="0" smtClean="0"/>
          </a:p>
          <a:p>
            <a:pPr algn="just"/>
            <a:endParaRPr lang="en-IN" sz="2400" dirty="0"/>
          </a:p>
          <a:p>
            <a:pPr algn="just"/>
            <a:r>
              <a:rPr lang="en-IN" sz="2400" dirty="0" smtClean="0"/>
              <a:t>As </a:t>
            </a:r>
            <a:r>
              <a:rPr lang="en-IN" sz="2400" dirty="0"/>
              <a:t>you develop and nurture your career</a:t>
            </a:r>
            <a:r>
              <a:rPr lang="en-IN" sz="2400" dirty="0" smtClean="0"/>
              <a:t>, this </a:t>
            </a:r>
            <a:r>
              <a:rPr lang="en-IN" sz="2400" dirty="0"/>
              <a:t>contact network will serve you best because your role in it </a:t>
            </a:r>
            <a:r>
              <a:rPr lang="en-IN" sz="2400" dirty="0" smtClean="0"/>
              <a:t>will </a:t>
            </a:r>
            <a:r>
              <a:rPr lang="en-IN" sz="2400" dirty="0"/>
              <a:t>change as you gain more experience.</a:t>
            </a: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5696" y="404664"/>
            <a:ext cx="4984950"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3728" y="5286970"/>
            <a:ext cx="4794470" cy="6583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11003"/>
      </p:ext>
    </p:extLst>
  </p:cSld>
  <p:clrMapOvr>
    <a:masterClrMapping/>
  </p:clrMapOvr>
  <p:transition>
    <p:random/>
  </p:transition>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332656"/>
            <a:ext cx="4608512" cy="47571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7888" y="5445224"/>
            <a:ext cx="7742300"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r>
              <a:rPr lang="en-IN" sz="2400" dirty="0" smtClean="0"/>
              <a:t>A </a:t>
            </a:r>
            <a:r>
              <a:rPr lang="en-IN" sz="2400" b="1" dirty="0" smtClean="0"/>
              <a:t>computer </a:t>
            </a:r>
            <a:r>
              <a:rPr lang="en-IN" sz="2400" b="1" dirty="0"/>
              <a:t>network </a:t>
            </a:r>
            <a:r>
              <a:rPr lang="en-IN" sz="2400" dirty="0"/>
              <a:t>consists of two or more computing devices </a:t>
            </a:r>
            <a:r>
              <a:rPr lang="en-IN" sz="2400" dirty="0" smtClean="0"/>
              <a:t>that are </a:t>
            </a:r>
            <a:r>
              <a:rPr lang="en-IN" sz="2400" dirty="0"/>
              <a:t>connected in order to share the components of your </a:t>
            </a:r>
            <a:r>
              <a:rPr lang="en-IN" sz="2400" dirty="0" smtClean="0"/>
              <a:t>network (</a:t>
            </a:r>
            <a:r>
              <a:rPr lang="en-IN" sz="2400" dirty="0"/>
              <a:t>its resources) and the information you store there, as shown </a:t>
            </a:r>
            <a:r>
              <a:rPr lang="en-IN" sz="2400" dirty="0" smtClean="0"/>
              <a:t>in figure.</a:t>
            </a: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IN" sz="3600" b="1" dirty="0">
                <a:solidFill>
                  <a:srgbClr val="FF0000"/>
                </a:solidFill>
              </a:rPr>
              <a:t>Computer Networks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6059" y="2852936"/>
            <a:ext cx="3878120"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4221088"/>
            <a:ext cx="32956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algn="just"/>
            <a:endParaRPr lang="en-IN" sz="2400" dirty="0" smtClean="0"/>
          </a:p>
          <a:p>
            <a:pPr algn="just"/>
            <a:endParaRPr lang="en-IN" sz="2400" dirty="0"/>
          </a:p>
          <a:p>
            <a:pPr algn="just"/>
            <a:r>
              <a:rPr lang="en-IN" sz="2400" dirty="0" smtClean="0"/>
              <a:t>The </a:t>
            </a:r>
            <a:r>
              <a:rPr lang="en-IN" sz="2400" dirty="0"/>
              <a:t>first computer, yours, is commonly referred to as your </a:t>
            </a:r>
            <a:r>
              <a:rPr lang="en-IN" sz="2400" b="1" dirty="0"/>
              <a:t>local computer</a:t>
            </a:r>
            <a:r>
              <a:rPr lang="en-IN" sz="2400" dirty="0" smtClean="0"/>
              <a:t>. It </a:t>
            </a:r>
            <a:r>
              <a:rPr lang="en-IN" sz="2400" dirty="0"/>
              <a:t>is more likely to be used as a location where you do work, a </a:t>
            </a:r>
            <a:r>
              <a:rPr lang="en-IN" sz="2400" b="1" dirty="0"/>
              <a:t>workstation</a:t>
            </a:r>
            <a:r>
              <a:rPr lang="en-IN" sz="2400" dirty="0" smtClean="0"/>
              <a:t>, than </a:t>
            </a:r>
            <a:r>
              <a:rPr lang="en-IN" sz="2400" dirty="0"/>
              <a:t>as a storage or controlling location, a server</a:t>
            </a:r>
            <a:r>
              <a:rPr lang="en-IN" sz="2400" dirty="0" smtClean="0"/>
              <a:t>.</a:t>
            </a:r>
          </a:p>
          <a:p>
            <a:pPr algn="just"/>
            <a:endParaRPr lang="en-IN" altLang="en-US" sz="2400" dirty="0" smtClean="0">
              <a:latin typeface="Times New Roman" panose="02020603050405020304" pitchFamily="18" charset="0"/>
              <a:cs typeface="Times New Roman" panose="02020603050405020304" pitchFamily="18" charset="0"/>
            </a:endParaRPr>
          </a:p>
          <a:p>
            <a:pPr algn="just"/>
            <a:endParaRPr lang="en-IN" altLang="en-US" sz="2400" dirty="0">
              <a:latin typeface="Times New Roman" panose="02020603050405020304" pitchFamily="18" charset="0"/>
              <a:cs typeface="Times New Roman" panose="02020603050405020304" pitchFamily="18" charset="0"/>
            </a:endParaRPr>
          </a:p>
          <a:p>
            <a:pPr algn="just"/>
            <a:r>
              <a:rPr lang="en-IN" sz="2400" dirty="0"/>
              <a:t>As more and </a:t>
            </a:r>
            <a:r>
              <a:rPr lang="en-IN" sz="2400" dirty="0" smtClean="0"/>
              <a:t>more computers </a:t>
            </a:r>
            <a:r>
              <a:rPr lang="en-IN" sz="2400" dirty="0"/>
              <a:t>are connected to a network and share their resources, the </a:t>
            </a:r>
            <a:r>
              <a:rPr lang="en-IN" sz="2400" dirty="0" smtClean="0"/>
              <a:t>network becomes </a:t>
            </a:r>
            <a:r>
              <a:rPr lang="en-IN" sz="2400" dirty="0"/>
              <a:t>a more powerful tool, because employees using a </a:t>
            </a:r>
            <a:r>
              <a:rPr lang="en-IN" sz="2400" dirty="0" smtClean="0"/>
              <a:t>network with </a:t>
            </a:r>
            <a:r>
              <a:rPr lang="en-IN" sz="2400" dirty="0"/>
              <a:t>more information and more capability are able to accomplish </a:t>
            </a:r>
            <a:r>
              <a:rPr lang="en-IN" sz="2400" dirty="0" smtClean="0"/>
              <a:t>more through </a:t>
            </a:r>
            <a:r>
              <a:rPr lang="en-IN" sz="2400" dirty="0"/>
              <a:t>those added computers or additional resources.</a:t>
            </a: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marL="0" indent="0" algn="just" eaLnBrk="1" hangingPunct="1">
              <a:buNone/>
              <a:defRPr/>
            </a:pPr>
            <a:endParaRPr lang="en-IN" sz="2400" b="1" i="1" dirty="0" smtClean="0">
              <a:solidFill>
                <a:srgbClr val="FF0000"/>
              </a:solidFill>
            </a:endParaRPr>
          </a:p>
          <a:p>
            <a:pPr marL="0" indent="0" algn="just" eaLnBrk="1" hangingPunct="1">
              <a:buNone/>
              <a:defRPr/>
            </a:pPr>
            <a:r>
              <a:rPr lang="en-IN" sz="2400" b="1" i="1" dirty="0" smtClean="0">
                <a:solidFill>
                  <a:srgbClr val="FF0000"/>
                </a:solidFill>
              </a:rPr>
              <a:t>Types </a:t>
            </a:r>
            <a:r>
              <a:rPr lang="en-IN" sz="2400" b="1" i="1" dirty="0">
                <a:solidFill>
                  <a:srgbClr val="FF0000"/>
                </a:solidFill>
              </a:rPr>
              <a:t>of </a:t>
            </a:r>
            <a:r>
              <a:rPr lang="en-IN" sz="2400" b="1" i="1" dirty="0" smtClean="0">
                <a:solidFill>
                  <a:srgbClr val="FF0000"/>
                </a:solidFill>
              </a:rPr>
              <a:t>Networks</a:t>
            </a:r>
          </a:p>
          <a:p>
            <a:pPr marL="0" indent="0" algn="just" eaLnBrk="1" hangingPunct="1">
              <a:buNone/>
              <a:defRPr/>
            </a:pPr>
            <a:endParaRPr lang="en-IN" sz="2400" b="1" i="1" dirty="0" smtClean="0">
              <a:solidFill>
                <a:srgbClr val="FF0000"/>
              </a:solidFill>
            </a:endParaRPr>
          </a:p>
          <a:p>
            <a:pPr marL="0" indent="0">
              <a:buNone/>
            </a:pPr>
            <a:r>
              <a:rPr lang="en-IN" sz="2400" dirty="0"/>
              <a:t>There are two principle kinds of networks: </a:t>
            </a:r>
            <a:endParaRPr lang="en-IN" sz="2400" dirty="0" smtClean="0"/>
          </a:p>
          <a:p>
            <a:r>
              <a:rPr lang="en-IN" sz="2400" dirty="0" smtClean="0"/>
              <a:t>Wide </a:t>
            </a:r>
            <a:r>
              <a:rPr lang="en-IN" sz="2400" dirty="0"/>
              <a:t>Area </a:t>
            </a:r>
            <a:r>
              <a:rPr lang="en-IN" sz="2400" dirty="0" smtClean="0"/>
              <a:t>Networks (</a:t>
            </a:r>
            <a:r>
              <a:rPr lang="en-IN" sz="2400" dirty="0"/>
              <a:t>WANs) and </a:t>
            </a:r>
            <a:endParaRPr lang="en-IN" sz="2400" dirty="0" smtClean="0"/>
          </a:p>
          <a:p>
            <a:r>
              <a:rPr lang="en-IN" sz="2400" dirty="0" smtClean="0"/>
              <a:t>Local </a:t>
            </a:r>
            <a:r>
              <a:rPr lang="en-IN" sz="2400" dirty="0"/>
              <a:t>Area Networks (LANs</a:t>
            </a:r>
            <a:r>
              <a:rPr lang="en-IN" sz="2400" dirty="0" smtClean="0"/>
              <a:t>).</a:t>
            </a:r>
          </a:p>
          <a:p>
            <a:endParaRPr lang="en-IN" sz="2400" dirty="0"/>
          </a:p>
          <a:p>
            <a:endParaRPr lang="en-IN" sz="2400" dirty="0" smtClean="0"/>
          </a:p>
          <a:p>
            <a:pPr marL="0" indent="0">
              <a:buNone/>
            </a:pPr>
            <a:r>
              <a:rPr lang="en-IN" sz="2400" b="1" dirty="0">
                <a:solidFill>
                  <a:srgbClr val="FF0000"/>
                </a:solidFill>
              </a:rPr>
              <a:t>Wide Area Networks (WANs) </a:t>
            </a:r>
            <a:endParaRPr lang="en-IN" sz="2400" b="1" dirty="0" smtClean="0">
              <a:solidFill>
                <a:srgbClr val="FF0000"/>
              </a:solidFill>
            </a:endParaRPr>
          </a:p>
          <a:p>
            <a:pPr>
              <a:buFont typeface="Arial" panose="020B0604020202020204" pitchFamily="34" charset="0"/>
              <a:buChar char="•"/>
            </a:pPr>
            <a:r>
              <a:rPr lang="en-IN" sz="2400" dirty="0" smtClean="0"/>
              <a:t>-</a:t>
            </a:r>
            <a:r>
              <a:rPr lang="en-IN" sz="2400" dirty="0"/>
              <a:t>Cover cities, countries, and continents.</a:t>
            </a:r>
          </a:p>
          <a:p>
            <a:r>
              <a:rPr lang="en-IN" sz="2400" dirty="0"/>
              <a:t>-Based on </a:t>
            </a:r>
            <a:r>
              <a:rPr lang="en-IN" sz="2400" i="1" dirty="0"/>
              <a:t>packet switching </a:t>
            </a:r>
            <a:r>
              <a:rPr lang="en-IN" sz="2400" dirty="0"/>
              <a:t>technology</a:t>
            </a:r>
          </a:p>
          <a:p>
            <a:r>
              <a:rPr lang="en-IN" sz="2400" dirty="0"/>
              <a:t>-Examples of WAN technology: Asynchronous Transfer Mode (ATM),</a:t>
            </a:r>
          </a:p>
          <a:p>
            <a:r>
              <a:rPr lang="en-IN" sz="2400" dirty="0"/>
              <a:t>Integrated Services Digital Network (ISDN</a:t>
            </a:r>
            <a:r>
              <a:rPr lang="en-IN" sz="2400" dirty="0" smtClean="0"/>
              <a:t>)</a:t>
            </a:r>
          </a:p>
          <a:p>
            <a:pPr marL="0" indent="0">
              <a:buNone/>
            </a:pPr>
            <a:endParaRPr lang="en-US" altLang="en-US" sz="2400"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eaLnBrk="1" hangingPunct="1">
              <a:lnSpc>
                <a:spcPct val="150000"/>
              </a:lnSpc>
              <a:spcBef>
                <a:spcPts val="0"/>
              </a:spcBef>
              <a:buNone/>
              <a:defRPr/>
            </a:pPr>
            <a:endParaRPr lang="en-IN" sz="2400" b="1" u="sng" dirty="0" smtClean="0">
              <a:solidFill>
                <a:srgbClr val="0099FF"/>
              </a:solidFill>
            </a:endParaRPr>
          </a:p>
          <a:p>
            <a:pPr marL="0" indent="0" algn="just" eaLnBrk="1" hangingPunct="1">
              <a:lnSpc>
                <a:spcPct val="150000"/>
              </a:lnSpc>
              <a:spcBef>
                <a:spcPts val="0"/>
              </a:spcBef>
              <a:buNone/>
              <a:defRPr/>
            </a:pPr>
            <a:endParaRPr lang="en-IN" sz="2400" b="1" u="sng" dirty="0">
              <a:solidFill>
                <a:srgbClr val="0099FF"/>
              </a:solidFill>
            </a:endParaRPr>
          </a:p>
          <a:p>
            <a:pPr marL="0" indent="0" algn="just" eaLnBrk="1" hangingPunct="1">
              <a:lnSpc>
                <a:spcPct val="150000"/>
              </a:lnSpc>
              <a:spcBef>
                <a:spcPts val="0"/>
              </a:spcBef>
              <a:buNone/>
              <a:defRPr/>
            </a:pPr>
            <a:r>
              <a:rPr lang="en-IN" sz="2400" b="1" u="sng" dirty="0" smtClean="0">
                <a:solidFill>
                  <a:srgbClr val="0099FF"/>
                </a:solidFill>
              </a:rPr>
              <a:t>USB </a:t>
            </a:r>
            <a:r>
              <a:rPr lang="en-IN" sz="2400" b="1" u="sng" dirty="0">
                <a:solidFill>
                  <a:srgbClr val="0099FF"/>
                </a:solidFill>
              </a:rPr>
              <a:t>AND CAN BUS</a:t>
            </a:r>
            <a:r>
              <a:rPr lang="en-IN" sz="2400" b="1" dirty="0">
                <a:solidFill>
                  <a:srgbClr val="0099FF"/>
                </a:solidFill>
              </a:rPr>
              <a:t>: </a:t>
            </a:r>
            <a:r>
              <a:rPr lang="en-IN" sz="2400" dirty="0"/>
              <a:t>USB bus – Introduction – Speed identification on the bus – USB states- USB bus communication: Packets-Data flow types-Enumeration – Descriptors-PIC18 Microcontroller USB interface – C Programs – CAN bus - Introduction - Frames - bit stuffing – types of errors- nominal bit timing-PIC controller CAN Interface – A simple application with CAN.</a:t>
            </a:r>
          </a:p>
          <a:p>
            <a:pPr marL="0" indent="0" algn="just" eaLnBrk="1" hangingPunct="1">
              <a:lnSpc>
                <a:spcPct val="150000"/>
              </a:lnSpc>
              <a:spcBef>
                <a:spcPts val="0"/>
              </a:spcBef>
              <a:buNone/>
              <a:defRPr/>
            </a:pPr>
            <a:endParaRPr lang="en-IN" sz="2400" b="1" u="sng" dirty="0" smtClean="0"/>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Rot="1" noChangeArrowheads="1"/>
          </p:cNvSpPr>
          <p:nvPr/>
        </p:nvSpPr>
        <p:spPr bwMode="auto">
          <a:xfrm>
            <a:off x="251520" y="116632"/>
            <a:ext cx="864076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IN" sz="3200" b="1" dirty="0" smtClean="0">
                <a:solidFill>
                  <a:srgbClr val="FF0000"/>
                </a:solidFill>
                <a:latin typeface="+mn-lt"/>
              </a:rPr>
              <a:t>EMBEDDED NETWORKING </a:t>
            </a:r>
            <a:r>
              <a:rPr lang="en-IN" sz="1600" b="1" dirty="0" smtClean="0">
                <a:solidFill>
                  <a:srgbClr val="FF0000"/>
                </a:solidFill>
                <a:latin typeface="+mn-lt"/>
              </a:rPr>
              <a:t>Syllabus</a:t>
            </a:r>
            <a:endParaRPr lang="en-US" sz="1600" b="1" dirty="0" smtClean="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4086705831"/>
      </p:ext>
    </p:extLst>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88640"/>
            <a:ext cx="8928992" cy="6192688"/>
          </a:xfrm>
        </p:spPr>
        <p:txBody>
          <a:bodyPr/>
          <a:lstStyle/>
          <a:p>
            <a:pPr marL="0" indent="0" algn="just">
              <a:buNone/>
            </a:pPr>
            <a:endParaRPr lang="en-IN" sz="2400" b="1" dirty="0" smtClean="0">
              <a:solidFill>
                <a:srgbClr val="FF0000"/>
              </a:solidFill>
            </a:endParaRPr>
          </a:p>
          <a:p>
            <a:pPr marL="0" indent="0" algn="just">
              <a:buNone/>
            </a:pPr>
            <a:r>
              <a:rPr lang="en-IN" sz="2400" b="1" dirty="0" smtClean="0">
                <a:solidFill>
                  <a:srgbClr val="FF0000"/>
                </a:solidFill>
              </a:rPr>
              <a:t>Local </a:t>
            </a:r>
            <a:r>
              <a:rPr lang="en-IN" sz="2400" b="1" dirty="0">
                <a:solidFill>
                  <a:srgbClr val="FF0000"/>
                </a:solidFill>
              </a:rPr>
              <a:t>Area Networks (LANs</a:t>
            </a:r>
            <a:r>
              <a:rPr lang="en-IN" sz="2400" b="1" dirty="0" smtClean="0">
                <a:solidFill>
                  <a:srgbClr val="FF0000"/>
                </a:solidFill>
              </a:rPr>
              <a:t>)</a:t>
            </a:r>
            <a:endParaRPr lang="en-IN" sz="2400" b="1" dirty="0">
              <a:solidFill>
                <a:srgbClr val="FF0000"/>
              </a:solidFill>
            </a:endParaRPr>
          </a:p>
          <a:p>
            <a:pPr marL="0" indent="0" algn="just">
              <a:buNone/>
            </a:pPr>
            <a:endParaRPr lang="en-IN" sz="2400" b="1" dirty="0"/>
          </a:p>
          <a:p>
            <a:pPr algn="just"/>
            <a:r>
              <a:rPr lang="en-IN" sz="2400" dirty="0" smtClean="0"/>
              <a:t>Cover </a:t>
            </a:r>
            <a:r>
              <a:rPr lang="en-IN" sz="2400" dirty="0"/>
              <a:t>buildings or a set of closely related buildings.</a:t>
            </a:r>
          </a:p>
          <a:p>
            <a:pPr algn="just"/>
            <a:r>
              <a:rPr lang="en-IN" sz="2400" dirty="0" smtClean="0"/>
              <a:t>Examples </a:t>
            </a:r>
            <a:r>
              <a:rPr lang="en-IN" sz="2400" dirty="0"/>
              <a:t>of LAN technology: Ethernet, Token Ring, and Fibber</a:t>
            </a:r>
          </a:p>
          <a:p>
            <a:pPr algn="just"/>
            <a:r>
              <a:rPr lang="en-IN" sz="2400" dirty="0"/>
              <a:t>Distributed Data Interconnect (FDDI).</a:t>
            </a:r>
          </a:p>
          <a:p>
            <a:pPr algn="just"/>
            <a:r>
              <a:rPr lang="en-IN" sz="2400" i="1" dirty="0"/>
              <a:t>Ethernet LANs: </a:t>
            </a:r>
            <a:r>
              <a:rPr lang="en-IN" sz="2400" dirty="0"/>
              <a:t>based on a bus topology and broadcast </a:t>
            </a:r>
            <a:r>
              <a:rPr lang="en-IN" sz="2400" dirty="0" smtClean="0"/>
              <a:t>communication</a:t>
            </a:r>
            <a:endParaRPr lang="en-IN" sz="2400" dirty="0"/>
          </a:p>
          <a:p>
            <a:pPr algn="just"/>
            <a:r>
              <a:rPr lang="en-IN" sz="2400" i="1" dirty="0"/>
              <a:t>Token ring LANs: </a:t>
            </a:r>
            <a:r>
              <a:rPr lang="en-IN" sz="2400" dirty="0"/>
              <a:t>based on ring topology</a:t>
            </a:r>
          </a:p>
          <a:p>
            <a:pPr algn="just"/>
            <a:r>
              <a:rPr lang="en-IN" sz="2400" i="1" dirty="0"/>
              <a:t>FDDI LANs: </a:t>
            </a:r>
            <a:r>
              <a:rPr lang="en-IN" sz="2400" dirty="0"/>
              <a:t>use optical fibbers and an improved token ring </a:t>
            </a:r>
            <a:r>
              <a:rPr lang="en-IN" sz="2400" dirty="0" smtClean="0"/>
              <a:t> mechanism</a:t>
            </a:r>
            <a:endParaRPr lang="en-IN" sz="2400" dirty="0"/>
          </a:p>
          <a:p>
            <a:pPr algn="just"/>
            <a:r>
              <a:rPr lang="en-IN" sz="2400" dirty="0"/>
              <a:t>based on two rings flowing in opposite directions.</a:t>
            </a: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marL="0" indent="0" algn="just" eaLnBrk="1" hangingPunct="1">
              <a:buNone/>
              <a:defRPr/>
            </a:pPr>
            <a:endParaRPr lang="en-IN" sz="2400" b="1" dirty="0" smtClean="0"/>
          </a:p>
          <a:p>
            <a:pPr marL="0" indent="0" algn="just" eaLnBrk="1" hangingPunct="1">
              <a:buNone/>
              <a:defRPr/>
            </a:pPr>
            <a:r>
              <a:rPr lang="en-IN" sz="2400" b="1" u="sng" dirty="0" smtClean="0">
                <a:solidFill>
                  <a:srgbClr val="FF0000"/>
                </a:solidFill>
              </a:rPr>
              <a:t>Network Plan</a:t>
            </a:r>
          </a:p>
          <a:p>
            <a:pPr marL="0" indent="0" algn="just" eaLnBrk="1" hangingPunct="1">
              <a:buNone/>
              <a:defRPr/>
            </a:pPr>
            <a:endParaRPr lang="en-IN" altLang="en-US" sz="1600" b="1" dirty="0">
              <a:latin typeface="Times New Roman" panose="02020603050405020304" pitchFamily="18" charset="0"/>
              <a:cs typeface="Times New Roman" panose="02020603050405020304" pitchFamily="18" charset="0"/>
            </a:endParaRPr>
          </a:p>
          <a:p>
            <a:pPr algn="just"/>
            <a:r>
              <a:rPr lang="en-IN" sz="2400" dirty="0"/>
              <a:t>Networking computers first and tracking the connections later can </a:t>
            </a:r>
            <a:r>
              <a:rPr lang="en-IN" sz="2400" dirty="0" smtClean="0"/>
              <a:t>quickly become </a:t>
            </a:r>
            <a:r>
              <a:rPr lang="en-IN" sz="2400" dirty="0"/>
              <a:t>confusing and unmanageable as you try to find which </a:t>
            </a:r>
            <a:r>
              <a:rPr lang="en-IN" sz="2400" dirty="0" smtClean="0"/>
              <a:t>computer communicates </a:t>
            </a:r>
            <a:r>
              <a:rPr lang="en-IN" sz="2400" dirty="0"/>
              <a:t>with and shares resources with which other computers</a:t>
            </a:r>
            <a:r>
              <a:rPr lang="en-IN" sz="2400" dirty="0" smtClean="0"/>
              <a:t>.</a:t>
            </a:r>
          </a:p>
          <a:p>
            <a:pPr algn="just"/>
            <a:endParaRPr lang="en-IN" altLang="en-US" sz="1600" dirty="0">
              <a:latin typeface="Times New Roman" panose="02020603050405020304" pitchFamily="18" charset="0"/>
              <a:cs typeface="Times New Roman" panose="02020603050405020304" pitchFamily="18" charset="0"/>
            </a:endParaRPr>
          </a:p>
          <a:p>
            <a:pPr marL="0" indent="0" algn="just">
              <a:buNone/>
            </a:pPr>
            <a:r>
              <a:rPr lang="en-IN" altLang="en-US" sz="2400" b="1" dirty="0" smtClean="0">
                <a:cs typeface="Times New Roman" panose="02020603050405020304" pitchFamily="18" charset="0"/>
              </a:rPr>
              <a:t>Example: </a:t>
            </a:r>
          </a:p>
          <a:p>
            <a:pPr algn="just"/>
            <a:r>
              <a:rPr lang="en-IN" sz="2400" dirty="0" smtClean="0"/>
              <a:t>In your family </a:t>
            </a:r>
            <a:r>
              <a:rPr lang="en-IN" sz="2400" dirty="0"/>
              <a:t>network, would you want your parents or guardians to know </a:t>
            </a:r>
            <a:r>
              <a:rPr lang="en-IN" sz="2400" dirty="0" smtClean="0"/>
              <a:t>your every </a:t>
            </a:r>
            <a:r>
              <a:rPr lang="en-IN" sz="2400" dirty="0"/>
              <a:t>thought? </a:t>
            </a:r>
            <a:endParaRPr lang="en-IN" sz="2400" dirty="0" smtClean="0"/>
          </a:p>
          <a:p>
            <a:pPr algn="just"/>
            <a:endParaRPr lang="en-IN" sz="2400" dirty="0"/>
          </a:p>
          <a:p>
            <a:pPr algn="just"/>
            <a:r>
              <a:rPr lang="en-IN" sz="2400" dirty="0" smtClean="0"/>
              <a:t>You </a:t>
            </a:r>
            <a:r>
              <a:rPr lang="en-IN" sz="2400" dirty="0"/>
              <a:t>have your information-sharing plan in your head, </a:t>
            </a:r>
            <a:r>
              <a:rPr lang="en-IN" sz="2400" dirty="0" smtClean="0"/>
              <a:t>and it </a:t>
            </a:r>
            <a:r>
              <a:rPr lang="en-IN" sz="2400" dirty="0"/>
              <a:t>is important to keep track of it so you don’t make a mistake and </a:t>
            </a:r>
            <a:r>
              <a:rPr lang="en-IN" sz="2400" dirty="0" smtClean="0"/>
              <a:t>share something </a:t>
            </a:r>
            <a:r>
              <a:rPr lang="en-IN" sz="2400" dirty="0"/>
              <a:t>where it was not intended.</a:t>
            </a: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algn="just"/>
            <a:r>
              <a:rPr lang="en-IN" sz="2400" dirty="0" smtClean="0"/>
              <a:t>A </a:t>
            </a:r>
            <a:r>
              <a:rPr lang="en-IN" sz="2400" b="1" dirty="0" smtClean="0"/>
              <a:t>network plan</a:t>
            </a:r>
            <a:r>
              <a:rPr lang="en-IN" sz="2400" dirty="0" smtClean="0"/>
              <a:t>, therefore, is a formally created product that shows all the network’s components and the planned connections between them.</a:t>
            </a:r>
          </a:p>
          <a:p>
            <a:pPr algn="just"/>
            <a:endParaRPr lang="en-IN" altLang="en-US" sz="2400" dirty="0" smtClean="0">
              <a:latin typeface="Times New Roman" panose="02020603050405020304" pitchFamily="18" charset="0"/>
              <a:cs typeface="Times New Roman" panose="02020603050405020304" pitchFamily="18" charset="0"/>
            </a:endParaRPr>
          </a:p>
          <a:p>
            <a:pPr algn="just"/>
            <a:r>
              <a:rPr lang="en-IN" sz="2400" dirty="0" smtClean="0"/>
              <a:t>Your plan should show what types of information are stored where, and who is allowed to use each type.</a:t>
            </a:r>
          </a:p>
          <a:p>
            <a:pPr algn="just"/>
            <a:endParaRPr lang="en-IN" altLang="en-US" sz="2400" dirty="0" smtClean="0">
              <a:latin typeface="Times New Roman" panose="02020603050405020304" pitchFamily="18" charset="0"/>
              <a:cs typeface="Times New Roman" panose="02020603050405020304" pitchFamily="18" charset="0"/>
            </a:endParaRPr>
          </a:p>
          <a:p>
            <a:pPr marL="457200" indent="-457200" algn="just">
              <a:buAutoNum type="arabicPeriod"/>
            </a:pPr>
            <a:r>
              <a:rPr lang="en-IN" sz="2400" b="1" dirty="0" smtClean="0">
                <a:solidFill>
                  <a:srgbClr val="FF0000"/>
                </a:solidFill>
              </a:rPr>
              <a:t>Information Management</a:t>
            </a:r>
          </a:p>
          <a:p>
            <a:pPr marL="457200" indent="-457200" algn="just">
              <a:buAutoNum type="arabicPeriod"/>
            </a:pPr>
            <a:endParaRPr lang="en-IN" sz="2400" b="1" dirty="0" smtClean="0">
              <a:solidFill>
                <a:srgbClr val="FF0000"/>
              </a:solidFill>
            </a:endParaRPr>
          </a:p>
          <a:p>
            <a:pPr algn="just"/>
            <a:r>
              <a:rPr lang="en-IN" sz="2400" dirty="0" smtClean="0"/>
              <a:t>Your network plan should help you manage the information gathered, stored, and shared between your users.</a:t>
            </a:r>
          </a:p>
          <a:p>
            <a:pPr algn="just"/>
            <a:endParaRPr lang="en-IN" sz="2400" dirty="0"/>
          </a:p>
          <a:p>
            <a:pPr algn="just"/>
            <a:r>
              <a:rPr lang="en-IN" sz="2400" dirty="0"/>
              <a:t>A networking plan could tell you that as specific types of sensitive data (like medical, personal, or payroll information) are gathered or </a:t>
            </a:r>
            <a:r>
              <a:rPr lang="en-IN" sz="2400" dirty="0" smtClean="0"/>
              <a:t>grouped.</a:t>
            </a:r>
          </a:p>
          <a:p>
            <a:pPr algn="just"/>
            <a:endParaRPr lang="en-IN"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algn="just" eaLnBrk="1" hangingPunct="1">
              <a:defRPr/>
            </a:pPr>
            <a:endParaRPr lang="en-IN" sz="2400" dirty="0" smtClean="0"/>
          </a:p>
          <a:p>
            <a:pPr algn="just" eaLnBrk="1" hangingPunct="1">
              <a:defRPr/>
            </a:pPr>
            <a:endParaRPr lang="en-IN" sz="1600" dirty="0"/>
          </a:p>
          <a:p>
            <a:pPr algn="just" eaLnBrk="1" hangingPunct="1">
              <a:defRPr/>
            </a:pPr>
            <a:r>
              <a:rPr lang="en-IN" sz="2400" dirty="0" smtClean="0"/>
              <a:t>Those data  </a:t>
            </a:r>
            <a:r>
              <a:rPr lang="en-IN" sz="2400" dirty="0"/>
              <a:t>should be stored higher in the hierarchical structure (ranked from most sensitive to least sensitive), and this can save you time in the end</a:t>
            </a:r>
            <a:r>
              <a:rPr lang="en-IN" sz="2400" dirty="0" smtClean="0"/>
              <a:t>.</a:t>
            </a:r>
          </a:p>
          <a:p>
            <a:pPr algn="just" eaLnBrk="1" hangingPunct="1">
              <a:defRPr/>
            </a:pPr>
            <a:endParaRPr lang="en-IN" altLang="en-US" sz="2400" dirty="0">
              <a:latin typeface="Times New Roman" panose="02020603050405020304" pitchFamily="18" charset="0"/>
              <a:cs typeface="Times New Roman" panose="02020603050405020304" pitchFamily="18" charset="0"/>
            </a:endParaRPr>
          </a:p>
          <a:p>
            <a:pPr marL="457200" indent="-457200" algn="just" eaLnBrk="1" hangingPunct="1">
              <a:buAutoNum type="arabicPeriod" startAt="2"/>
              <a:defRPr/>
            </a:pPr>
            <a:r>
              <a:rPr lang="en-IN" sz="2400" b="1" dirty="0" smtClean="0">
                <a:solidFill>
                  <a:srgbClr val="FF0000"/>
                </a:solidFill>
              </a:rPr>
              <a:t>Information’s Importance</a:t>
            </a:r>
          </a:p>
          <a:p>
            <a:pPr marL="457200" indent="-457200" algn="just" eaLnBrk="1" hangingPunct="1">
              <a:buAutoNum type="arabicPeriod" startAt="2"/>
              <a:defRPr/>
            </a:pPr>
            <a:endParaRPr lang="en-IN" sz="2400" b="1" dirty="0">
              <a:solidFill>
                <a:srgbClr val="FF0000"/>
              </a:solidFill>
            </a:endParaRPr>
          </a:p>
          <a:p>
            <a:pPr algn="just"/>
            <a:r>
              <a:rPr lang="en-IN" sz="2400" dirty="0"/>
              <a:t>Some </a:t>
            </a:r>
            <a:r>
              <a:rPr lang="en-IN" sz="2400" dirty="0" smtClean="0"/>
              <a:t>information is </a:t>
            </a:r>
            <a:r>
              <a:rPr lang="en-IN" sz="2400" dirty="0"/>
              <a:t>more important or more sensitive than the rest. </a:t>
            </a:r>
            <a:endParaRPr lang="en-IN" sz="2400" dirty="0" smtClean="0"/>
          </a:p>
          <a:p>
            <a:pPr algn="just"/>
            <a:endParaRPr lang="en-IN" sz="2400" dirty="0"/>
          </a:p>
          <a:p>
            <a:pPr algn="just"/>
            <a:r>
              <a:rPr lang="en-IN" sz="2400" dirty="0" smtClean="0"/>
              <a:t>It </a:t>
            </a:r>
            <a:r>
              <a:rPr lang="en-IN" sz="2400" dirty="0"/>
              <a:t>is </a:t>
            </a:r>
            <a:r>
              <a:rPr lang="en-IN" sz="2400" dirty="0" smtClean="0"/>
              <a:t>usually obvious </a:t>
            </a:r>
            <a:r>
              <a:rPr lang="en-IN" sz="2400" dirty="0"/>
              <a:t>in real filing cabinet systems, because the top drawer is </a:t>
            </a:r>
            <a:r>
              <a:rPr lang="en-IN" sz="2400" dirty="0" smtClean="0"/>
              <a:t>usually where </a:t>
            </a:r>
            <a:r>
              <a:rPr lang="en-IN" sz="2400" dirty="0"/>
              <a:t>the most sensitive information is stored, and it is locked.</a:t>
            </a:r>
            <a:endParaRPr lang="en-IN" sz="2400" b="1" dirty="0" smtClean="0">
              <a:solidFill>
                <a:srgbClr val="FF0000"/>
              </a:solidFill>
            </a:endParaRPr>
          </a:p>
          <a:p>
            <a:pPr marL="457200" indent="-457200" algn="just" eaLnBrk="1" hangingPunct="1">
              <a:buAutoNum type="arabicPeriod" startAt="2"/>
              <a:defRPr/>
            </a:pPr>
            <a:endParaRPr lang="en-US" altLang="en-US" sz="2400" dirty="0">
              <a:latin typeface="Times New Roman" panose="02020603050405020304" pitchFamily="18" charset="0"/>
              <a:cs typeface="Times New Roman" panose="02020603050405020304" pitchFamily="18" charset="0"/>
            </a:endParaRP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88640"/>
            <a:ext cx="8928992" cy="6192688"/>
          </a:xfrm>
        </p:spPr>
        <p:txBody>
          <a:bodyPr/>
          <a:lstStyle/>
          <a:p>
            <a:pPr algn="just"/>
            <a:endParaRPr lang="en-IN" sz="2400" dirty="0" smtClean="0"/>
          </a:p>
          <a:p>
            <a:pPr algn="just"/>
            <a:r>
              <a:rPr lang="en-IN" sz="2400" dirty="0" smtClean="0"/>
              <a:t>For example</a:t>
            </a:r>
            <a:r>
              <a:rPr lang="en-IN" sz="2400" dirty="0"/>
              <a:t>, credit card or Social Security numbers are </a:t>
            </a:r>
            <a:r>
              <a:rPr lang="en-IN" sz="2400" dirty="0" smtClean="0"/>
              <a:t>information that </a:t>
            </a:r>
            <a:r>
              <a:rPr lang="en-IN" sz="2400" dirty="0"/>
              <a:t>should be given the highest level of security—access to </a:t>
            </a:r>
            <a:r>
              <a:rPr lang="en-IN" sz="2400" dirty="0" smtClean="0"/>
              <a:t>that information </a:t>
            </a:r>
            <a:r>
              <a:rPr lang="en-IN" sz="2400" dirty="0"/>
              <a:t>is given only to a limited number of people in </a:t>
            </a:r>
            <a:r>
              <a:rPr lang="en-IN" sz="2400" dirty="0" smtClean="0"/>
              <a:t>a company</a:t>
            </a:r>
            <a:r>
              <a:rPr lang="en-IN" sz="2400" dirty="0"/>
              <a:t>. </a:t>
            </a:r>
            <a:endParaRPr lang="en-IN" sz="2400" dirty="0" smtClean="0"/>
          </a:p>
          <a:p>
            <a:pPr algn="just"/>
            <a:endParaRPr lang="en-IN" sz="2400" dirty="0"/>
          </a:p>
          <a:p>
            <a:pPr algn="just"/>
            <a:r>
              <a:rPr lang="en-IN" sz="2400" dirty="0" smtClean="0"/>
              <a:t>On </a:t>
            </a:r>
            <a:r>
              <a:rPr lang="en-IN" sz="2400" dirty="0"/>
              <a:t>the other hand, some information, such </a:t>
            </a:r>
            <a:r>
              <a:rPr lang="en-IN" sz="2400" dirty="0" smtClean="0"/>
              <a:t>as Web pages</a:t>
            </a:r>
            <a:r>
              <a:rPr lang="en-IN" sz="2400" dirty="0"/>
              <a:t>, newsletters, and product information, is created </a:t>
            </a:r>
            <a:r>
              <a:rPr lang="en-IN" sz="2400" dirty="0" smtClean="0"/>
              <a:t>for everyone </a:t>
            </a:r>
            <a:r>
              <a:rPr lang="en-IN" sz="2400" dirty="0"/>
              <a:t>to see, even outside a company. </a:t>
            </a:r>
            <a:endParaRPr lang="en-IN" sz="2400" dirty="0" smtClean="0"/>
          </a:p>
          <a:p>
            <a:pPr algn="just"/>
            <a:endParaRPr lang="en-IN" sz="2400" dirty="0"/>
          </a:p>
          <a:p>
            <a:pPr algn="just"/>
            <a:r>
              <a:rPr lang="en-IN" sz="2400" dirty="0" smtClean="0"/>
              <a:t>The figure shows </a:t>
            </a:r>
            <a:r>
              <a:rPr lang="en-IN" sz="2400" dirty="0"/>
              <a:t>how this kind of information is organized into </a:t>
            </a:r>
            <a:r>
              <a:rPr lang="en-IN" sz="2400" dirty="0" smtClean="0"/>
              <a:t>a </a:t>
            </a:r>
            <a:r>
              <a:rPr lang="en-IN" sz="2400" b="1" dirty="0" smtClean="0"/>
              <a:t>hierarchy </a:t>
            </a:r>
            <a:r>
              <a:rPr lang="en-IN" sz="2400" b="1" dirty="0"/>
              <a:t>of information</a:t>
            </a:r>
            <a:r>
              <a:rPr lang="en-IN" sz="2400" dirty="0"/>
              <a:t>, where the most detailed </a:t>
            </a:r>
            <a:r>
              <a:rPr lang="en-IN" sz="2400" dirty="0" smtClean="0"/>
              <a:t>information is </a:t>
            </a:r>
            <a:r>
              <a:rPr lang="en-IN" sz="2400" dirty="0"/>
              <a:t>found at the top and the more general, </a:t>
            </a:r>
            <a:r>
              <a:rPr lang="en-IN" sz="2400" dirty="0" smtClean="0"/>
              <a:t>less secure </a:t>
            </a:r>
            <a:r>
              <a:rPr lang="en-IN" sz="2400" dirty="0"/>
              <a:t>information is located at the bottom.</a:t>
            </a: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04664"/>
            <a:ext cx="553346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5715" y="5204012"/>
            <a:ext cx="3646485"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marL="0" indent="0" algn="just">
              <a:buNone/>
            </a:pPr>
            <a:r>
              <a:rPr lang="en-IN" sz="2400" b="1" u="sng" dirty="0">
                <a:solidFill>
                  <a:srgbClr val="FF0000"/>
                </a:solidFill>
              </a:rPr>
              <a:t>Identifying </a:t>
            </a:r>
            <a:r>
              <a:rPr lang="en-IN" sz="2400" b="1" u="sng" dirty="0" smtClean="0">
                <a:solidFill>
                  <a:srgbClr val="FF0000"/>
                </a:solidFill>
              </a:rPr>
              <a:t>the Benefits </a:t>
            </a:r>
            <a:r>
              <a:rPr lang="en-IN" sz="2400" b="1" u="sng" dirty="0">
                <a:solidFill>
                  <a:srgbClr val="FF0000"/>
                </a:solidFill>
              </a:rPr>
              <a:t>of </a:t>
            </a:r>
            <a:r>
              <a:rPr lang="en-IN" sz="2400" b="1" u="sng" dirty="0" smtClean="0">
                <a:solidFill>
                  <a:srgbClr val="FF0000"/>
                </a:solidFill>
              </a:rPr>
              <a:t>Networks</a:t>
            </a:r>
          </a:p>
          <a:p>
            <a:pPr marL="0" indent="0" algn="just">
              <a:buNone/>
            </a:pPr>
            <a:endParaRPr lang="en-IN" altLang="en-US" sz="2400" b="1" u="sng" dirty="0">
              <a:solidFill>
                <a:srgbClr val="FF0000"/>
              </a:solidFill>
              <a:latin typeface="Times New Roman" panose="02020603050405020304" pitchFamily="18" charset="0"/>
              <a:cs typeface="Times New Roman" panose="02020603050405020304" pitchFamily="18" charset="0"/>
            </a:endParaRPr>
          </a:p>
          <a:p>
            <a:pPr algn="just"/>
            <a:r>
              <a:rPr lang="en-IN" sz="2400" dirty="0"/>
              <a:t>In the early days of the personal computer (PC), during the late ’70s </a:t>
            </a:r>
            <a:r>
              <a:rPr lang="en-IN" sz="2400" dirty="0" smtClean="0"/>
              <a:t>and early </a:t>
            </a:r>
            <a:r>
              <a:rPr lang="en-IN" sz="2400" dirty="0"/>
              <a:t>’80s, often a PC was used as a </a:t>
            </a:r>
            <a:r>
              <a:rPr lang="en-IN" sz="2400" b="1" dirty="0"/>
              <a:t>stand-alone computer </a:t>
            </a:r>
            <a:r>
              <a:rPr lang="en-IN" sz="2400" dirty="0"/>
              <a:t>and operated </a:t>
            </a:r>
            <a:r>
              <a:rPr lang="en-IN" sz="2400" dirty="0" smtClean="0"/>
              <a:t>independently from </a:t>
            </a:r>
            <a:r>
              <a:rPr lang="en-IN" sz="2400" dirty="0"/>
              <a:t>other </a:t>
            </a:r>
            <a:r>
              <a:rPr lang="en-IN" sz="2400" dirty="0" smtClean="0"/>
              <a:t>computers.</a:t>
            </a:r>
          </a:p>
          <a:p>
            <a:pPr algn="just"/>
            <a:endParaRPr lang="en-IN" altLang="en-US" sz="2400" u="sng" dirty="0">
              <a:solidFill>
                <a:srgbClr val="FF0000"/>
              </a:solidFill>
              <a:latin typeface="Times New Roman" panose="02020603050405020304" pitchFamily="18" charset="0"/>
              <a:cs typeface="Times New Roman" panose="02020603050405020304" pitchFamily="18" charset="0"/>
            </a:endParaRPr>
          </a:p>
          <a:p>
            <a:pPr algn="just"/>
            <a:endParaRPr lang="en-US" altLang="en-US" sz="2400" u="sng"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961368"/>
            <a:ext cx="2381250" cy="215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5335849"/>
            <a:ext cx="5641955" cy="410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algn="just"/>
            <a:endParaRPr lang="en-IN" sz="1400" dirty="0" smtClean="0"/>
          </a:p>
          <a:p>
            <a:pPr algn="just"/>
            <a:r>
              <a:rPr lang="en-IN" sz="2400" dirty="0" smtClean="0"/>
              <a:t>When</a:t>
            </a:r>
            <a:r>
              <a:rPr lang="en-IN" sz="2400" dirty="0"/>
              <a:t>, over </a:t>
            </a:r>
            <a:r>
              <a:rPr lang="en-IN" sz="2400" dirty="0" smtClean="0"/>
              <a:t>the span </a:t>
            </a:r>
            <a:r>
              <a:rPr lang="en-IN" sz="2400" dirty="0"/>
              <a:t>of just those few years, their use proliferated and more PCs were </a:t>
            </a:r>
            <a:r>
              <a:rPr lang="en-IN" sz="2400" dirty="0" smtClean="0"/>
              <a:t>found relatively </a:t>
            </a:r>
            <a:r>
              <a:rPr lang="en-IN" sz="2400" dirty="0"/>
              <a:t>close to each other, users began sharing information</a:t>
            </a:r>
            <a:r>
              <a:rPr lang="en-IN" sz="2400" dirty="0" smtClean="0"/>
              <a:t>.</a:t>
            </a:r>
          </a:p>
          <a:p>
            <a:pPr algn="just"/>
            <a:endParaRPr lang="en-IN" altLang="en-US" sz="2400" dirty="0">
              <a:latin typeface="Times New Roman" panose="02020603050405020304" pitchFamily="18" charset="0"/>
              <a:cs typeface="Times New Roman" panose="02020603050405020304" pitchFamily="18" charset="0"/>
            </a:endParaRPr>
          </a:p>
          <a:p>
            <a:pPr algn="just"/>
            <a:r>
              <a:rPr lang="en-IN" sz="2400" dirty="0"/>
              <a:t>The </a:t>
            </a:r>
            <a:r>
              <a:rPr lang="en-IN" sz="2400" dirty="0" smtClean="0"/>
              <a:t>information was </a:t>
            </a:r>
            <a:r>
              <a:rPr lang="en-IN" sz="2400" dirty="0"/>
              <a:t>either printed out or copied from one computer to another </a:t>
            </a:r>
            <a:r>
              <a:rPr lang="en-IN" sz="2400" dirty="0" smtClean="0"/>
              <a:t>using backup </a:t>
            </a:r>
            <a:r>
              <a:rPr lang="en-IN" sz="2400" dirty="0"/>
              <a:t>or storage devices, such as tapes, disks, or other digital storage media</a:t>
            </a:r>
            <a:r>
              <a:rPr lang="en-IN" sz="2400" dirty="0" smtClean="0"/>
              <a:t>.</a:t>
            </a:r>
          </a:p>
          <a:p>
            <a:pPr algn="just"/>
            <a:endParaRPr lang="en-IN" altLang="en-US" sz="2400" dirty="0">
              <a:latin typeface="Times New Roman" panose="02020603050405020304" pitchFamily="18" charset="0"/>
              <a:cs typeface="Times New Roman" panose="02020603050405020304" pitchFamily="18" charset="0"/>
            </a:endParaRPr>
          </a:p>
          <a:p>
            <a:pPr algn="just"/>
            <a:r>
              <a:rPr lang="en-IN" sz="2400" dirty="0"/>
              <a:t>The printout or the storage device was then physically carried to </a:t>
            </a:r>
            <a:r>
              <a:rPr lang="en-IN" sz="2400" dirty="0" smtClean="0"/>
              <a:t>another computer </a:t>
            </a:r>
            <a:r>
              <a:rPr lang="en-IN" sz="2400" dirty="0"/>
              <a:t>where the information was </a:t>
            </a:r>
            <a:r>
              <a:rPr lang="en-IN" sz="2400" dirty="0" smtClean="0"/>
              <a:t>re-entered </a:t>
            </a:r>
            <a:r>
              <a:rPr lang="en-IN" sz="2400" dirty="0"/>
              <a:t>or copied from the </a:t>
            </a:r>
            <a:r>
              <a:rPr lang="en-IN" sz="2400" dirty="0" smtClean="0"/>
              <a:t>portable media </a:t>
            </a:r>
            <a:r>
              <a:rPr lang="en-IN" sz="2400" dirty="0"/>
              <a:t>into the next computer</a:t>
            </a:r>
            <a:r>
              <a:rPr lang="en-IN" sz="2400" dirty="0" smtClean="0"/>
              <a:t>.</a:t>
            </a:r>
          </a:p>
          <a:p>
            <a:pPr algn="just"/>
            <a:endParaRPr lang="en-IN" altLang="en-US" sz="2400" dirty="0">
              <a:latin typeface="Times New Roman" panose="02020603050405020304" pitchFamily="18" charset="0"/>
              <a:cs typeface="Times New Roman" panose="02020603050405020304" pitchFamily="18" charset="0"/>
            </a:endParaRPr>
          </a:p>
          <a:p>
            <a:r>
              <a:rPr lang="en-IN" sz="2400" dirty="0"/>
              <a:t>This process was referred to as a </a:t>
            </a:r>
            <a:r>
              <a:rPr lang="en-IN" sz="2400" b="1" dirty="0" smtClean="0">
                <a:solidFill>
                  <a:srgbClr val="FF0000"/>
                </a:solidFill>
              </a:rPr>
              <a:t>sneaker net </a:t>
            </a:r>
            <a:r>
              <a:rPr lang="en-IN" sz="2400" dirty="0" smtClean="0"/>
              <a:t>because </a:t>
            </a:r>
            <a:r>
              <a:rPr lang="en-IN" sz="2400" dirty="0"/>
              <a:t>users actually had to walk from computer to computer.</a:t>
            </a: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88640"/>
            <a:ext cx="8928992" cy="6192688"/>
          </a:xfrm>
        </p:spPr>
        <p:txBody>
          <a:bodyPr/>
          <a:lstStyle/>
          <a:p>
            <a:r>
              <a:rPr lang="en-IN" sz="2400" dirty="0"/>
              <a:t>Once computers were connected by networks, information sharing </a:t>
            </a:r>
            <a:r>
              <a:rPr lang="en-IN" sz="2400" dirty="0" smtClean="0"/>
              <a:t>increased dramatically.</a:t>
            </a:r>
          </a:p>
          <a:p>
            <a:endParaRPr lang="en-IN" altLang="en-US" sz="2400" dirty="0">
              <a:latin typeface="Times New Roman" panose="02020603050405020304" pitchFamily="18" charset="0"/>
              <a:cs typeface="Times New Roman" panose="02020603050405020304" pitchFamily="18" charset="0"/>
            </a:endParaRPr>
          </a:p>
          <a:p>
            <a:pPr marL="0" indent="0">
              <a:buNone/>
            </a:pPr>
            <a:r>
              <a:rPr lang="en-IN" sz="2400" b="1" u="sng" dirty="0">
                <a:solidFill>
                  <a:srgbClr val="FF0000"/>
                </a:solidFill>
              </a:rPr>
              <a:t>Sharing </a:t>
            </a:r>
            <a:r>
              <a:rPr lang="en-IN" sz="2400" b="1" u="sng" dirty="0" smtClean="0">
                <a:solidFill>
                  <a:srgbClr val="FF0000"/>
                </a:solidFill>
              </a:rPr>
              <a:t>Information</a:t>
            </a:r>
          </a:p>
          <a:p>
            <a:pPr marL="0" indent="0">
              <a:buNone/>
            </a:pPr>
            <a:endParaRPr lang="en-US" altLang="en-US" sz="2400" u="sng"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276872"/>
            <a:ext cx="4495800"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9280" y="5267639"/>
            <a:ext cx="6120680" cy="63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marL="0" indent="0" algn="just">
              <a:buNone/>
            </a:pPr>
            <a:r>
              <a:rPr lang="en-IN" sz="2400" b="1" u="sng" dirty="0">
                <a:solidFill>
                  <a:srgbClr val="FF0000"/>
                </a:solidFill>
              </a:rPr>
              <a:t>Sharing </a:t>
            </a:r>
            <a:r>
              <a:rPr lang="en-IN" sz="2400" b="1" u="sng" dirty="0" smtClean="0">
                <a:solidFill>
                  <a:srgbClr val="FF0000"/>
                </a:solidFill>
              </a:rPr>
              <a:t>Resources</a:t>
            </a:r>
          </a:p>
          <a:p>
            <a:pPr marL="0" indent="0" algn="just">
              <a:buNone/>
            </a:pPr>
            <a:endParaRPr lang="en-IN" sz="1400" u="sng" dirty="0" smtClean="0">
              <a:solidFill>
                <a:srgbClr val="FF0000"/>
              </a:solidFill>
            </a:endParaRPr>
          </a:p>
          <a:p>
            <a:pPr algn="just"/>
            <a:r>
              <a:rPr lang="en-IN" sz="2400" dirty="0" smtClean="0"/>
              <a:t>In </a:t>
            </a:r>
            <a:r>
              <a:rPr lang="en-IN" sz="2400" dirty="0"/>
              <a:t>the </a:t>
            </a:r>
            <a:r>
              <a:rPr lang="en-IN" sz="2400" dirty="0" smtClean="0"/>
              <a:t>sneaker net </a:t>
            </a:r>
            <a:r>
              <a:rPr lang="en-IN" sz="2400" dirty="0"/>
              <a:t>era, users spent huge amounts of time attempting to </a:t>
            </a:r>
            <a:r>
              <a:rPr lang="en-IN" sz="2400" dirty="0" smtClean="0"/>
              <a:t>share their </a:t>
            </a:r>
            <a:r>
              <a:rPr lang="en-IN" sz="2400" dirty="0"/>
              <a:t>resources. They had to physically distribute files that others needed</a:t>
            </a:r>
            <a:r>
              <a:rPr lang="en-IN" sz="2400" dirty="0" smtClean="0"/>
              <a:t>.</a:t>
            </a:r>
          </a:p>
          <a:p>
            <a:pPr algn="just"/>
            <a:endParaRPr lang="en-IN" altLang="en-US" sz="2400" dirty="0">
              <a:latin typeface="Times New Roman" panose="02020603050405020304" pitchFamily="18" charset="0"/>
              <a:cs typeface="Times New Roman" panose="02020603050405020304" pitchFamily="18" charset="0"/>
            </a:endParaRPr>
          </a:p>
          <a:p>
            <a:pPr algn="just"/>
            <a:r>
              <a:rPr lang="en-IN" sz="2400" dirty="0"/>
              <a:t>The ability to share resources was another reason networks were created</a:t>
            </a:r>
            <a:r>
              <a:rPr lang="en-IN" sz="2400" dirty="0" smtClean="0"/>
              <a:t>, and it </a:t>
            </a:r>
            <a:r>
              <a:rPr lang="en-IN" sz="2400" dirty="0"/>
              <a:t>is still one of the main purposes for using networks</a:t>
            </a:r>
            <a:r>
              <a:rPr lang="en-IN" sz="2400" dirty="0" smtClean="0"/>
              <a:t>.</a:t>
            </a:r>
          </a:p>
          <a:p>
            <a:pPr algn="just"/>
            <a:endParaRPr lang="en-IN" altLang="en-US" sz="2400" dirty="0">
              <a:latin typeface="Times New Roman" panose="02020603050405020304" pitchFamily="18" charset="0"/>
              <a:cs typeface="Times New Roman" panose="02020603050405020304" pitchFamily="18" charset="0"/>
            </a:endParaRPr>
          </a:p>
          <a:p>
            <a:pPr algn="just"/>
            <a:r>
              <a:rPr lang="en-IN" sz="2400" dirty="0"/>
              <a:t>Many companies start with multiple stand-alone computers. </a:t>
            </a:r>
            <a:endParaRPr lang="en-IN" sz="2400" dirty="0" smtClean="0"/>
          </a:p>
          <a:p>
            <a:pPr algn="just"/>
            <a:endParaRPr lang="en-IN" sz="2400" dirty="0"/>
          </a:p>
          <a:p>
            <a:pPr algn="just"/>
            <a:r>
              <a:rPr lang="en-IN" sz="2400" dirty="0" smtClean="0"/>
              <a:t>Not </a:t>
            </a:r>
            <a:r>
              <a:rPr lang="en-IN" sz="2400" dirty="0"/>
              <a:t>too </a:t>
            </a:r>
            <a:r>
              <a:rPr lang="en-IN" sz="2400" dirty="0" smtClean="0"/>
              <a:t>long after </a:t>
            </a:r>
            <a:r>
              <a:rPr lang="en-IN" sz="2400" dirty="0"/>
              <a:t>the initial computer purchase, however, additional components </a:t>
            </a:r>
            <a:r>
              <a:rPr lang="en-IN" sz="2400" dirty="0" smtClean="0"/>
              <a:t>that attach </a:t>
            </a:r>
            <a:r>
              <a:rPr lang="en-IN" sz="2400" dirty="0"/>
              <a:t>to a computer, called </a:t>
            </a:r>
            <a:r>
              <a:rPr lang="en-IN" sz="2400" b="1" dirty="0"/>
              <a:t>peripherals</a:t>
            </a:r>
            <a:r>
              <a:rPr lang="en-IN" sz="2400" dirty="0"/>
              <a:t>, like printers, scanners, and speakers</a:t>
            </a:r>
            <a:r>
              <a:rPr lang="en-IN" sz="2400" dirty="0" smtClean="0"/>
              <a:t>, are </a:t>
            </a:r>
            <a:r>
              <a:rPr lang="en-IN" sz="2400" dirty="0"/>
              <a:t>purchased and are connected to that computer to expand its use</a:t>
            </a: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eaLnBrk="1" hangingPunct="1">
              <a:lnSpc>
                <a:spcPct val="150000"/>
              </a:lnSpc>
              <a:spcBef>
                <a:spcPts val="0"/>
              </a:spcBef>
              <a:buNone/>
              <a:defRPr/>
            </a:pPr>
            <a:endParaRPr lang="en-IN" sz="2400" b="1" u="sng" dirty="0" smtClean="0"/>
          </a:p>
          <a:p>
            <a:pPr marL="0" indent="0" algn="just" eaLnBrk="1" hangingPunct="1">
              <a:lnSpc>
                <a:spcPct val="150000"/>
              </a:lnSpc>
              <a:spcBef>
                <a:spcPts val="0"/>
              </a:spcBef>
              <a:buNone/>
              <a:defRPr/>
            </a:pPr>
            <a:endParaRPr lang="en-IN" sz="1000" u="sng" dirty="0" smtClean="0"/>
          </a:p>
          <a:p>
            <a:pPr marL="0" indent="0" algn="just" eaLnBrk="1" hangingPunct="1">
              <a:lnSpc>
                <a:spcPct val="150000"/>
              </a:lnSpc>
              <a:buNone/>
              <a:defRPr/>
            </a:pPr>
            <a:endParaRPr lang="en-IN" sz="1100" b="1" u="sng" dirty="0" smtClean="0">
              <a:solidFill>
                <a:srgbClr val="0099FF"/>
              </a:solidFill>
            </a:endParaRPr>
          </a:p>
          <a:p>
            <a:pPr marL="0" indent="0" algn="just" eaLnBrk="1" hangingPunct="1">
              <a:lnSpc>
                <a:spcPct val="150000"/>
              </a:lnSpc>
              <a:buNone/>
              <a:defRPr/>
            </a:pPr>
            <a:r>
              <a:rPr lang="en-IN" sz="2400" b="1" u="sng" dirty="0" smtClean="0">
                <a:solidFill>
                  <a:srgbClr val="0099FF"/>
                </a:solidFill>
              </a:rPr>
              <a:t>ETHERNET </a:t>
            </a:r>
            <a:r>
              <a:rPr lang="en-IN" sz="2400" b="1" u="sng" dirty="0">
                <a:solidFill>
                  <a:srgbClr val="0099FF"/>
                </a:solidFill>
              </a:rPr>
              <a:t>BASICS</a:t>
            </a:r>
            <a:r>
              <a:rPr lang="en-IN" sz="2400" b="1" dirty="0">
                <a:solidFill>
                  <a:srgbClr val="0099FF"/>
                </a:solidFill>
              </a:rPr>
              <a:t>: </a:t>
            </a:r>
            <a:r>
              <a:rPr lang="en-IN" sz="2400" dirty="0"/>
              <a:t>Elements of a network – Inside Ethernet – Building a network: Hardware options – Cables, Connections and network speed- Design choices: Selecting components- Ethernet controllers- Using the internet in logical and internet communications- Inside the Internet protocol</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5"/>
          <p:cNvSpPr txBox="1">
            <a:spLocks noRot="1" noChangeArrowheads="1"/>
          </p:cNvSpPr>
          <p:nvPr/>
        </p:nvSpPr>
        <p:spPr bwMode="auto">
          <a:xfrm>
            <a:off x="251520" y="116632"/>
            <a:ext cx="864076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IN" sz="3200" b="1" dirty="0" smtClean="0">
                <a:solidFill>
                  <a:srgbClr val="FF0000"/>
                </a:solidFill>
                <a:latin typeface="+mn-lt"/>
              </a:rPr>
              <a:t>EMBEDDED NETWORKING </a:t>
            </a:r>
            <a:r>
              <a:rPr lang="en-IN" sz="1600" b="1" dirty="0" smtClean="0">
                <a:solidFill>
                  <a:srgbClr val="FF0000"/>
                </a:solidFill>
                <a:latin typeface="+mn-lt"/>
              </a:rPr>
              <a:t>Syllabus</a:t>
            </a:r>
            <a:endParaRPr lang="en-US" sz="1600" b="1" dirty="0" smtClean="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4086705831"/>
      </p:ext>
    </p:extLst>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844824"/>
            <a:ext cx="8305639" cy="1656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0656" y="4221088"/>
            <a:ext cx="4855397" cy="576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0" indent="0" algn="ctr" eaLnBrk="1" hangingPunct="1">
              <a:lnSpc>
                <a:spcPct val="90000"/>
              </a:lnSpc>
              <a:buNone/>
              <a:defRPr/>
            </a:pPr>
            <a:endParaRPr lang="en-US" altLang="zh-TW" sz="2400" b="1" dirty="0" smtClean="0">
              <a:ea typeface="新細明體" pitchFamily="18" charset="-120"/>
            </a:endParaRPr>
          </a:p>
          <a:p>
            <a:pPr marL="0" indent="0" algn="ctr" eaLnBrk="1" hangingPunct="1">
              <a:lnSpc>
                <a:spcPct val="90000"/>
              </a:lnSpc>
              <a:buNone/>
              <a:defRPr/>
            </a:pPr>
            <a:endParaRPr lang="en-US" altLang="en-US" sz="2400" b="1" dirty="0" smtClean="0">
              <a:latin typeface="Times New Roman" panose="02020603050405020304" pitchFamily="18" charset="0"/>
              <a:cs typeface="Times New Roman" panose="02020603050405020304" pitchFamily="18" charset="0"/>
            </a:endParaRPr>
          </a:p>
          <a:p>
            <a:pPr marL="0" indent="0" algn="ctr" eaLnBrk="1" hangingPunct="1">
              <a:lnSpc>
                <a:spcPct val="90000"/>
              </a:lnSpc>
              <a:buNone/>
              <a:defRPr/>
            </a:pPr>
            <a:endParaRPr lang="en-US" altLang="en-US" sz="2400" b="1" dirty="0">
              <a:latin typeface="Times New Roman" panose="02020603050405020304" pitchFamily="18" charset="0"/>
              <a:cs typeface="Times New Roman" panose="02020603050405020304" pitchFamily="18" charset="0"/>
            </a:endParaRPr>
          </a:p>
          <a:p>
            <a:pPr marL="0" indent="0" algn="ctr" eaLnBrk="1" hangingPunct="1">
              <a:lnSpc>
                <a:spcPct val="90000"/>
              </a:lnSpc>
              <a:buNone/>
              <a:defRPr/>
            </a:pPr>
            <a:endParaRPr lang="en-US" altLang="en-US" sz="2400" b="1" dirty="0" smtClean="0">
              <a:latin typeface="Times New Roman" panose="02020603050405020304" pitchFamily="18" charset="0"/>
              <a:cs typeface="Times New Roman" panose="02020603050405020304" pitchFamily="18" charset="0"/>
            </a:endParaRPr>
          </a:p>
          <a:p>
            <a:pPr marL="0" indent="0" algn="ctr" eaLnBrk="1" hangingPunct="1">
              <a:lnSpc>
                <a:spcPct val="90000"/>
              </a:lnSpc>
              <a:buNone/>
              <a:defRPr/>
            </a:pPr>
            <a:endParaRPr lang="en-US" altLang="en-US" sz="2400" b="1" dirty="0">
              <a:latin typeface="Times New Roman" panose="02020603050405020304" pitchFamily="18" charset="0"/>
              <a:cs typeface="Times New Roman" panose="02020603050405020304" pitchFamily="18" charset="0"/>
            </a:endParaRPr>
          </a:p>
          <a:p>
            <a:pPr marL="0" indent="0" algn="ctr" eaLnBrk="1" hangingPunct="1">
              <a:lnSpc>
                <a:spcPct val="90000"/>
              </a:lnSpc>
              <a:buNone/>
              <a:defRPr/>
            </a:pPr>
            <a:endParaRPr lang="en-US" altLang="en-US" sz="2400" b="1" dirty="0" smtClean="0">
              <a:latin typeface="Times New Roman" panose="02020603050405020304" pitchFamily="18" charset="0"/>
              <a:cs typeface="Times New Roman" panose="02020603050405020304" pitchFamily="18" charset="0"/>
            </a:endParaRPr>
          </a:p>
          <a:p>
            <a:pPr marL="0" indent="0" algn="ctr" eaLnBrk="1" hangingPunct="1">
              <a:lnSpc>
                <a:spcPct val="90000"/>
              </a:lnSpc>
              <a:buNone/>
              <a:defRPr/>
            </a:pPr>
            <a:endParaRPr lang="en-US" altLang="en-US" sz="2400" b="1" dirty="0">
              <a:latin typeface="Times New Roman" panose="02020603050405020304" pitchFamily="18" charset="0"/>
              <a:cs typeface="Times New Roman" panose="02020603050405020304" pitchFamily="18" charset="0"/>
            </a:endParaRPr>
          </a:p>
          <a:p>
            <a:pPr marL="0" indent="0" algn="ctr" eaLnBrk="1" hangingPunct="1">
              <a:lnSpc>
                <a:spcPct val="90000"/>
              </a:lnSpc>
              <a:buNone/>
              <a:defRPr/>
            </a:pPr>
            <a:endParaRPr lang="en-US" altLang="en-US" sz="2400" b="1" dirty="0" smtClean="0">
              <a:latin typeface="Times New Roman" panose="02020603050405020304" pitchFamily="18" charset="0"/>
              <a:cs typeface="Times New Roman" panose="02020603050405020304" pitchFamily="18" charset="0"/>
            </a:endParaRPr>
          </a:p>
          <a:p>
            <a:pPr marL="0" indent="0" algn="ctr" eaLnBrk="1" hangingPunct="1">
              <a:lnSpc>
                <a:spcPct val="90000"/>
              </a:lnSpc>
              <a:buNone/>
              <a:defRPr/>
            </a:pPr>
            <a:endParaRPr lang="en-US" altLang="en-US" sz="2400" b="1" dirty="0">
              <a:latin typeface="Times New Roman" panose="02020603050405020304" pitchFamily="18" charset="0"/>
              <a:cs typeface="Times New Roman" panose="02020603050405020304" pitchFamily="18" charset="0"/>
            </a:endParaRPr>
          </a:p>
          <a:p>
            <a:pPr marL="0" indent="0" algn="ctr" eaLnBrk="1" hangingPunct="1">
              <a:lnSpc>
                <a:spcPct val="90000"/>
              </a:lnSpc>
              <a:buNone/>
              <a:defRPr/>
            </a:pPr>
            <a:endParaRPr lang="en-US" altLang="en-US" sz="2400" b="1" dirty="0" smtClean="0">
              <a:latin typeface="Times New Roman" panose="02020603050405020304" pitchFamily="18" charset="0"/>
              <a:cs typeface="Times New Roman" panose="02020603050405020304" pitchFamily="18" charset="0"/>
            </a:endParaRPr>
          </a:p>
          <a:p>
            <a:pPr marL="0" indent="0" algn="ctr" eaLnBrk="1" hangingPunct="1">
              <a:lnSpc>
                <a:spcPct val="90000"/>
              </a:lnSpc>
              <a:buNone/>
              <a:defRPr/>
            </a:pPr>
            <a:r>
              <a:rPr lang="en-US" altLang="zh-TW" sz="2400" b="1" u="sng" dirty="0" smtClean="0">
                <a:ea typeface="新細明體" pitchFamily="18" charset="-120"/>
              </a:rPr>
              <a:t>Serial </a:t>
            </a:r>
            <a:r>
              <a:rPr lang="en-US" altLang="zh-TW" sz="2400" b="1" u="sng" dirty="0">
                <a:ea typeface="新細明體" pitchFamily="18" charset="-120"/>
              </a:rPr>
              <a:t>communication vs Parallel Communication</a:t>
            </a:r>
          </a:p>
          <a:p>
            <a:pPr marL="0" indent="0" algn="ctr" eaLnBrk="1" hangingPunct="1">
              <a:lnSpc>
                <a:spcPct val="90000"/>
              </a:lnSpc>
              <a:buNone/>
              <a:defRPr/>
            </a:pPr>
            <a:endParaRPr lang="en-US" altLang="en-US" sz="2400" b="1"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zh-CN" sz="3600" b="1" dirty="0">
                <a:solidFill>
                  <a:srgbClr val="FF0000"/>
                </a:solidFill>
                <a:latin typeface="Calibri" pitchFamily="34" charset="0"/>
                <a:ea typeface="宋体" charset="-122"/>
              </a:rPr>
              <a:t>Serial </a:t>
            </a:r>
            <a:r>
              <a:rPr lang="en-US" altLang="zh-CN" sz="3600" b="1" dirty="0" smtClean="0">
                <a:solidFill>
                  <a:srgbClr val="FF0000"/>
                </a:solidFill>
                <a:latin typeface="Calibri" pitchFamily="34" charset="0"/>
                <a:ea typeface="宋体" charset="-122"/>
              </a:rPr>
              <a:t>&amp; Parallel Communications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402" y="1844824"/>
            <a:ext cx="7637463"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693" y="980728"/>
            <a:ext cx="8713787"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772816"/>
            <a:ext cx="8928992" cy="3600400"/>
          </a:xfrm>
        </p:spPr>
        <p:txBody>
          <a:bodyPr/>
          <a:lstStyle/>
          <a:p>
            <a:pPr algn="just" eaLnBrk="1" hangingPunct="1">
              <a:defRPr/>
            </a:pPr>
            <a:endParaRPr lang="en-IN" sz="2400" b="1" dirty="0" smtClean="0"/>
          </a:p>
          <a:p>
            <a:pPr algn="just" eaLnBrk="1" hangingPunct="1">
              <a:defRPr/>
            </a:pPr>
            <a:r>
              <a:rPr lang="en-IN" sz="2400" b="1" dirty="0" smtClean="0"/>
              <a:t>Synchronous </a:t>
            </a:r>
            <a:r>
              <a:rPr lang="en-IN" sz="2400" b="1" dirty="0"/>
              <a:t>and A</a:t>
            </a:r>
            <a:r>
              <a:rPr lang="en-IN" sz="2400" b="1" dirty="0" smtClean="0"/>
              <a:t>synchronous</a:t>
            </a:r>
            <a:r>
              <a:rPr lang="en-IN" sz="2400" dirty="0" smtClean="0"/>
              <a:t> </a:t>
            </a:r>
            <a:r>
              <a:rPr lang="en-IN" sz="2400" dirty="0"/>
              <a:t>transmissions are two different methods of transmission synchronization. </a:t>
            </a:r>
            <a:endParaRPr lang="en-IN" sz="2400" dirty="0" smtClean="0"/>
          </a:p>
          <a:p>
            <a:pPr algn="just" eaLnBrk="1" hangingPunct="1">
              <a:defRPr/>
            </a:pPr>
            <a:endParaRPr lang="en-IN" sz="2400" dirty="0" smtClean="0"/>
          </a:p>
          <a:p>
            <a:pPr algn="just" eaLnBrk="1" hangingPunct="1">
              <a:defRPr/>
            </a:pPr>
            <a:r>
              <a:rPr lang="en-IN" sz="2400" b="1" dirty="0" smtClean="0"/>
              <a:t>Synchronous</a:t>
            </a:r>
            <a:r>
              <a:rPr lang="en-IN" sz="2400" dirty="0" smtClean="0"/>
              <a:t> </a:t>
            </a:r>
            <a:r>
              <a:rPr lang="en-IN" sz="2400" dirty="0"/>
              <a:t>transmissions are synchronized by an external clock, while </a:t>
            </a:r>
            <a:r>
              <a:rPr lang="en-IN" sz="2400" b="1" dirty="0" smtClean="0"/>
              <a:t>Asynchronous</a:t>
            </a:r>
            <a:r>
              <a:rPr lang="en-IN" sz="2400" dirty="0" smtClean="0"/>
              <a:t> </a:t>
            </a:r>
            <a:r>
              <a:rPr lang="en-IN" sz="2400" dirty="0"/>
              <a:t>transmissions are synchronized by special signals along the transmission medium</a:t>
            </a: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404664"/>
            <a:ext cx="8640763" cy="1152128"/>
          </a:xfrm>
        </p:spPr>
        <p:txBody>
          <a:bodyPr/>
          <a:lstStyle/>
          <a:p>
            <a:pPr eaLnBrk="1" hangingPunct="1"/>
            <a:r>
              <a:rPr lang="en-IN" sz="3600" b="1" dirty="0">
                <a:solidFill>
                  <a:srgbClr val="FF0000"/>
                </a:solidFill>
              </a:rPr>
              <a:t>Synchronous and </a:t>
            </a:r>
            <a:r>
              <a:rPr lang="en-IN" sz="3600" b="1" dirty="0" smtClean="0">
                <a:solidFill>
                  <a:srgbClr val="FF0000"/>
                </a:solidFill>
              </a:rPr>
              <a:t>Asynchronous </a:t>
            </a:r>
            <a:r>
              <a:rPr lang="en-IN" sz="3600" b="1" dirty="0">
                <a:solidFill>
                  <a:srgbClr val="FF0000"/>
                </a:solidFill>
              </a:rPr>
              <a:t>transmissions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400569"/>
      </p:ext>
    </p:extLst>
  </p:cSld>
  <p:clrMapOvr>
    <a:masterClrMapping/>
  </p:clrMapOvr>
  <p:transition>
    <p:rand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0" indent="0" algn="just" eaLnBrk="1" hangingPunct="1">
              <a:lnSpc>
                <a:spcPct val="90000"/>
              </a:lnSpc>
              <a:buNone/>
              <a:defRPr/>
            </a:pPr>
            <a:endParaRPr lang="en-IN" sz="2400" b="1" dirty="0" smtClean="0"/>
          </a:p>
          <a:p>
            <a:pPr marL="0" indent="0" algn="just" eaLnBrk="1" hangingPunct="1">
              <a:lnSpc>
                <a:spcPct val="90000"/>
              </a:lnSpc>
              <a:buNone/>
              <a:defRPr/>
            </a:pPr>
            <a:r>
              <a:rPr lang="en-IN" sz="2800" b="1" dirty="0" smtClean="0"/>
              <a:t>Synchronous </a:t>
            </a:r>
            <a:r>
              <a:rPr lang="en-IN" sz="2800" b="1" dirty="0"/>
              <a:t>data transfer: sender and receiver use the same clock </a:t>
            </a:r>
            <a:r>
              <a:rPr lang="en-IN" sz="2800" b="1" dirty="0" smtClean="0"/>
              <a:t>signal</a:t>
            </a:r>
          </a:p>
          <a:p>
            <a:pPr algn="just" eaLnBrk="1" hangingPunct="1">
              <a:lnSpc>
                <a:spcPct val="90000"/>
              </a:lnSpc>
              <a:defRPr/>
            </a:pPr>
            <a:endParaRPr lang="en-IN" sz="2400" b="1" dirty="0"/>
          </a:p>
          <a:p>
            <a:pPr marL="457200" indent="-457200">
              <a:buAutoNum type="arabicPeriod"/>
            </a:pPr>
            <a:r>
              <a:rPr lang="en-IN" sz="2400" dirty="0"/>
              <a:t>S</a:t>
            </a:r>
            <a:r>
              <a:rPr lang="en-IN" sz="2400" dirty="0" smtClean="0"/>
              <a:t>upports </a:t>
            </a:r>
            <a:r>
              <a:rPr lang="en-IN" sz="2400" dirty="0"/>
              <a:t>high data transfer rate </a:t>
            </a:r>
            <a:endParaRPr lang="en-IN" sz="2400" dirty="0" smtClean="0"/>
          </a:p>
          <a:p>
            <a:pPr marL="457200" indent="-457200">
              <a:buAutoNum type="arabicPeriod"/>
            </a:pPr>
            <a:endParaRPr lang="en-IN" sz="2400" dirty="0" smtClean="0"/>
          </a:p>
          <a:p>
            <a:pPr marL="457200" indent="-457200">
              <a:buAutoNum type="arabicPeriod"/>
            </a:pPr>
            <a:r>
              <a:rPr lang="en-IN" sz="2400" dirty="0"/>
              <a:t>N</a:t>
            </a:r>
            <a:r>
              <a:rPr lang="en-IN" sz="2400" dirty="0" smtClean="0"/>
              <a:t>eeds </a:t>
            </a:r>
            <a:r>
              <a:rPr lang="en-IN" sz="2400" dirty="0"/>
              <a:t>clock signal between the sender and the receiver </a:t>
            </a:r>
            <a:endParaRPr lang="en-IN" sz="2400" dirty="0" smtClean="0"/>
          </a:p>
          <a:p>
            <a:pPr marL="457200" indent="-457200">
              <a:buAutoNum type="arabicPeriod"/>
            </a:pPr>
            <a:endParaRPr lang="en-IN" sz="2400" dirty="0" smtClean="0"/>
          </a:p>
          <a:p>
            <a:pPr marL="457200" indent="-457200">
              <a:buAutoNum type="arabicPeriod"/>
            </a:pPr>
            <a:r>
              <a:rPr lang="en-IN" sz="2400" dirty="0"/>
              <a:t>R</a:t>
            </a:r>
            <a:r>
              <a:rPr lang="en-IN" sz="2400" dirty="0" smtClean="0"/>
              <a:t>equires </a:t>
            </a:r>
            <a:r>
              <a:rPr lang="en-IN" sz="2400" dirty="0"/>
              <a:t>master/slave configuration </a:t>
            </a:r>
          </a:p>
          <a:p>
            <a:pPr algn="just" eaLnBrk="1" hangingPunct="1">
              <a:lnSpc>
                <a:spcPct val="90000"/>
              </a:lnSpc>
              <a:defRPr/>
            </a:pPr>
            <a:endParaRPr lang="en-IN" sz="2400" b="1"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IN" sz="3600" b="1" dirty="0">
                <a:solidFill>
                  <a:srgbClr val="FF0000"/>
                </a:solidFill>
              </a:rPr>
              <a:t>Synchronous vs. </a:t>
            </a:r>
            <a:r>
              <a:rPr lang="en-IN" sz="3600" b="1" dirty="0" smtClean="0">
                <a:solidFill>
                  <a:srgbClr val="FF0000"/>
                </a:solidFill>
              </a:rPr>
              <a:t>Asynchronous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8400569"/>
      </p:ext>
    </p:extLst>
  </p:cSld>
  <p:clrMapOvr>
    <a:masterClrMapping/>
  </p:clrMapOvr>
  <p:transition>
    <p:rand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0" indent="0" algn="just" eaLnBrk="1" hangingPunct="1">
              <a:lnSpc>
                <a:spcPct val="90000"/>
              </a:lnSpc>
              <a:buNone/>
              <a:defRPr/>
            </a:pPr>
            <a:endParaRPr lang="en-IN" sz="2400" b="1" dirty="0" smtClean="0"/>
          </a:p>
          <a:p>
            <a:pPr marL="0" indent="0" algn="just" eaLnBrk="1" hangingPunct="1">
              <a:lnSpc>
                <a:spcPct val="90000"/>
              </a:lnSpc>
              <a:buNone/>
              <a:defRPr/>
            </a:pPr>
            <a:r>
              <a:rPr lang="en-IN" sz="2800" b="1" dirty="0"/>
              <a:t>Asynchronous data transfer: sender provides a synchronization signal to the receiver before starting the transfer of each </a:t>
            </a:r>
            <a:r>
              <a:rPr lang="en-IN" sz="2800" b="1" dirty="0" smtClean="0"/>
              <a:t>message</a:t>
            </a:r>
          </a:p>
          <a:p>
            <a:pPr marL="0" indent="0" algn="just" eaLnBrk="1" hangingPunct="1">
              <a:lnSpc>
                <a:spcPct val="90000"/>
              </a:lnSpc>
              <a:buNone/>
              <a:defRPr/>
            </a:pPr>
            <a:endParaRPr lang="en-IN" sz="2800" b="1" dirty="0"/>
          </a:p>
          <a:p>
            <a:pPr marL="514350" indent="-514350">
              <a:buAutoNum type="arabicPeriod"/>
            </a:pPr>
            <a:r>
              <a:rPr lang="en-IN" sz="2400" dirty="0"/>
              <a:t>D</a:t>
            </a:r>
            <a:r>
              <a:rPr lang="en-IN" sz="2400" dirty="0" smtClean="0"/>
              <a:t>oes </a:t>
            </a:r>
            <a:r>
              <a:rPr lang="en-IN" sz="2400" dirty="0"/>
              <a:t>not need clock signal between the sender and the receiver </a:t>
            </a:r>
            <a:r>
              <a:rPr lang="en-IN" sz="2400" dirty="0" smtClean="0"/>
              <a:t>.</a:t>
            </a:r>
          </a:p>
          <a:p>
            <a:pPr marL="514350" indent="-514350">
              <a:buAutoNum type="arabicPeriod"/>
            </a:pPr>
            <a:endParaRPr lang="en-IN" sz="2400" dirty="0"/>
          </a:p>
          <a:p>
            <a:pPr marL="514350" indent="-514350">
              <a:buAutoNum type="arabicPeriod"/>
            </a:pPr>
            <a:r>
              <a:rPr lang="en-IN" sz="2400" dirty="0"/>
              <a:t>S</a:t>
            </a:r>
            <a:r>
              <a:rPr lang="en-IN" sz="2400" dirty="0" smtClean="0"/>
              <a:t>lower </a:t>
            </a:r>
            <a:r>
              <a:rPr lang="en-IN" sz="2400" dirty="0"/>
              <a:t>data transfer rate </a:t>
            </a:r>
          </a:p>
          <a:p>
            <a:pPr marL="0" indent="0" algn="just" eaLnBrk="1" hangingPunct="1">
              <a:lnSpc>
                <a:spcPct val="90000"/>
              </a:lnSpc>
              <a:buNone/>
              <a:defRPr/>
            </a:pPr>
            <a:endParaRPr lang="en-IN" sz="2800" b="1" dirty="0"/>
          </a:p>
          <a:p>
            <a:pPr algn="just" eaLnBrk="1" hangingPunct="1">
              <a:lnSpc>
                <a:spcPct val="90000"/>
              </a:lnSpc>
              <a:defRPr/>
            </a:pPr>
            <a:endParaRPr lang="en-IN" sz="2400" b="1"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IN" sz="3600" b="1" dirty="0">
                <a:solidFill>
                  <a:srgbClr val="FF0000"/>
                </a:solidFill>
              </a:rPr>
              <a:t>Synchronous vs. </a:t>
            </a:r>
            <a:r>
              <a:rPr lang="en-IN" sz="3600" b="1" dirty="0" smtClean="0">
                <a:solidFill>
                  <a:srgbClr val="FF0000"/>
                </a:solidFill>
              </a:rPr>
              <a:t>Asynchronous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281547"/>
      </p:ext>
    </p:extLst>
  </p:cSld>
  <p:clrMapOvr>
    <a:masterClrMapping/>
  </p:clrMapOvr>
  <p:transition>
    <p:rand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IN" sz="3600" b="1" dirty="0">
                <a:solidFill>
                  <a:srgbClr val="FF0000"/>
                </a:solidFill>
              </a:rPr>
              <a:t>Synchronous vs. </a:t>
            </a:r>
            <a:r>
              <a:rPr lang="en-IN" sz="3600" b="1" dirty="0" smtClean="0">
                <a:solidFill>
                  <a:srgbClr val="FF0000"/>
                </a:solidFill>
              </a:rPr>
              <a:t>Asynchronous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1988839"/>
            <a:ext cx="3630887" cy="297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432" y="1988839"/>
            <a:ext cx="3564000" cy="2976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748056"/>
      </p:ext>
    </p:extLst>
  </p:cSld>
  <p:clrMapOvr>
    <a:masterClrMapping/>
  </p:clrMapOvr>
  <p:transition>
    <p:rand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476672"/>
            <a:ext cx="7872766"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0133484"/>
      </p:ext>
    </p:extLst>
  </p:cSld>
  <p:clrMapOvr>
    <a:masterClrMapping/>
  </p:clrMapOvr>
  <p:transition>
    <p:rand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340768"/>
            <a:ext cx="8928992" cy="4608512"/>
          </a:xfrm>
        </p:spPr>
        <p:txBody>
          <a:bodyPr/>
          <a:lstStyle/>
          <a:p>
            <a:pPr algn="just" eaLnBrk="1" hangingPunct="1">
              <a:defRPr/>
            </a:pPr>
            <a:r>
              <a:rPr lang="en-IN" sz="2400" dirty="0"/>
              <a:t>The </a:t>
            </a:r>
            <a:r>
              <a:rPr lang="en-IN" sz="2400" b="1" i="1" dirty="0"/>
              <a:t>header field</a:t>
            </a:r>
            <a:r>
              <a:rPr lang="en-IN" sz="2400" dirty="0"/>
              <a:t> is used to convey address information (sender and receiver), packet type and control data</a:t>
            </a:r>
            <a:r>
              <a:rPr lang="en-IN" sz="2400" dirty="0" smtClean="0"/>
              <a:t>.</a:t>
            </a:r>
          </a:p>
          <a:p>
            <a:pPr algn="just" eaLnBrk="1" hangingPunct="1">
              <a:defRPr/>
            </a:pPr>
            <a:endParaRPr lang="en-IN" sz="2400" dirty="0"/>
          </a:p>
          <a:p>
            <a:pPr algn="just" eaLnBrk="1" hangingPunct="1">
              <a:defRPr/>
            </a:pPr>
            <a:r>
              <a:rPr lang="en-IN" sz="2400" dirty="0" smtClean="0"/>
              <a:t>The </a:t>
            </a:r>
            <a:r>
              <a:rPr lang="en-IN" sz="2400" b="1" i="1" dirty="0"/>
              <a:t>data field</a:t>
            </a:r>
            <a:r>
              <a:rPr lang="en-IN" sz="2400" dirty="0"/>
              <a:t> contains the users data (if it can't fit in a single packet, then use multiple packets and number them). Generally, it has a fixed size. </a:t>
            </a:r>
            <a:endParaRPr lang="en-IN" sz="2400" dirty="0" smtClean="0"/>
          </a:p>
          <a:p>
            <a:pPr algn="just" eaLnBrk="1" hangingPunct="1">
              <a:defRPr/>
            </a:pPr>
            <a:endParaRPr lang="en-IN" sz="2400" dirty="0" smtClean="0"/>
          </a:p>
          <a:p>
            <a:pPr algn="just" eaLnBrk="1" hangingPunct="1">
              <a:defRPr/>
            </a:pPr>
            <a:r>
              <a:rPr lang="en-IN" sz="2400" dirty="0" smtClean="0"/>
              <a:t>The </a:t>
            </a:r>
            <a:r>
              <a:rPr lang="en-IN" sz="2400" b="1" i="1" dirty="0"/>
              <a:t>tail</a:t>
            </a:r>
            <a:r>
              <a:rPr lang="en-IN" sz="2400" dirty="0"/>
              <a:t> field contains checksum information which the receiver uses to check whether the packet was corrupted during transmission.</a:t>
            </a: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IN" sz="3600" b="1" dirty="0">
                <a:solidFill>
                  <a:srgbClr val="FF0000"/>
                </a:solidFill>
              </a:rPr>
              <a:t>Synchronous </a:t>
            </a:r>
            <a:r>
              <a:rPr lang="en-IN" sz="3600" b="1" dirty="0" smtClean="0">
                <a:solidFill>
                  <a:srgbClr val="FF0000"/>
                </a:solidFill>
              </a:rPr>
              <a:t>Frame</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748056"/>
      </p:ext>
    </p:extLst>
  </p:cSld>
  <p:clrMapOvr>
    <a:masterClrMapping/>
  </p:clrMapOvr>
  <p:transition>
    <p:rand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0" indent="0" algn="just" eaLnBrk="1" hangingPunct="1">
              <a:lnSpc>
                <a:spcPct val="90000"/>
              </a:lnSpc>
              <a:buNone/>
              <a:defRPr/>
            </a:pPr>
            <a:endParaRPr lang="en-US" altLang="zh-TW" sz="2400" b="1" dirty="0" smtClean="0">
              <a:solidFill>
                <a:schemeClr val="tx2"/>
              </a:solidFill>
              <a:ea typeface="新細明體" pitchFamily="18" charset="-120"/>
            </a:endParaRPr>
          </a:p>
          <a:p>
            <a:pPr marL="0" indent="0" algn="just" eaLnBrk="1" hangingPunct="1">
              <a:lnSpc>
                <a:spcPct val="90000"/>
              </a:lnSpc>
              <a:buNone/>
              <a:defRPr/>
            </a:pPr>
            <a:endParaRPr lang="en-US" altLang="zh-TW" sz="2400" b="1" dirty="0">
              <a:solidFill>
                <a:schemeClr val="tx2"/>
              </a:solidFill>
              <a:ea typeface="新細明體" pitchFamily="18" charset="-120"/>
            </a:endParaRPr>
          </a:p>
          <a:p>
            <a:pPr marL="0" indent="0" algn="just" eaLnBrk="1" hangingPunct="1">
              <a:lnSpc>
                <a:spcPct val="90000"/>
              </a:lnSpc>
              <a:buNone/>
              <a:defRPr/>
            </a:pPr>
            <a:r>
              <a:rPr lang="en-US" altLang="zh-TW" sz="2400" b="1" dirty="0" smtClean="0">
                <a:solidFill>
                  <a:schemeClr val="tx2"/>
                </a:solidFill>
                <a:ea typeface="新細明體" pitchFamily="18" charset="-120"/>
              </a:rPr>
              <a:t>Start </a:t>
            </a:r>
            <a:r>
              <a:rPr lang="en-US" altLang="zh-TW" sz="2400" b="1" dirty="0">
                <a:solidFill>
                  <a:schemeClr val="tx2"/>
                </a:solidFill>
                <a:ea typeface="新細明體" pitchFamily="18" charset="-120"/>
              </a:rPr>
              <a:t>and </a:t>
            </a:r>
            <a:r>
              <a:rPr lang="en-US" altLang="zh-TW" sz="2400" b="1" dirty="0" smtClean="0">
                <a:solidFill>
                  <a:schemeClr val="tx2"/>
                </a:solidFill>
                <a:ea typeface="新細明體" pitchFamily="18" charset="-120"/>
              </a:rPr>
              <a:t>Stop bits</a:t>
            </a:r>
          </a:p>
          <a:p>
            <a:pPr marL="0" indent="0" algn="just" eaLnBrk="1" hangingPunct="1">
              <a:lnSpc>
                <a:spcPct val="90000"/>
              </a:lnSpc>
              <a:buNone/>
              <a:defRPr/>
            </a:pPr>
            <a:endParaRPr lang="zh-CN" altLang="en-US" sz="2400" b="1" dirty="0">
              <a:solidFill>
                <a:schemeClr val="tx2"/>
              </a:solidFill>
              <a:ea typeface="宋体" charset="-122"/>
            </a:endParaRP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12851"/>
            <a:ext cx="8523288"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Grp="1" noRot="1" noChangeArrowheads="1"/>
          </p:cNvSpPr>
          <p:nvPr>
            <p:ph type="title"/>
          </p:nvPr>
        </p:nvSpPr>
        <p:spPr>
          <a:xfrm>
            <a:off x="251520" y="116632"/>
            <a:ext cx="8640763" cy="863600"/>
          </a:xfrm>
        </p:spPr>
        <p:txBody>
          <a:bodyPr/>
          <a:lstStyle/>
          <a:p>
            <a:pPr eaLnBrk="1" hangingPunct="1"/>
            <a:r>
              <a:rPr lang="en-IN" sz="3600" b="1" dirty="0" smtClean="0">
                <a:solidFill>
                  <a:srgbClr val="FF0000"/>
                </a:solidFill>
              </a:rPr>
              <a:t>Asynchronous Frame</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729510"/>
      </p:ext>
    </p:extLst>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gn="just" eaLnBrk="1" hangingPunct="1">
              <a:lnSpc>
                <a:spcPct val="150000"/>
              </a:lnSpc>
              <a:spcBef>
                <a:spcPts val="0"/>
              </a:spcBef>
              <a:buNone/>
              <a:defRPr/>
            </a:pPr>
            <a:endParaRPr lang="en-IN" sz="2400" b="1" u="sng" dirty="0" smtClean="0"/>
          </a:p>
          <a:p>
            <a:pPr marL="0" indent="0" algn="just" eaLnBrk="1" hangingPunct="1">
              <a:lnSpc>
                <a:spcPct val="150000"/>
              </a:lnSpc>
              <a:spcBef>
                <a:spcPts val="0"/>
              </a:spcBef>
              <a:buNone/>
              <a:defRPr/>
            </a:pPr>
            <a:endParaRPr lang="en-IN" sz="2400" b="1" u="sng" dirty="0" smtClean="0">
              <a:solidFill>
                <a:srgbClr val="0099FF"/>
              </a:solidFill>
            </a:endParaRPr>
          </a:p>
          <a:p>
            <a:pPr marL="0" indent="0" algn="just" eaLnBrk="1" hangingPunct="1">
              <a:lnSpc>
                <a:spcPct val="150000"/>
              </a:lnSpc>
              <a:spcBef>
                <a:spcPts val="0"/>
              </a:spcBef>
              <a:buNone/>
              <a:defRPr/>
            </a:pPr>
            <a:r>
              <a:rPr lang="en-IN" sz="2400" b="1" u="sng" dirty="0" smtClean="0">
                <a:solidFill>
                  <a:srgbClr val="0099FF"/>
                </a:solidFill>
              </a:rPr>
              <a:t>EMBEDDED </a:t>
            </a:r>
            <a:r>
              <a:rPr lang="en-IN" sz="2400" b="1" u="sng" dirty="0">
                <a:solidFill>
                  <a:srgbClr val="0099FF"/>
                </a:solidFill>
              </a:rPr>
              <a:t>ETHERNET</a:t>
            </a:r>
            <a:r>
              <a:rPr lang="en-IN" sz="2400" b="1" dirty="0">
                <a:solidFill>
                  <a:srgbClr val="0099FF"/>
                </a:solidFill>
              </a:rPr>
              <a:t>: </a:t>
            </a:r>
            <a:r>
              <a:rPr lang="en-IN" sz="2400" dirty="0"/>
              <a:t>Exchanging messages using UDP and TCP – Serving web pages with Dynamic data – Serving web pages that respond to user input – Email for Embedded Systems – Using FTP – Keeping Devices and Network Secure.</a:t>
            </a:r>
          </a:p>
          <a:p>
            <a:pPr algn="just" eaLnBrk="1" hangingPunct="1">
              <a:lnSpc>
                <a:spcPct val="150000"/>
              </a:lnSpc>
              <a:spcBef>
                <a:spcPts val="0"/>
              </a:spcBef>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Rot="1" noChangeArrowheads="1"/>
          </p:cNvSpPr>
          <p:nvPr/>
        </p:nvSpPr>
        <p:spPr bwMode="auto">
          <a:xfrm>
            <a:off x="251520" y="116632"/>
            <a:ext cx="864076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IN" sz="3200" b="1" dirty="0" smtClean="0">
                <a:solidFill>
                  <a:srgbClr val="FF0000"/>
                </a:solidFill>
                <a:latin typeface="+mn-lt"/>
              </a:rPr>
              <a:t>EMBEDDED NETWORKING </a:t>
            </a:r>
            <a:r>
              <a:rPr lang="en-IN" sz="1600" b="1" dirty="0" smtClean="0">
                <a:solidFill>
                  <a:srgbClr val="FF0000"/>
                </a:solidFill>
                <a:latin typeface="+mn-lt"/>
              </a:rPr>
              <a:t>Syllabus</a:t>
            </a:r>
            <a:endParaRPr lang="en-US" sz="1600" b="1" dirty="0" smtClean="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4086705831"/>
      </p:ext>
    </p:extLst>
  </p:cSld>
  <p:clrMapOvr>
    <a:masterClrMapping/>
  </p:clrMapOvr>
  <p:transition>
    <p:rand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marL="0" indent="0" algn="just" eaLnBrk="1" hangingPunct="1">
              <a:buNone/>
            </a:pPr>
            <a:endParaRPr lang="en-US" altLang="zh-CN" sz="2400" dirty="0" smtClean="0">
              <a:latin typeface="Calibri" pitchFamily="34" charset="0"/>
              <a:ea typeface="宋体" charset="-122"/>
            </a:endParaRPr>
          </a:p>
          <a:p>
            <a:pPr marL="0" indent="0" algn="just" eaLnBrk="1" hangingPunct="1">
              <a:buNone/>
            </a:pPr>
            <a:r>
              <a:rPr lang="en-US" altLang="zh-CN" sz="2400" dirty="0" smtClean="0">
                <a:latin typeface="Calibri" pitchFamily="34" charset="0"/>
                <a:ea typeface="宋体" charset="-122"/>
              </a:rPr>
              <a:t>There are several popular types of serial communications. Here are a few worth noting:</a:t>
            </a:r>
          </a:p>
          <a:p>
            <a:pPr marL="0" indent="0" algn="just" eaLnBrk="1" hangingPunct="1">
              <a:buNone/>
            </a:pPr>
            <a:endParaRPr lang="en-US" altLang="zh-CN" sz="2400" dirty="0">
              <a:latin typeface="Calibri" pitchFamily="34" charset="0"/>
              <a:ea typeface="宋体" charset="-122"/>
            </a:endParaRPr>
          </a:p>
          <a:p>
            <a:pPr marL="457200" indent="-457200" algn="just" eaLnBrk="1" hangingPunct="1">
              <a:buAutoNum type="arabicPeriod"/>
            </a:pPr>
            <a:r>
              <a:rPr lang="en-US" altLang="zh-CN" sz="2400" dirty="0" smtClean="0">
                <a:latin typeface="Calibri" pitchFamily="34" charset="0"/>
                <a:ea typeface="宋体" charset="-122"/>
              </a:rPr>
              <a:t>RS232</a:t>
            </a:r>
            <a:r>
              <a:rPr lang="en-US" altLang="zh-CN" sz="2400" dirty="0">
                <a:latin typeface="Calibri" pitchFamily="34" charset="0"/>
                <a:ea typeface="宋体" charset="-122"/>
              </a:rPr>
              <a:t>. Peer-to-peer (i.e. communications between two devices</a:t>
            </a:r>
            <a:r>
              <a:rPr lang="en-US" altLang="zh-CN" sz="2400" dirty="0" smtClean="0">
                <a:latin typeface="Calibri" pitchFamily="34" charset="0"/>
                <a:ea typeface="宋体" charset="-122"/>
              </a:rPr>
              <a:t>)</a:t>
            </a:r>
          </a:p>
          <a:p>
            <a:pPr marL="457200" indent="-457200" algn="just" eaLnBrk="1" hangingPunct="1">
              <a:buAutoNum type="arabicPeriod"/>
            </a:pPr>
            <a:endParaRPr lang="en-US" altLang="zh-CN" sz="2400" dirty="0">
              <a:latin typeface="Calibri" pitchFamily="34" charset="0"/>
              <a:ea typeface="宋体" charset="-122"/>
            </a:endParaRPr>
          </a:p>
          <a:p>
            <a:pPr marL="457200" indent="-457200" algn="just" eaLnBrk="1" hangingPunct="1">
              <a:buAutoNum type="arabicPeriod"/>
            </a:pPr>
            <a:r>
              <a:rPr lang="en-US" altLang="zh-CN" sz="2400" dirty="0" smtClean="0">
                <a:latin typeface="Calibri" pitchFamily="34" charset="0"/>
                <a:ea typeface="宋体" charset="-122"/>
              </a:rPr>
              <a:t>RS485</a:t>
            </a:r>
            <a:r>
              <a:rPr lang="en-US" altLang="zh-CN" sz="2400" dirty="0">
                <a:latin typeface="Calibri" pitchFamily="34" charset="0"/>
                <a:ea typeface="宋体" charset="-122"/>
              </a:rPr>
              <a:t>. Multi-point (i.e. communications between two or more devices</a:t>
            </a:r>
            <a:r>
              <a:rPr lang="en-US" altLang="zh-CN" sz="2400" dirty="0" smtClean="0">
                <a:latin typeface="Calibri" pitchFamily="34" charset="0"/>
                <a:ea typeface="宋体" charset="-122"/>
              </a:rPr>
              <a:t>)</a:t>
            </a:r>
          </a:p>
          <a:p>
            <a:pPr marL="457200" indent="-457200" algn="just" eaLnBrk="1" hangingPunct="1">
              <a:buAutoNum type="arabicPeriod"/>
            </a:pPr>
            <a:endParaRPr lang="en-US" altLang="zh-CN" sz="2400" dirty="0">
              <a:latin typeface="Calibri" pitchFamily="34" charset="0"/>
              <a:ea typeface="宋体" charset="-122"/>
            </a:endParaRPr>
          </a:p>
          <a:p>
            <a:pPr marL="457200" indent="-457200" algn="just" eaLnBrk="1" hangingPunct="1">
              <a:buAutoNum type="arabicPeriod"/>
            </a:pPr>
            <a:r>
              <a:rPr lang="en-US" altLang="zh-CN" sz="2400" dirty="0" smtClean="0">
                <a:latin typeface="Calibri" pitchFamily="34" charset="0"/>
                <a:ea typeface="宋体" charset="-122"/>
              </a:rPr>
              <a:t>USB </a:t>
            </a:r>
            <a:r>
              <a:rPr lang="en-US" altLang="zh-CN" sz="2400" dirty="0">
                <a:latin typeface="Calibri" pitchFamily="34" charset="0"/>
                <a:ea typeface="宋体" charset="-122"/>
              </a:rPr>
              <a:t>(Universal Serial Bus). Replaced RS232 on desktop computers</a:t>
            </a:r>
            <a:r>
              <a:rPr lang="en-US" altLang="zh-CN" sz="2400" dirty="0" smtClean="0">
                <a:latin typeface="Calibri" pitchFamily="34" charset="0"/>
                <a:ea typeface="宋体" charset="-122"/>
              </a:rPr>
              <a:t>.</a:t>
            </a:r>
          </a:p>
          <a:p>
            <a:pPr marL="457200" indent="-457200" algn="just" eaLnBrk="1" hangingPunct="1">
              <a:buAutoNum type="arabicPeriod"/>
            </a:pPr>
            <a:endParaRPr lang="en-US" altLang="zh-CN" sz="2400" dirty="0">
              <a:latin typeface="Calibri" pitchFamily="34" charset="0"/>
              <a:ea typeface="宋体" charset="-122"/>
            </a:endParaRPr>
          </a:p>
          <a:p>
            <a:pPr marL="457200" indent="-457200" algn="just" eaLnBrk="1" hangingPunct="1">
              <a:buAutoNum type="arabicPeriod"/>
            </a:pPr>
            <a:r>
              <a:rPr lang="en-US" altLang="zh-CN" sz="2400" dirty="0" smtClean="0">
                <a:latin typeface="Calibri" pitchFamily="34" charset="0"/>
                <a:ea typeface="宋体" charset="-122"/>
              </a:rPr>
              <a:t>CAN </a:t>
            </a:r>
            <a:r>
              <a:rPr lang="en-US" altLang="zh-CN" sz="2400" dirty="0">
                <a:latin typeface="Calibri" pitchFamily="34" charset="0"/>
                <a:ea typeface="宋体" charset="-122"/>
              </a:rPr>
              <a:t>(Controller Area Network). Multi-point. Popular in the automotive industry</a:t>
            </a:r>
            <a:r>
              <a:rPr lang="en-US" altLang="zh-CN" sz="2400" dirty="0" smtClean="0">
                <a:latin typeface="Calibri" pitchFamily="34" charset="0"/>
                <a:ea typeface="宋体" charset="-122"/>
              </a:rPr>
              <a:t>.</a:t>
            </a: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marL="0" indent="0" algn="just" eaLnBrk="1" hangingPunct="1">
              <a:buNone/>
            </a:pPr>
            <a:endParaRPr lang="en-US" altLang="zh-CN" sz="2400" dirty="0">
              <a:latin typeface="Calibri" pitchFamily="34" charset="0"/>
              <a:ea typeface="宋体" charset="-122"/>
            </a:endParaRPr>
          </a:p>
          <a:p>
            <a:pPr marL="457200" indent="-457200" algn="just" eaLnBrk="1" hangingPunct="1">
              <a:buAutoNum type="arabicPeriod" startAt="5"/>
            </a:pPr>
            <a:endParaRPr lang="en-US" altLang="zh-CN" sz="2400" dirty="0" smtClean="0">
              <a:latin typeface="Calibri" pitchFamily="34" charset="0"/>
              <a:ea typeface="宋体" charset="-122"/>
            </a:endParaRPr>
          </a:p>
          <a:p>
            <a:pPr marL="457200" indent="-457200" algn="just" eaLnBrk="1" hangingPunct="1">
              <a:buAutoNum type="arabicPeriod" startAt="5"/>
            </a:pPr>
            <a:r>
              <a:rPr lang="en-US" altLang="zh-CN" sz="2400" dirty="0" smtClean="0">
                <a:latin typeface="Calibri" pitchFamily="34" charset="0"/>
                <a:ea typeface="宋体" charset="-122"/>
              </a:rPr>
              <a:t>SPI </a:t>
            </a:r>
            <a:r>
              <a:rPr lang="en-US" altLang="zh-CN" sz="2400" dirty="0">
                <a:latin typeface="Calibri" pitchFamily="34" charset="0"/>
                <a:ea typeface="宋体" charset="-122"/>
              </a:rPr>
              <a:t>(Serial Peripheral Interface). Developed by Motorola. Synchronous master/slave communications. </a:t>
            </a:r>
            <a:endParaRPr lang="en-US" altLang="zh-CN" sz="2400" dirty="0" smtClean="0">
              <a:latin typeface="Calibri" pitchFamily="34" charset="0"/>
              <a:ea typeface="宋体" charset="-122"/>
            </a:endParaRPr>
          </a:p>
          <a:p>
            <a:pPr marL="457200" indent="-457200" algn="just" eaLnBrk="1" hangingPunct="1">
              <a:buAutoNum type="arabicPeriod" startAt="5"/>
            </a:pPr>
            <a:endParaRPr lang="en-US" altLang="zh-CN" sz="2400" dirty="0">
              <a:latin typeface="Calibri" pitchFamily="34" charset="0"/>
              <a:ea typeface="宋体" charset="-122"/>
            </a:endParaRPr>
          </a:p>
          <a:p>
            <a:pPr marL="457200" indent="-457200" algn="just" eaLnBrk="1" hangingPunct="1">
              <a:buAutoNum type="arabicPeriod" startAt="5"/>
            </a:pPr>
            <a:r>
              <a:rPr lang="en-US" altLang="zh-CN" sz="2400" dirty="0" smtClean="0">
                <a:latin typeface="Calibri" pitchFamily="34" charset="0"/>
                <a:ea typeface="宋体" charset="-122"/>
              </a:rPr>
              <a:t>I2C </a:t>
            </a:r>
            <a:r>
              <a:rPr lang="en-US" altLang="zh-CN" sz="2400" dirty="0">
                <a:latin typeface="Calibri" pitchFamily="34" charset="0"/>
                <a:ea typeface="宋体" charset="-122"/>
              </a:rPr>
              <a:t>(Inter-Integrated Circuit).Developed by Philips. Multi-master communications.</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marL="0" indent="0" algn="ctr">
              <a:spcBef>
                <a:spcPct val="50000"/>
              </a:spcBef>
              <a:buNone/>
              <a:defRPr/>
            </a:pPr>
            <a:endParaRPr lang="en-US" sz="1200" b="1" dirty="0" smtClean="0">
              <a:solidFill>
                <a:srgbClr val="FF0000"/>
              </a:solidFill>
              <a:latin typeface="Tahoma" charset="0"/>
              <a:ea typeface="ＭＳ Ｐゴシック" charset="0"/>
            </a:endParaRPr>
          </a:p>
          <a:p>
            <a:pPr marL="0" indent="0" algn="ctr">
              <a:spcBef>
                <a:spcPct val="50000"/>
              </a:spcBef>
              <a:buNone/>
              <a:defRPr/>
            </a:pPr>
            <a:r>
              <a:rPr lang="en-US" b="1" dirty="0" smtClean="0">
                <a:solidFill>
                  <a:srgbClr val="FF0000"/>
                </a:solidFill>
                <a:latin typeface="Tahoma" charset="0"/>
                <a:ea typeface="ＭＳ Ｐゴシック" charset="0"/>
              </a:rPr>
              <a:t>BAUD </a:t>
            </a:r>
            <a:r>
              <a:rPr lang="en-US" b="1" dirty="0">
                <a:solidFill>
                  <a:srgbClr val="FF0000"/>
                </a:solidFill>
                <a:latin typeface="Tahoma" charset="0"/>
                <a:ea typeface="ＭＳ Ｐゴシック" charset="0"/>
              </a:rPr>
              <a:t>RATE </a:t>
            </a:r>
          </a:p>
          <a:p>
            <a:pPr algn="ctr">
              <a:spcBef>
                <a:spcPct val="50000"/>
              </a:spcBef>
              <a:buFont typeface="Symbol" charset="0"/>
              <a:buChar char="¹"/>
              <a:defRPr/>
            </a:pPr>
            <a:r>
              <a:rPr lang="en-US" b="1" dirty="0">
                <a:solidFill>
                  <a:srgbClr val="FF0000"/>
                </a:solidFill>
                <a:latin typeface="Tahoma" charset="0"/>
                <a:ea typeface="ＭＳ Ｐゴシック" charset="0"/>
                <a:sym typeface="Symbol" charset="0"/>
              </a:rPr>
              <a:t> </a:t>
            </a:r>
          </a:p>
          <a:p>
            <a:pPr algn="ctr">
              <a:spcBef>
                <a:spcPct val="50000"/>
              </a:spcBef>
              <a:buFont typeface="Symbol" charset="0"/>
              <a:buNone/>
              <a:defRPr/>
            </a:pPr>
            <a:r>
              <a:rPr lang="en-US" b="1" dirty="0">
                <a:solidFill>
                  <a:srgbClr val="FF0000"/>
                </a:solidFill>
                <a:latin typeface="Tahoma" charset="0"/>
                <a:ea typeface="ＭＳ Ｐゴシック" charset="0"/>
                <a:sym typeface="Symbol" charset="0"/>
              </a:rPr>
              <a:t>BIT </a:t>
            </a:r>
            <a:r>
              <a:rPr lang="en-US" b="1" dirty="0" smtClean="0">
                <a:solidFill>
                  <a:srgbClr val="FF0000"/>
                </a:solidFill>
                <a:latin typeface="Tahoma" charset="0"/>
                <a:ea typeface="ＭＳ Ｐゴシック" charset="0"/>
                <a:sym typeface="Symbol" charset="0"/>
              </a:rPr>
              <a:t>RATE</a:t>
            </a:r>
          </a:p>
          <a:p>
            <a:pPr algn="ctr">
              <a:spcBef>
                <a:spcPct val="50000"/>
              </a:spcBef>
              <a:buFont typeface="Symbol" charset="0"/>
              <a:buNone/>
              <a:defRPr/>
            </a:pPr>
            <a:endParaRPr lang="en-US" sz="2400" b="1" dirty="0" smtClean="0">
              <a:solidFill>
                <a:srgbClr val="FF0000"/>
              </a:solidFill>
              <a:latin typeface="Tahoma" charset="0"/>
              <a:ea typeface="ＭＳ Ｐゴシック" charset="0"/>
              <a:sym typeface="Symbol" charset="0"/>
            </a:endParaRPr>
          </a:p>
          <a:p>
            <a:pPr algn="just" eaLnBrk="1" hangingPunct="1"/>
            <a:r>
              <a:rPr lang="en-US" altLang="en-US" sz="2400" dirty="0"/>
              <a:t>Baud Rate = bits </a:t>
            </a:r>
            <a:r>
              <a:rPr lang="en-US" altLang="en-US" sz="2400" dirty="0" smtClean="0"/>
              <a:t>transferred/second</a:t>
            </a:r>
          </a:p>
          <a:p>
            <a:pPr algn="just" eaLnBrk="1" hangingPunct="1"/>
            <a:endParaRPr lang="en-US" altLang="en-US" sz="1200" dirty="0"/>
          </a:p>
          <a:p>
            <a:pPr algn="just" eaLnBrk="1" hangingPunct="1"/>
            <a:r>
              <a:rPr lang="en-US" altLang="en-US" sz="2400" dirty="0"/>
              <a:t>baud rate INCLUDES start, stop, and </a:t>
            </a:r>
            <a:r>
              <a:rPr lang="en-US" altLang="en-US" sz="2400" dirty="0" smtClean="0"/>
              <a:t>parity</a:t>
            </a:r>
          </a:p>
          <a:p>
            <a:pPr algn="just" eaLnBrk="1" hangingPunct="1"/>
            <a:endParaRPr lang="en-US" altLang="en-US" sz="1200" dirty="0"/>
          </a:p>
          <a:p>
            <a:pPr algn="just" eaLnBrk="1" hangingPunct="1"/>
            <a:r>
              <a:rPr lang="ja-JP" altLang="en-US" sz="2400" dirty="0">
                <a:latin typeface="Arial" pitchFamily="34" charset="0"/>
              </a:rPr>
              <a:t>“</a:t>
            </a:r>
            <a:r>
              <a:rPr lang="en-US" altLang="ja-JP" sz="2400" dirty="0"/>
              <a:t>bit rate</a:t>
            </a:r>
            <a:r>
              <a:rPr lang="ja-JP" altLang="en-US" sz="2400" dirty="0">
                <a:latin typeface="Arial" pitchFamily="34" charset="0"/>
              </a:rPr>
              <a:t>”</a:t>
            </a:r>
            <a:r>
              <a:rPr lang="en-US" altLang="ja-JP" sz="2400" dirty="0"/>
              <a:t> refers to JUST data bits transferred per second (may include parity</a:t>
            </a:r>
            <a:r>
              <a:rPr lang="en-US" altLang="ja-JP" sz="2400" dirty="0" smtClean="0"/>
              <a:t>)</a:t>
            </a:r>
          </a:p>
          <a:p>
            <a:pPr algn="just" eaLnBrk="1" hangingPunct="1"/>
            <a:endParaRPr lang="en-US" altLang="ja-JP" sz="1200" dirty="0"/>
          </a:p>
          <a:p>
            <a:pPr algn="just" eaLnBrk="1" hangingPunct="1"/>
            <a:r>
              <a:rPr lang="en-US" altLang="en-US" sz="2400" b="1" dirty="0">
                <a:solidFill>
                  <a:srgbClr val="FF0000"/>
                </a:solidFill>
              </a:rPr>
              <a:t>baud rate &gt; bit rate</a:t>
            </a:r>
          </a:p>
          <a:p>
            <a:pPr algn="just">
              <a:spcBef>
                <a:spcPct val="50000"/>
              </a:spcBef>
              <a:buFont typeface="Symbol" charset="0"/>
              <a:buNone/>
              <a:defRPr/>
            </a:pPr>
            <a:endParaRPr lang="en-US" sz="2400" b="1" dirty="0">
              <a:solidFill>
                <a:srgbClr val="FF0000"/>
              </a:solidFill>
              <a:latin typeface="Tahoma" charset="0"/>
              <a:ea typeface="ＭＳ Ｐゴシック" charset="0"/>
            </a:endParaRP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14408979"/>
      </p:ext>
    </p:extLst>
  </p:cSld>
  <p:clrMapOvr>
    <a:masterClrMapping/>
  </p:clrMapOvr>
  <p:transition>
    <p:rand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r>
              <a:rPr lang="en-US" altLang="en-US" sz="2400" dirty="0" smtClean="0"/>
              <a:t>RS232 is a standard developed by Electronic Industry Association (EIA).</a:t>
            </a:r>
          </a:p>
          <a:p>
            <a:pPr algn="just"/>
            <a:endParaRPr lang="en-US" altLang="en-US" sz="1000" dirty="0" smtClean="0"/>
          </a:p>
          <a:p>
            <a:pPr algn="just"/>
            <a:r>
              <a:rPr lang="en-US" altLang="en-US" sz="2400" dirty="0" smtClean="0"/>
              <a:t>Serial </a:t>
            </a:r>
            <a:r>
              <a:rPr lang="en-US" altLang="en-US" sz="2400" dirty="0"/>
              <a:t>communication is the most simplistic form of communication between two devices</a:t>
            </a:r>
            <a:r>
              <a:rPr lang="en-US" altLang="en-US" sz="2400" dirty="0" smtClean="0"/>
              <a:t>. It’s </a:t>
            </a:r>
            <a:r>
              <a:rPr lang="en-US" altLang="en-US" sz="2400" dirty="0"/>
              <a:t>what started networking</a:t>
            </a:r>
            <a:r>
              <a:rPr lang="en-US" altLang="en-US" sz="2400" dirty="0" smtClean="0"/>
              <a:t>!</a:t>
            </a:r>
          </a:p>
          <a:p>
            <a:pPr algn="just"/>
            <a:endParaRPr lang="en-US" altLang="en-US" sz="1000" dirty="0"/>
          </a:p>
          <a:p>
            <a:r>
              <a:rPr lang="en-US" altLang="en-US" sz="2400" dirty="0"/>
              <a:t>RS-232 is a standard by which two serial devices communicate</a:t>
            </a:r>
            <a:r>
              <a:rPr lang="en-US" altLang="en-US" sz="2400" dirty="0" smtClean="0"/>
              <a:t>:</a:t>
            </a:r>
          </a:p>
          <a:p>
            <a:endParaRPr lang="en-US" altLang="en-US" sz="1000" dirty="0"/>
          </a:p>
          <a:p>
            <a:pPr lvl="1"/>
            <a:r>
              <a:rPr lang="en-US" altLang="en-US" sz="2400" dirty="0"/>
              <a:t>The connection must be no longer than 50 feet</a:t>
            </a:r>
            <a:r>
              <a:rPr lang="en-US" altLang="en-US" sz="2400" dirty="0" smtClean="0"/>
              <a:t>.</a:t>
            </a:r>
          </a:p>
          <a:p>
            <a:pPr lvl="1"/>
            <a:endParaRPr lang="en-US" altLang="en-US" sz="2400" dirty="0"/>
          </a:p>
          <a:p>
            <a:pPr lvl="1"/>
            <a:r>
              <a:rPr lang="en-US" altLang="en-US" sz="2400" dirty="0"/>
              <a:t>Transmission voltages are –15V and +15V</a:t>
            </a:r>
            <a:r>
              <a:rPr lang="en-US" altLang="en-US" sz="2400" dirty="0" smtClean="0"/>
              <a:t>.</a:t>
            </a:r>
          </a:p>
          <a:p>
            <a:pPr lvl="1"/>
            <a:endParaRPr lang="en-US" altLang="en-US" sz="2400" dirty="0"/>
          </a:p>
          <a:p>
            <a:pPr lvl="1"/>
            <a:r>
              <a:rPr lang="en-US" altLang="en-US" sz="2400" dirty="0"/>
              <a:t>It is designed around transmission of </a:t>
            </a:r>
            <a:r>
              <a:rPr lang="en-US" altLang="en-US" sz="2400" i="1" dirty="0"/>
              <a:t>characters</a:t>
            </a:r>
            <a:r>
              <a:rPr lang="en-US" altLang="en-US" sz="2400" dirty="0"/>
              <a:t> (of 7 bits of length).</a:t>
            </a:r>
          </a:p>
          <a:p>
            <a:pPr algn="just"/>
            <a:endParaRPr lang="en-US" altLang="en-US"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latin typeface="+mn-lt"/>
                <a:cs typeface="Times New Roman" panose="02020603050405020304" pitchFamily="18" charset="0"/>
              </a:rPr>
              <a:t>RS 232 Protocol</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algn="just" eaLnBrk="1" hangingPunct="1">
              <a:defRPr/>
            </a:pPr>
            <a:endParaRPr lang="en-US" altLang="en-US" sz="2400" dirty="0" smtClean="0"/>
          </a:p>
          <a:p>
            <a:pPr algn="just" eaLnBrk="1" hangingPunct="1">
              <a:defRPr/>
            </a:pPr>
            <a:r>
              <a:rPr lang="en-US" altLang="en-US" sz="2400" dirty="0" smtClean="0"/>
              <a:t>One </a:t>
            </a:r>
            <a:r>
              <a:rPr lang="en-US" altLang="en-US" sz="2400" dirty="0"/>
              <a:t>important aspect of RS-232 is that it is an asynchronous form of communication. </a:t>
            </a:r>
            <a:endParaRPr lang="en-US" altLang="en-US" sz="2400" dirty="0" smtClean="0"/>
          </a:p>
          <a:p>
            <a:pPr algn="just" eaLnBrk="1" hangingPunct="1">
              <a:defRPr/>
            </a:pPr>
            <a:endParaRPr lang="en-US" altLang="en-US" sz="2400" dirty="0"/>
          </a:p>
          <a:p>
            <a:pPr algn="just" eaLnBrk="1" hangingPunct="1">
              <a:defRPr/>
            </a:pPr>
            <a:r>
              <a:rPr lang="en-US" altLang="en-US" sz="2400" dirty="0"/>
              <a:t>Asynchronous communication is important because it is efficient; if no data needs to be sent, the connection is “idle.” No additional CPU overhead is required for an idle serial line</a:t>
            </a:r>
            <a:r>
              <a:rPr lang="en-US" altLang="en-US" sz="2400" dirty="0" smtClean="0"/>
              <a:t>.</a:t>
            </a:r>
          </a:p>
          <a:p>
            <a:pPr algn="just" eaLnBrk="1" hangingPunct="1">
              <a:defRPr/>
            </a:pPr>
            <a:endParaRPr lang="en-US" altLang="en-US" sz="2400" dirty="0"/>
          </a:p>
          <a:p>
            <a:pPr marL="0" indent="0" algn="just" eaLnBrk="1" hangingPunct="1">
              <a:buNone/>
              <a:defRPr/>
            </a:pPr>
            <a:r>
              <a:rPr lang="en-US" altLang="en-US" sz="2400" b="1" dirty="0">
                <a:solidFill>
                  <a:srgbClr val="FF0000"/>
                </a:solidFill>
              </a:rPr>
              <a:t>Logical </a:t>
            </a:r>
            <a:r>
              <a:rPr lang="en-US" altLang="en-US" sz="2400" b="1" dirty="0" smtClean="0">
                <a:solidFill>
                  <a:srgbClr val="FF0000"/>
                </a:solidFill>
              </a:rPr>
              <a:t>Voltages</a:t>
            </a:r>
          </a:p>
          <a:p>
            <a:r>
              <a:rPr lang="en-US" altLang="en-US" sz="2400" dirty="0" smtClean="0"/>
              <a:t>Logical </a:t>
            </a:r>
            <a:r>
              <a:rPr lang="en-US" altLang="en-US" sz="2400" dirty="0"/>
              <a:t>1 is –15VDC.</a:t>
            </a:r>
          </a:p>
          <a:p>
            <a:r>
              <a:rPr lang="en-US" altLang="en-US" sz="2400" dirty="0"/>
              <a:t>Logical 0 is +15VDC.</a:t>
            </a:r>
          </a:p>
          <a:p>
            <a:r>
              <a:rPr lang="en-US" altLang="en-US" sz="2400" dirty="0"/>
              <a:t>When the connection is idle, the hardware ties the connection to logical 1.</a:t>
            </a:r>
          </a:p>
          <a:p>
            <a:pPr marL="0" indent="0" algn="just" eaLnBrk="1" hangingPunct="1">
              <a:buNone/>
              <a:defRPr/>
            </a:pPr>
            <a:endParaRPr lang="en-US" altLang="en-US" sz="2400" b="1" dirty="0">
              <a:solidFill>
                <a:srgbClr val="FF0000"/>
              </a:solidFill>
            </a:endParaRPr>
          </a:p>
          <a:p>
            <a:pPr algn="just" eaLnBrk="1" hangingPunct="1">
              <a:defRPr/>
            </a:pPr>
            <a:endParaRPr lang="en-US" altLang="en-US" sz="2400" dirty="0"/>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908720"/>
            <a:ext cx="8928992" cy="5472608"/>
          </a:xfrm>
        </p:spPr>
        <p:txBody>
          <a:bodyPr/>
          <a:lstStyle/>
          <a:p>
            <a:pPr algn="just"/>
            <a:endParaRPr lang="en-US" altLang="en-US" sz="1000" dirty="0" smtClean="0"/>
          </a:p>
          <a:p>
            <a:pPr algn="just"/>
            <a:r>
              <a:rPr lang="en-US" altLang="en-US" sz="2400" dirty="0" smtClean="0"/>
              <a:t>RS-232 </a:t>
            </a:r>
            <a:r>
              <a:rPr lang="en-US" altLang="en-US" sz="2400" dirty="0"/>
              <a:t>communication is dependent on a set timing speed at which both pieces of hardware communicate. </a:t>
            </a:r>
            <a:endParaRPr lang="en-US" altLang="en-US" sz="2400" dirty="0" smtClean="0"/>
          </a:p>
          <a:p>
            <a:pPr algn="just"/>
            <a:endParaRPr lang="en-US" altLang="en-US" sz="1000" dirty="0"/>
          </a:p>
          <a:p>
            <a:pPr algn="just"/>
            <a:r>
              <a:rPr lang="en-US" altLang="en-US" sz="2400" dirty="0" smtClean="0"/>
              <a:t>In </a:t>
            </a:r>
            <a:r>
              <a:rPr lang="en-US" altLang="en-US" sz="2400" dirty="0"/>
              <a:t>other words, the hardware knows how long a bit should be high or low</a:t>
            </a:r>
            <a:r>
              <a:rPr lang="en-US" altLang="en-US" sz="2400" dirty="0" smtClean="0"/>
              <a:t>.</a:t>
            </a:r>
          </a:p>
          <a:p>
            <a:pPr algn="just"/>
            <a:endParaRPr lang="en-US" altLang="en-US" sz="1000" dirty="0"/>
          </a:p>
          <a:p>
            <a:pPr algn="just"/>
            <a:r>
              <a:rPr lang="en-US" altLang="en-US" sz="2400" dirty="0"/>
              <a:t>RS-232 also specifies the use of “start” and “stop” bits</a:t>
            </a:r>
            <a:r>
              <a:rPr lang="en-US" altLang="en-US" sz="2400" dirty="0" smtClean="0"/>
              <a:t>.</a:t>
            </a:r>
          </a:p>
          <a:p>
            <a:pPr algn="just"/>
            <a:endParaRPr lang="en-US" altLang="en-US" sz="1000" dirty="0" smtClean="0"/>
          </a:p>
          <a:p>
            <a:pPr marL="0" indent="0" algn="just">
              <a:buNone/>
            </a:pPr>
            <a:r>
              <a:rPr lang="en-US" altLang="en-US" sz="2400" dirty="0"/>
              <a:t>Every time a character is sent, the same communication occurs:</a:t>
            </a:r>
          </a:p>
          <a:p>
            <a:pPr marL="609600" indent="-609600" algn="just">
              <a:buFont typeface="Wingdings" pitchFamily="2" charset="2"/>
              <a:buAutoNum type="arabicPeriod"/>
            </a:pPr>
            <a:r>
              <a:rPr lang="en-US" altLang="en-US" sz="2400" dirty="0"/>
              <a:t>Start bit sent.</a:t>
            </a:r>
          </a:p>
          <a:p>
            <a:pPr marL="609600" indent="-609600" algn="just">
              <a:buFont typeface="Wingdings" pitchFamily="2" charset="2"/>
              <a:buAutoNum type="arabicPeriod"/>
            </a:pPr>
            <a:r>
              <a:rPr lang="en-US" altLang="en-US" sz="2400" dirty="0" smtClean="0"/>
              <a:t>Seven </a:t>
            </a:r>
            <a:r>
              <a:rPr lang="en-US" altLang="en-US" sz="2400" dirty="0"/>
              <a:t>data bits sent</a:t>
            </a:r>
            <a:r>
              <a:rPr lang="en-US" altLang="en-US" sz="2400" dirty="0" smtClean="0"/>
              <a:t>.</a:t>
            </a:r>
          </a:p>
          <a:p>
            <a:pPr marL="609600" indent="-609600" algn="just">
              <a:buFont typeface="Wingdings" pitchFamily="2" charset="2"/>
              <a:buAutoNum type="arabicPeriod"/>
            </a:pPr>
            <a:r>
              <a:rPr lang="en-US" altLang="en-US" sz="2400" dirty="0" smtClean="0"/>
              <a:t>Parity bit</a:t>
            </a:r>
            <a:endParaRPr lang="en-US" altLang="en-US" sz="2400" dirty="0"/>
          </a:p>
          <a:p>
            <a:pPr marL="609600" indent="-609600" algn="just">
              <a:buFont typeface="Wingdings" pitchFamily="2" charset="2"/>
              <a:buAutoNum type="arabicPeriod"/>
            </a:pPr>
            <a:r>
              <a:rPr lang="en-US" altLang="en-US" sz="2400" dirty="0" smtClean="0"/>
              <a:t>Stop </a:t>
            </a:r>
            <a:r>
              <a:rPr lang="en-US" altLang="en-US" sz="2400" dirty="0"/>
              <a:t>bit sent.</a:t>
            </a:r>
          </a:p>
          <a:p>
            <a:pPr algn="just"/>
            <a:endParaRPr lang="en-US" altLang="en-US"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US" altLang="en-US" sz="3600" b="1" dirty="0">
                <a:solidFill>
                  <a:srgbClr val="FF0000"/>
                </a:solidFill>
              </a:rPr>
              <a:t>How Can You Transmit Data?</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16632"/>
            <a:ext cx="8928992" cy="6264696"/>
          </a:xfrm>
        </p:spPr>
        <p:txBody>
          <a:bodyPr/>
          <a:lstStyle/>
          <a:p>
            <a:pPr marL="0" indent="0" algn="just">
              <a:buNone/>
            </a:pPr>
            <a:endParaRPr lang="en-US" altLang="en-US" sz="1000" dirty="0" smtClean="0"/>
          </a:p>
          <a:p>
            <a:pPr algn="just"/>
            <a:endParaRPr lang="en-US" altLang="en-US" sz="2400" dirty="0" smtClean="0"/>
          </a:p>
          <a:p>
            <a:pPr algn="just"/>
            <a:r>
              <a:rPr lang="en-US" altLang="en-US" sz="2400" dirty="0" smtClean="0"/>
              <a:t>This </a:t>
            </a:r>
            <a:r>
              <a:rPr lang="en-US" altLang="en-US" sz="2400" dirty="0"/>
              <a:t>communication is dependent on the fact that both devices are sampling the bits at the same </a:t>
            </a:r>
            <a:r>
              <a:rPr lang="en-US" altLang="en-US" sz="2400" dirty="0" smtClean="0"/>
              <a:t>rate.</a:t>
            </a:r>
          </a:p>
          <a:p>
            <a:pPr algn="just"/>
            <a:endParaRPr lang="en-US" altLang="en-US" sz="1000" dirty="0">
              <a:latin typeface="Times New Roman" panose="02020603050405020304" pitchFamily="18" charset="0"/>
              <a:cs typeface="Times New Roman" panose="02020603050405020304" pitchFamily="18" charset="0"/>
            </a:endParaRPr>
          </a:p>
          <a:p>
            <a:r>
              <a:rPr lang="en-US" altLang="en-US" sz="2400" dirty="0"/>
              <a:t>The start bit is a logical 0 sent on the line to tell the other device to start sampling</a:t>
            </a:r>
            <a:r>
              <a:rPr lang="en-US" altLang="en-US" sz="2400" dirty="0" smtClean="0"/>
              <a:t>.</a:t>
            </a:r>
          </a:p>
          <a:p>
            <a:endParaRPr lang="en-US" altLang="en-US" sz="1000" dirty="0"/>
          </a:p>
          <a:p>
            <a:r>
              <a:rPr lang="en-US" altLang="en-US" sz="2400" dirty="0"/>
              <a:t>Remember, the logical 0 is +15VDC</a:t>
            </a:r>
            <a:r>
              <a:rPr lang="en-US" altLang="en-US" sz="2400" dirty="0" smtClean="0"/>
              <a:t>.</a:t>
            </a:r>
          </a:p>
          <a:p>
            <a:endParaRPr lang="en-US" altLang="en-US" sz="1000" dirty="0"/>
          </a:p>
          <a:p>
            <a:r>
              <a:rPr lang="en-US" altLang="en-US" sz="2400" dirty="0"/>
              <a:t>The stop bit is a logical 1. –15VDC</a:t>
            </a:r>
            <a:r>
              <a:rPr lang="en-US" altLang="en-US" sz="2400" dirty="0" smtClean="0"/>
              <a:t>.</a:t>
            </a:r>
          </a:p>
          <a:p>
            <a:endParaRPr lang="en-US" altLang="en-US" sz="1000" dirty="0"/>
          </a:p>
          <a:p>
            <a:r>
              <a:rPr lang="en-US" altLang="en-US" sz="2400" dirty="0"/>
              <a:t>A stop bit is always sent (per RS-232 standards).</a:t>
            </a:r>
          </a:p>
          <a:p>
            <a:endParaRPr lang="en-US" altLang="en-US" sz="1000" dirty="0"/>
          </a:p>
          <a:p>
            <a:pPr algn="just"/>
            <a:r>
              <a:rPr lang="en-US" altLang="en-US" sz="2400" dirty="0" smtClean="0"/>
              <a:t>The </a:t>
            </a:r>
            <a:r>
              <a:rPr lang="en-US" altLang="en-US" sz="2400" dirty="0"/>
              <a:t>transmission rate of serial devices is called </a:t>
            </a:r>
            <a:r>
              <a:rPr lang="en-US" altLang="en-US" sz="2400" i="1" dirty="0"/>
              <a:t>baud</a:t>
            </a:r>
            <a:r>
              <a:rPr lang="en-US" altLang="en-US" sz="2400" dirty="0"/>
              <a:t>. It is the number of changes in the signal per second.</a:t>
            </a:r>
          </a:p>
          <a:p>
            <a:pPr algn="just"/>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nSpc>
                <a:spcPct val="90000"/>
              </a:lnSpc>
            </a:pPr>
            <a:r>
              <a:rPr lang="en-US" altLang="en-US" sz="2400" dirty="0" smtClean="0"/>
              <a:t>Most </a:t>
            </a:r>
            <a:r>
              <a:rPr lang="en-US" altLang="en-US" sz="2400" dirty="0"/>
              <a:t>settings are read in the following form</a:t>
            </a:r>
            <a:r>
              <a:rPr lang="en-US" altLang="en-US" sz="2400" dirty="0" smtClean="0"/>
              <a:t>:</a:t>
            </a:r>
          </a:p>
          <a:p>
            <a:pPr>
              <a:lnSpc>
                <a:spcPct val="90000"/>
              </a:lnSpc>
            </a:pPr>
            <a:endParaRPr lang="en-US" altLang="en-US" sz="1000" dirty="0"/>
          </a:p>
          <a:p>
            <a:pPr lvl="1">
              <a:lnSpc>
                <a:spcPct val="90000"/>
              </a:lnSpc>
            </a:pPr>
            <a:r>
              <a:rPr lang="en-US" altLang="en-US" sz="2400" dirty="0"/>
              <a:t>Bits per </a:t>
            </a:r>
            <a:r>
              <a:rPr lang="en-US" altLang="en-US" sz="2400" dirty="0" smtClean="0"/>
              <a:t>second</a:t>
            </a:r>
          </a:p>
          <a:p>
            <a:pPr lvl="1">
              <a:lnSpc>
                <a:spcPct val="90000"/>
              </a:lnSpc>
            </a:pPr>
            <a:endParaRPr lang="en-US" altLang="en-US" sz="1000" dirty="0"/>
          </a:p>
          <a:p>
            <a:pPr lvl="1">
              <a:lnSpc>
                <a:spcPct val="90000"/>
              </a:lnSpc>
            </a:pPr>
            <a:r>
              <a:rPr lang="en-US" altLang="en-US" sz="2400" dirty="0"/>
              <a:t>Number of data </a:t>
            </a:r>
            <a:r>
              <a:rPr lang="en-US" altLang="en-US" sz="2400" dirty="0" smtClean="0"/>
              <a:t>bits</a:t>
            </a:r>
          </a:p>
          <a:p>
            <a:pPr lvl="1">
              <a:lnSpc>
                <a:spcPct val="90000"/>
              </a:lnSpc>
            </a:pPr>
            <a:endParaRPr lang="en-US" altLang="en-US" sz="1000" dirty="0"/>
          </a:p>
          <a:p>
            <a:pPr lvl="1">
              <a:lnSpc>
                <a:spcPct val="90000"/>
              </a:lnSpc>
            </a:pPr>
            <a:r>
              <a:rPr lang="en-US" altLang="en-US" sz="2400" dirty="0" smtClean="0"/>
              <a:t>Parity</a:t>
            </a:r>
          </a:p>
          <a:p>
            <a:pPr lvl="1">
              <a:lnSpc>
                <a:spcPct val="90000"/>
              </a:lnSpc>
            </a:pPr>
            <a:endParaRPr lang="en-US" altLang="en-US" sz="1000" dirty="0"/>
          </a:p>
          <a:p>
            <a:pPr lvl="1">
              <a:lnSpc>
                <a:spcPct val="90000"/>
              </a:lnSpc>
            </a:pPr>
            <a:r>
              <a:rPr lang="en-US" altLang="en-US" sz="2400" dirty="0"/>
              <a:t>Number of Stop </a:t>
            </a:r>
            <a:r>
              <a:rPr lang="en-US" altLang="en-US" sz="2400" dirty="0" smtClean="0"/>
              <a:t>bits</a:t>
            </a:r>
          </a:p>
          <a:p>
            <a:pPr algn="just"/>
            <a:endParaRPr lang="en-US" altLang="en-US" sz="2400" dirty="0"/>
          </a:p>
          <a:p>
            <a:pPr algn="just"/>
            <a:r>
              <a:rPr lang="en-US" altLang="en-US" sz="2400" dirty="0"/>
              <a:t>Most everything comes out of the box with 9600,8,none,1. Including most Internet related devices like routers.</a:t>
            </a:r>
          </a:p>
          <a:p>
            <a:pPr algn="just"/>
            <a:endParaRPr lang="en-US" altLang="en-US" sz="1000" dirty="0"/>
          </a:p>
          <a:p>
            <a:pPr algn="just"/>
            <a:r>
              <a:rPr lang="en-US" altLang="en-US" sz="2400" dirty="0"/>
              <a:t>Another common (old-school) setting is 9600,7,even,2.</a:t>
            </a:r>
          </a:p>
          <a:p>
            <a:pPr algn="just" eaLnBrk="1" hangingPunct="1">
              <a:lnSpc>
                <a:spcPct val="90000"/>
              </a:lnSpc>
              <a:defRPr/>
            </a:pPr>
            <a:endParaRPr lang="en-US" altLang="en-US" sz="2400" dirty="0">
              <a:latin typeface="Times New Roman" panose="02020603050405020304" pitchFamily="18" charset="0"/>
              <a:cs typeface="Times New Roman" panose="02020603050405020304" pitchFamily="18" charset="0"/>
            </a:endParaRPr>
          </a:p>
          <a:p>
            <a:pPr lvl="1">
              <a:lnSpc>
                <a:spcPct val="90000"/>
              </a:lnSpc>
            </a:pPr>
            <a:endParaRPr lang="en-US" altLang="en-US" sz="2400" dirty="0" smtClean="0"/>
          </a:p>
          <a:p>
            <a:pPr lvl="1">
              <a:lnSpc>
                <a:spcPct val="90000"/>
              </a:lnSpc>
            </a:pPr>
            <a:endParaRPr lang="en-US" altLang="en-US"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Common Serial Settings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4" y="1052736"/>
            <a:ext cx="378075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endParaRPr lang="en-US" altLang="en-US" sz="2400" dirty="0" smtClean="0"/>
          </a:p>
          <a:p>
            <a:pPr algn="just"/>
            <a:r>
              <a:rPr lang="en-US" altLang="en-US" sz="2400" dirty="0" smtClean="0"/>
              <a:t>RS-232 </a:t>
            </a:r>
            <a:r>
              <a:rPr lang="en-US" altLang="en-US" sz="2400" dirty="0"/>
              <a:t>hardware samples the line multiple times during a single bit transmission. </a:t>
            </a:r>
            <a:endParaRPr lang="en-US" altLang="en-US" sz="2400" dirty="0" smtClean="0"/>
          </a:p>
          <a:p>
            <a:pPr algn="just"/>
            <a:endParaRPr lang="en-US" altLang="en-US" sz="2400" dirty="0"/>
          </a:p>
          <a:p>
            <a:pPr algn="just"/>
            <a:r>
              <a:rPr lang="en-US" altLang="en-US" sz="2400" dirty="0"/>
              <a:t>If the samples do not all have the same voltage, a </a:t>
            </a:r>
            <a:r>
              <a:rPr lang="en-US" altLang="en-US" sz="2400" i="1" dirty="0"/>
              <a:t>framing error</a:t>
            </a:r>
            <a:r>
              <a:rPr lang="en-US" altLang="en-US" sz="2400" dirty="0"/>
              <a:t> occurs</a:t>
            </a:r>
            <a:r>
              <a:rPr lang="en-US" altLang="en-US" sz="2400" dirty="0" smtClean="0"/>
              <a:t>.</a:t>
            </a:r>
          </a:p>
          <a:p>
            <a:pPr algn="just"/>
            <a:endParaRPr lang="en-US" altLang="en-US" sz="2400" dirty="0"/>
          </a:p>
          <a:p>
            <a:pPr algn="just"/>
            <a:r>
              <a:rPr lang="en-US" altLang="en-US" sz="2400" dirty="0"/>
              <a:t>A framing error should only occur if one device is sending faster than the other device is set to receive</a:t>
            </a:r>
            <a:r>
              <a:rPr lang="en-US" altLang="en-US" sz="2400" dirty="0" smtClean="0"/>
              <a:t>.</a:t>
            </a:r>
          </a:p>
          <a:p>
            <a:pPr algn="just"/>
            <a:endParaRPr lang="en-US" altLang="en-US" sz="2400" dirty="0"/>
          </a:p>
          <a:p>
            <a:pPr algn="just"/>
            <a:r>
              <a:rPr lang="en-US" altLang="en-US" sz="2400" dirty="0"/>
              <a:t>An intentional frame error can be </a:t>
            </a:r>
            <a:r>
              <a:rPr lang="en-US" altLang="en-US" sz="2400" dirty="0" smtClean="0"/>
              <a:t>caused </a:t>
            </a:r>
            <a:r>
              <a:rPr lang="en-US" altLang="en-US" sz="2400" dirty="0"/>
              <a:t>by sending a BREAK.</a:t>
            </a:r>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Line Sampling &amp; Framing</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nSpc>
                <a:spcPct val="150000"/>
              </a:lnSpc>
              <a:spcBef>
                <a:spcPts val="0"/>
              </a:spcBef>
              <a:buNone/>
            </a:pPr>
            <a:endParaRPr lang="en-IN" sz="800" b="1" u="sng" dirty="0" smtClean="0">
              <a:solidFill>
                <a:srgbClr val="0099FF"/>
              </a:solidFill>
            </a:endParaRPr>
          </a:p>
          <a:p>
            <a:pPr marL="0" indent="0">
              <a:lnSpc>
                <a:spcPct val="150000"/>
              </a:lnSpc>
              <a:spcBef>
                <a:spcPts val="0"/>
              </a:spcBef>
              <a:buNone/>
            </a:pPr>
            <a:endParaRPr lang="en-IN" sz="2400" b="1" u="sng" dirty="0" smtClean="0">
              <a:solidFill>
                <a:srgbClr val="0099FF"/>
              </a:solidFill>
            </a:endParaRPr>
          </a:p>
          <a:p>
            <a:pPr marL="0" indent="0">
              <a:lnSpc>
                <a:spcPct val="150000"/>
              </a:lnSpc>
              <a:spcBef>
                <a:spcPts val="0"/>
              </a:spcBef>
              <a:buNone/>
            </a:pPr>
            <a:endParaRPr lang="en-IN" sz="1600" b="1" u="sng" dirty="0">
              <a:solidFill>
                <a:srgbClr val="0099FF"/>
              </a:solidFill>
            </a:endParaRPr>
          </a:p>
          <a:p>
            <a:pPr marL="0" indent="0">
              <a:lnSpc>
                <a:spcPct val="150000"/>
              </a:lnSpc>
              <a:spcBef>
                <a:spcPts val="0"/>
              </a:spcBef>
              <a:buNone/>
            </a:pPr>
            <a:r>
              <a:rPr lang="en-IN" sz="2400" b="1" u="sng" dirty="0" smtClean="0">
                <a:solidFill>
                  <a:srgbClr val="0099FF"/>
                </a:solidFill>
              </a:rPr>
              <a:t>WIRELESS </a:t>
            </a:r>
            <a:r>
              <a:rPr lang="en-IN" sz="2400" b="1" u="sng" dirty="0">
                <a:solidFill>
                  <a:srgbClr val="0099FF"/>
                </a:solidFill>
              </a:rPr>
              <a:t>EMBEDDED NETWORKING</a:t>
            </a:r>
            <a:r>
              <a:rPr lang="en-IN" sz="2400" b="1" dirty="0">
                <a:solidFill>
                  <a:srgbClr val="0099FF"/>
                </a:solidFill>
              </a:rPr>
              <a:t>: </a:t>
            </a:r>
            <a:endParaRPr lang="en-IN" sz="2400" b="1" dirty="0" smtClean="0">
              <a:solidFill>
                <a:srgbClr val="0099FF"/>
              </a:solidFill>
            </a:endParaRPr>
          </a:p>
          <a:p>
            <a:pPr marL="0" indent="0">
              <a:lnSpc>
                <a:spcPct val="150000"/>
              </a:lnSpc>
              <a:spcBef>
                <a:spcPts val="0"/>
              </a:spcBef>
              <a:buNone/>
            </a:pPr>
            <a:r>
              <a:rPr lang="en-IN" sz="2400" dirty="0" smtClean="0"/>
              <a:t>Wireless </a:t>
            </a:r>
            <a:r>
              <a:rPr lang="en-IN" sz="2400" dirty="0"/>
              <a:t>sensor networks – Introduction – Applications – Network Topology – Localization – Time Synchronization – Energy efficient MAC protocols – SMAC – Energy efficient and robust routing – Data centric </a:t>
            </a:r>
            <a:r>
              <a:rPr lang="en-IN" sz="2400" dirty="0" smtClean="0"/>
              <a:t>routing</a:t>
            </a:r>
          </a:p>
          <a:p>
            <a:pPr marL="0" indent="0" algn="just" eaLnBrk="1" hangingPunct="1">
              <a:lnSpc>
                <a:spcPct val="150000"/>
              </a:lnSpc>
              <a:spcBef>
                <a:spcPts val="0"/>
              </a:spcBef>
              <a:buNone/>
              <a:defRPr/>
            </a:pPr>
            <a:endParaRPr lang="en-IN"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Rot="1" noChangeArrowheads="1"/>
          </p:cNvSpPr>
          <p:nvPr/>
        </p:nvSpPr>
        <p:spPr bwMode="auto">
          <a:xfrm>
            <a:off x="251520" y="116632"/>
            <a:ext cx="864076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IN" sz="3200" b="1" dirty="0" smtClean="0">
                <a:solidFill>
                  <a:srgbClr val="FF0000"/>
                </a:solidFill>
                <a:latin typeface="+mn-lt"/>
              </a:rPr>
              <a:t>EMBEDDED NETWORKING </a:t>
            </a:r>
            <a:r>
              <a:rPr lang="en-IN" sz="1600" b="1" dirty="0" smtClean="0">
                <a:solidFill>
                  <a:srgbClr val="FF0000"/>
                </a:solidFill>
                <a:latin typeface="+mn-lt"/>
              </a:rPr>
              <a:t>Syllabus</a:t>
            </a:r>
            <a:endParaRPr lang="en-US" sz="1600" b="1" dirty="0" smtClean="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3144056193"/>
      </p:ext>
    </p:extLst>
  </p:cSld>
  <p:clrMapOvr>
    <a:masterClrMapping/>
  </p:clrMapOvr>
  <p:transition>
    <p:rand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908720"/>
            <a:ext cx="8928992" cy="5472608"/>
          </a:xfrm>
        </p:spPr>
        <p:txBody>
          <a:bodyPr/>
          <a:lstStyle/>
          <a:p>
            <a:endParaRPr lang="en-US" altLang="en-US" sz="1000" dirty="0" smtClean="0"/>
          </a:p>
          <a:p>
            <a:r>
              <a:rPr lang="en-US" altLang="en-US" sz="2400" dirty="0" smtClean="0"/>
              <a:t>RS232 is used to connect DTE(Data Terminal equipment) &amp; DCE ( Data Communication Equipment)</a:t>
            </a:r>
          </a:p>
          <a:p>
            <a:endParaRPr lang="en-US" altLang="en-US" sz="1000" dirty="0" smtClean="0"/>
          </a:p>
          <a:p>
            <a:r>
              <a:rPr lang="en-US" altLang="en-US" sz="2400" dirty="0" smtClean="0"/>
              <a:t>DTE may be PC, Serial Printer or a plotter. DCE can be a modem, mouse or a scanner.</a:t>
            </a:r>
          </a:p>
          <a:p>
            <a:endParaRPr lang="en-US" altLang="en-US" sz="1000" dirty="0" smtClean="0"/>
          </a:p>
          <a:p>
            <a:r>
              <a:rPr lang="en-US" altLang="en-US" sz="2400" dirty="0" smtClean="0"/>
              <a:t>The </a:t>
            </a:r>
            <a:r>
              <a:rPr lang="en-US" altLang="en-US" sz="2400" dirty="0"/>
              <a:t>RS-232 specification denotes usage of a 25 pin cable, where each pin has a specific usage</a:t>
            </a:r>
            <a:r>
              <a:rPr lang="en-US" altLang="en-US" sz="2400" dirty="0" smtClean="0"/>
              <a:t>.</a:t>
            </a:r>
          </a:p>
          <a:p>
            <a:endParaRPr lang="en-US" altLang="en-US" sz="1000" dirty="0"/>
          </a:p>
          <a:p>
            <a:r>
              <a:rPr lang="en-US" altLang="en-US" sz="2400" dirty="0"/>
              <a:t>However, most devices never need to use all of the pins, so the cabling requirements for specific devices may vary</a:t>
            </a:r>
            <a:r>
              <a:rPr lang="en-US" altLang="en-US" sz="2400" dirty="0" smtClean="0"/>
              <a:t>.</a:t>
            </a:r>
          </a:p>
          <a:p>
            <a:endParaRPr lang="en-US" altLang="en-US" sz="1000" dirty="0"/>
          </a:p>
          <a:p>
            <a:r>
              <a:rPr lang="en-US" altLang="en-US" sz="2400" dirty="0"/>
              <a:t>Many common serial devices (modems for example), use a 9 pin serial connection.</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720080"/>
          </a:xfrm>
        </p:spPr>
        <p:txBody>
          <a:bodyPr/>
          <a:lstStyle/>
          <a:p>
            <a:pPr eaLnBrk="1" hangingPunct="1"/>
            <a:r>
              <a:rPr lang="en-US" altLang="en-US" sz="3600" b="1" dirty="0">
                <a:solidFill>
                  <a:srgbClr val="FF0000"/>
                </a:solidFill>
              </a:rPr>
              <a:t>Wiring RS-232</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RS-232 DB25 Pin Out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a:grpSpLocks/>
          </p:cNvGrpSpPr>
          <p:nvPr/>
        </p:nvGrpSpPr>
        <p:grpSpPr bwMode="auto">
          <a:xfrm>
            <a:off x="149696" y="1562075"/>
            <a:ext cx="3735390" cy="3667125"/>
            <a:chOff x="0" y="0"/>
            <a:chExt cx="2353" cy="2310"/>
          </a:xfrm>
        </p:grpSpPr>
        <p:sp>
          <p:nvSpPr>
            <p:cNvPr id="11" name="Rectangle 10"/>
            <p:cNvSpPr>
              <a:spLocks noChangeArrowheads="1"/>
            </p:cNvSpPr>
            <p:nvPr/>
          </p:nvSpPr>
          <p:spPr bwMode="auto">
            <a:xfrm>
              <a:off x="0" y="0"/>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b="1">
                  <a:latin typeface="Verdana" pitchFamily="34" charset="0"/>
                </a:rPr>
                <a:t>DB-25M</a:t>
              </a:r>
              <a:endParaRPr lang="en-US" altLang="en-US">
                <a:latin typeface="Arial" charset="0"/>
              </a:endParaRPr>
            </a:p>
          </p:txBody>
        </p:sp>
        <p:sp>
          <p:nvSpPr>
            <p:cNvPr id="12" name="Rectangle 11"/>
            <p:cNvSpPr>
              <a:spLocks noChangeArrowheads="1"/>
            </p:cNvSpPr>
            <p:nvPr/>
          </p:nvSpPr>
          <p:spPr bwMode="auto">
            <a:xfrm>
              <a:off x="471" y="0"/>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b="1">
                  <a:latin typeface="Verdana" pitchFamily="34" charset="0"/>
                </a:rPr>
                <a:t>Function</a:t>
              </a:r>
              <a:endParaRPr lang="en-US" altLang="en-US">
                <a:latin typeface="Arial" charset="0"/>
              </a:endParaRPr>
            </a:p>
          </p:txBody>
        </p:sp>
        <p:sp>
          <p:nvSpPr>
            <p:cNvPr id="13" name="Rectangle 12"/>
            <p:cNvSpPr>
              <a:spLocks noChangeArrowheads="1"/>
            </p:cNvSpPr>
            <p:nvPr/>
          </p:nvSpPr>
          <p:spPr bwMode="auto">
            <a:xfrm>
              <a:off x="1663" y="0"/>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b="1">
                  <a:latin typeface="Verdana" pitchFamily="34" charset="0"/>
                </a:rPr>
                <a:t>Abbreviation</a:t>
              </a:r>
              <a:endParaRPr lang="en-US" altLang="en-US">
                <a:latin typeface="Arial" charset="0"/>
              </a:endParaRPr>
            </a:p>
          </p:txBody>
        </p:sp>
        <p:sp>
          <p:nvSpPr>
            <p:cNvPr id="14" name="Rectangle 13"/>
            <p:cNvSpPr>
              <a:spLocks noChangeArrowheads="1"/>
            </p:cNvSpPr>
            <p:nvPr/>
          </p:nvSpPr>
          <p:spPr bwMode="auto">
            <a:xfrm>
              <a:off x="0" y="154"/>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Pin #1</a:t>
              </a:r>
              <a:endParaRPr lang="en-US" altLang="en-US">
                <a:latin typeface="Arial" charset="0"/>
              </a:endParaRPr>
            </a:p>
          </p:txBody>
        </p:sp>
        <p:sp>
          <p:nvSpPr>
            <p:cNvPr id="15" name="Rectangle 14"/>
            <p:cNvSpPr>
              <a:spLocks noChangeArrowheads="1"/>
            </p:cNvSpPr>
            <p:nvPr/>
          </p:nvSpPr>
          <p:spPr bwMode="auto">
            <a:xfrm>
              <a:off x="471" y="154"/>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Chassis/Frame Ground</a:t>
              </a:r>
              <a:endParaRPr lang="en-US" altLang="en-US">
                <a:latin typeface="Arial" charset="0"/>
              </a:endParaRPr>
            </a:p>
          </p:txBody>
        </p:sp>
        <p:sp>
          <p:nvSpPr>
            <p:cNvPr id="16" name="Rectangle 15"/>
            <p:cNvSpPr>
              <a:spLocks noChangeArrowheads="1"/>
            </p:cNvSpPr>
            <p:nvPr/>
          </p:nvSpPr>
          <p:spPr bwMode="auto">
            <a:xfrm>
              <a:off x="1663" y="154"/>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GND</a:t>
              </a:r>
              <a:endParaRPr lang="en-US" altLang="en-US">
                <a:latin typeface="Arial" charset="0"/>
              </a:endParaRPr>
            </a:p>
          </p:txBody>
        </p:sp>
        <p:sp>
          <p:nvSpPr>
            <p:cNvPr id="17" name="Rectangle 16"/>
            <p:cNvSpPr>
              <a:spLocks noChangeArrowheads="1"/>
            </p:cNvSpPr>
            <p:nvPr/>
          </p:nvSpPr>
          <p:spPr bwMode="auto">
            <a:xfrm>
              <a:off x="0" y="308"/>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Pin #2</a:t>
              </a:r>
              <a:endParaRPr lang="en-US" altLang="en-US">
                <a:latin typeface="Arial" charset="0"/>
              </a:endParaRPr>
            </a:p>
          </p:txBody>
        </p:sp>
        <p:sp>
          <p:nvSpPr>
            <p:cNvPr id="18" name="Rectangle 17"/>
            <p:cNvSpPr>
              <a:spLocks noChangeArrowheads="1"/>
            </p:cNvSpPr>
            <p:nvPr/>
          </p:nvSpPr>
          <p:spPr bwMode="auto">
            <a:xfrm>
              <a:off x="471" y="308"/>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Transmitted Data</a:t>
              </a:r>
              <a:endParaRPr lang="en-US" altLang="en-US">
                <a:latin typeface="Arial" charset="0"/>
              </a:endParaRPr>
            </a:p>
          </p:txBody>
        </p:sp>
        <p:sp>
          <p:nvSpPr>
            <p:cNvPr id="19" name="Rectangle 18"/>
            <p:cNvSpPr>
              <a:spLocks noChangeArrowheads="1"/>
            </p:cNvSpPr>
            <p:nvPr/>
          </p:nvSpPr>
          <p:spPr bwMode="auto">
            <a:xfrm>
              <a:off x="1663" y="308"/>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TD</a:t>
              </a:r>
              <a:endParaRPr lang="en-US" altLang="en-US">
                <a:latin typeface="Arial" charset="0"/>
              </a:endParaRPr>
            </a:p>
          </p:txBody>
        </p:sp>
        <p:sp>
          <p:nvSpPr>
            <p:cNvPr id="20" name="Rectangle 19"/>
            <p:cNvSpPr>
              <a:spLocks noChangeArrowheads="1"/>
            </p:cNvSpPr>
            <p:nvPr/>
          </p:nvSpPr>
          <p:spPr bwMode="auto">
            <a:xfrm>
              <a:off x="0" y="462"/>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Pin #3</a:t>
              </a:r>
              <a:endParaRPr lang="en-US" altLang="en-US">
                <a:latin typeface="Arial" charset="0"/>
              </a:endParaRPr>
            </a:p>
          </p:txBody>
        </p:sp>
        <p:sp>
          <p:nvSpPr>
            <p:cNvPr id="21" name="Rectangle 20"/>
            <p:cNvSpPr>
              <a:spLocks noChangeArrowheads="1"/>
            </p:cNvSpPr>
            <p:nvPr/>
          </p:nvSpPr>
          <p:spPr bwMode="auto">
            <a:xfrm>
              <a:off x="471" y="462"/>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Receive Data</a:t>
              </a:r>
              <a:endParaRPr lang="en-US" altLang="en-US">
                <a:latin typeface="Arial" charset="0"/>
              </a:endParaRPr>
            </a:p>
          </p:txBody>
        </p:sp>
        <p:sp>
          <p:nvSpPr>
            <p:cNvPr id="22" name="Rectangle 21"/>
            <p:cNvSpPr>
              <a:spLocks noChangeArrowheads="1"/>
            </p:cNvSpPr>
            <p:nvPr/>
          </p:nvSpPr>
          <p:spPr bwMode="auto">
            <a:xfrm>
              <a:off x="1663" y="462"/>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RD</a:t>
              </a:r>
              <a:endParaRPr lang="en-US" altLang="en-US">
                <a:latin typeface="Arial" charset="0"/>
              </a:endParaRPr>
            </a:p>
          </p:txBody>
        </p:sp>
        <p:sp>
          <p:nvSpPr>
            <p:cNvPr id="23" name="Rectangle 22"/>
            <p:cNvSpPr>
              <a:spLocks noChangeArrowheads="1"/>
            </p:cNvSpPr>
            <p:nvPr/>
          </p:nvSpPr>
          <p:spPr bwMode="auto">
            <a:xfrm>
              <a:off x="0" y="616"/>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Pin #4</a:t>
              </a:r>
              <a:endParaRPr lang="en-US" altLang="en-US">
                <a:latin typeface="Arial" charset="0"/>
              </a:endParaRPr>
            </a:p>
          </p:txBody>
        </p:sp>
        <p:sp>
          <p:nvSpPr>
            <p:cNvPr id="24" name="Rectangle 23"/>
            <p:cNvSpPr>
              <a:spLocks noChangeArrowheads="1"/>
            </p:cNvSpPr>
            <p:nvPr/>
          </p:nvSpPr>
          <p:spPr bwMode="auto">
            <a:xfrm>
              <a:off x="471" y="616"/>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Request To Send </a:t>
              </a:r>
              <a:endParaRPr lang="en-US" altLang="en-US">
                <a:latin typeface="Arial" charset="0"/>
              </a:endParaRPr>
            </a:p>
          </p:txBody>
        </p:sp>
        <p:sp>
          <p:nvSpPr>
            <p:cNvPr id="25" name="Rectangle 24"/>
            <p:cNvSpPr>
              <a:spLocks noChangeArrowheads="1"/>
            </p:cNvSpPr>
            <p:nvPr/>
          </p:nvSpPr>
          <p:spPr bwMode="auto">
            <a:xfrm>
              <a:off x="1663" y="616"/>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RTS</a:t>
              </a:r>
              <a:endParaRPr lang="en-US" altLang="en-US">
                <a:latin typeface="Arial" charset="0"/>
              </a:endParaRPr>
            </a:p>
          </p:txBody>
        </p:sp>
        <p:sp>
          <p:nvSpPr>
            <p:cNvPr id="26" name="Rectangle 25"/>
            <p:cNvSpPr>
              <a:spLocks noChangeArrowheads="1"/>
            </p:cNvSpPr>
            <p:nvPr/>
          </p:nvSpPr>
          <p:spPr bwMode="auto">
            <a:xfrm>
              <a:off x="0" y="770"/>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Pin #5</a:t>
              </a:r>
              <a:endParaRPr lang="en-US" altLang="en-US">
                <a:latin typeface="Arial" charset="0"/>
              </a:endParaRPr>
            </a:p>
          </p:txBody>
        </p:sp>
        <p:sp>
          <p:nvSpPr>
            <p:cNvPr id="27" name="Rectangle 26"/>
            <p:cNvSpPr>
              <a:spLocks noChangeArrowheads="1"/>
            </p:cNvSpPr>
            <p:nvPr/>
          </p:nvSpPr>
          <p:spPr bwMode="auto">
            <a:xfrm>
              <a:off x="471" y="770"/>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Clear To Send</a:t>
              </a:r>
              <a:endParaRPr lang="en-US" altLang="en-US">
                <a:latin typeface="Arial" charset="0"/>
              </a:endParaRPr>
            </a:p>
          </p:txBody>
        </p:sp>
        <p:sp>
          <p:nvSpPr>
            <p:cNvPr id="28" name="Rectangle 27"/>
            <p:cNvSpPr>
              <a:spLocks noChangeArrowheads="1"/>
            </p:cNvSpPr>
            <p:nvPr/>
          </p:nvSpPr>
          <p:spPr bwMode="auto">
            <a:xfrm>
              <a:off x="1663" y="770"/>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CTS</a:t>
              </a:r>
              <a:endParaRPr lang="en-US" altLang="en-US">
                <a:latin typeface="Arial" charset="0"/>
              </a:endParaRPr>
            </a:p>
          </p:txBody>
        </p:sp>
        <p:sp>
          <p:nvSpPr>
            <p:cNvPr id="29" name="Rectangle 28"/>
            <p:cNvSpPr>
              <a:spLocks noChangeArrowheads="1"/>
            </p:cNvSpPr>
            <p:nvPr/>
          </p:nvSpPr>
          <p:spPr bwMode="auto">
            <a:xfrm>
              <a:off x="0" y="924"/>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Pin #6</a:t>
              </a:r>
              <a:endParaRPr lang="en-US" altLang="en-US">
                <a:latin typeface="Arial" charset="0"/>
              </a:endParaRPr>
            </a:p>
          </p:txBody>
        </p:sp>
        <p:sp>
          <p:nvSpPr>
            <p:cNvPr id="30" name="Rectangle 29"/>
            <p:cNvSpPr>
              <a:spLocks noChangeArrowheads="1"/>
            </p:cNvSpPr>
            <p:nvPr/>
          </p:nvSpPr>
          <p:spPr bwMode="auto">
            <a:xfrm>
              <a:off x="471" y="924"/>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Data Set Ready</a:t>
              </a:r>
              <a:endParaRPr lang="en-US" altLang="en-US">
                <a:latin typeface="Arial" charset="0"/>
              </a:endParaRPr>
            </a:p>
          </p:txBody>
        </p:sp>
        <p:sp>
          <p:nvSpPr>
            <p:cNvPr id="31" name="Rectangle 30"/>
            <p:cNvSpPr>
              <a:spLocks noChangeArrowheads="1"/>
            </p:cNvSpPr>
            <p:nvPr/>
          </p:nvSpPr>
          <p:spPr bwMode="auto">
            <a:xfrm>
              <a:off x="1663" y="924"/>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DSR</a:t>
              </a:r>
              <a:endParaRPr lang="en-US" altLang="en-US">
                <a:latin typeface="Arial" charset="0"/>
              </a:endParaRPr>
            </a:p>
          </p:txBody>
        </p:sp>
        <p:sp>
          <p:nvSpPr>
            <p:cNvPr id="32" name="Rectangle 31"/>
            <p:cNvSpPr>
              <a:spLocks noChangeArrowheads="1"/>
            </p:cNvSpPr>
            <p:nvPr/>
          </p:nvSpPr>
          <p:spPr bwMode="auto">
            <a:xfrm>
              <a:off x="0" y="1078"/>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Pin #7</a:t>
              </a:r>
              <a:endParaRPr lang="en-US" altLang="en-US">
                <a:latin typeface="Arial" charset="0"/>
              </a:endParaRPr>
            </a:p>
          </p:txBody>
        </p:sp>
        <p:sp>
          <p:nvSpPr>
            <p:cNvPr id="33" name="Rectangle 32"/>
            <p:cNvSpPr>
              <a:spLocks noChangeArrowheads="1"/>
            </p:cNvSpPr>
            <p:nvPr/>
          </p:nvSpPr>
          <p:spPr bwMode="auto">
            <a:xfrm>
              <a:off x="471" y="1078"/>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Signal Ground</a:t>
              </a:r>
              <a:endParaRPr lang="en-US" altLang="en-US">
                <a:latin typeface="Arial" charset="0"/>
              </a:endParaRPr>
            </a:p>
          </p:txBody>
        </p:sp>
        <p:sp>
          <p:nvSpPr>
            <p:cNvPr id="34" name="Rectangle 33"/>
            <p:cNvSpPr>
              <a:spLocks noChangeArrowheads="1"/>
            </p:cNvSpPr>
            <p:nvPr/>
          </p:nvSpPr>
          <p:spPr bwMode="auto">
            <a:xfrm>
              <a:off x="1663" y="1078"/>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GND</a:t>
              </a:r>
              <a:endParaRPr lang="en-US" altLang="en-US">
                <a:latin typeface="Arial" charset="0"/>
              </a:endParaRPr>
            </a:p>
          </p:txBody>
        </p:sp>
        <p:sp>
          <p:nvSpPr>
            <p:cNvPr id="35" name="Rectangle 34"/>
            <p:cNvSpPr>
              <a:spLocks noChangeArrowheads="1"/>
            </p:cNvSpPr>
            <p:nvPr/>
          </p:nvSpPr>
          <p:spPr bwMode="auto">
            <a:xfrm>
              <a:off x="0" y="1232"/>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Pin #8</a:t>
              </a:r>
              <a:endParaRPr lang="en-US" altLang="en-US">
                <a:latin typeface="Arial" charset="0"/>
              </a:endParaRPr>
            </a:p>
          </p:txBody>
        </p:sp>
        <p:sp>
          <p:nvSpPr>
            <p:cNvPr id="36" name="Rectangle 35"/>
            <p:cNvSpPr>
              <a:spLocks noChangeArrowheads="1"/>
            </p:cNvSpPr>
            <p:nvPr/>
          </p:nvSpPr>
          <p:spPr bwMode="auto">
            <a:xfrm>
              <a:off x="471" y="1232"/>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Data Carrier Detect</a:t>
              </a:r>
              <a:endParaRPr lang="en-US" altLang="en-US">
                <a:latin typeface="Arial" charset="0"/>
              </a:endParaRPr>
            </a:p>
          </p:txBody>
        </p:sp>
        <p:sp>
          <p:nvSpPr>
            <p:cNvPr id="37" name="Rectangle 36"/>
            <p:cNvSpPr>
              <a:spLocks noChangeArrowheads="1"/>
            </p:cNvSpPr>
            <p:nvPr/>
          </p:nvSpPr>
          <p:spPr bwMode="auto">
            <a:xfrm>
              <a:off x="1663" y="1232"/>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DCD or CD</a:t>
              </a:r>
              <a:endParaRPr lang="en-US" altLang="en-US">
                <a:latin typeface="Arial" charset="0"/>
              </a:endParaRPr>
            </a:p>
          </p:txBody>
        </p:sp>
        <p:sp>
          <p:nvSpPr>
            <p:cNvPr id="38" name="Rectangle 37"/>
            <p:cNvSpPr>
              <a:spLocks noChangeArrowheads="1"/>
            </p:cNvSpPr>
            <p:nvPr/>
          </p:nvSpPr>
          <p:spPr bwMode="auto">
            <a:xfrm>
              <a:off x="0" y="1386"/>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Pin #9</a:t>
              </a:r>
              <a:endParaRPr lang="en-US" altLang="en-US">
                <a:latin typeface="Arial" charset="0"/>
              </a:endParaRPr>
            </a:p>
          </p:txBody>
        </p:sp>
        <p:sp>
          <p:nvSpPr>
            <p:cNvPr id="39" name="Rectangle 38"/>
            <p:cNvSpPr>
              <a:spLocks noChangeArrowheads="1"/>
            </p:cNvSpPr>
            <p:nvPr/>
          </p:nvSpPr>
          <p:spPr bwMode="auto">
            <a:xfrm>
              <a:off x="471" y="1386"/>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Transmit + (Current Loop)</a:t>
              </a:r>
              <a:endParaRPr lang="en-US" altLang="en-US">
                <a:latin typeface="Arial" charset="0"/>
              </a:endParaRPr>
            </a:p>
          </p:txBody>
        </p:sp>
        <p:sp>
          <p:nvSpPr>
            <p:cNvPr id="40" name="Rectangle 39"/>
            <p:cNvSpPr>
              <a:spLocks noChangeArrowheads="1"/>
            </p:cNvSpPr>
            <p:nvPr/>
          </p:nvSpPr>
          <p:spPr bwMode="auto">
            <a:xfrm>
              <a:off x="1663" y="1386"/>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TD+</a:t>
              </a:r>
              <a:endParaRPr lang="en-US" altLang="en-US">
                <a:latin typeface="Arial" charset="0"/>
              </a:endParaRPr>
            </a:p>
          </p:txBody>
        </p:sp>
        <p:sp>
          <p:nvSpPr>
            <p:cNvPr id="41" name="Rectangle 40"/>
            <p:cNvSpPr>
              <a:spLocks noChangeArrowheads="1"/>
            </p:cNvSpPr>
            <p:nvPr/>
          </p:nvSpPr>
          <p:spPr bwMode="auto">
            <a:xfrm>
              <a:off x="0" y="1540"/>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Pin #11</a:t>
              </a:r>
              <a:endParaRPr lang="en-US" altLang="en-US">
                <a:latin typeface="Arial" charset="0"/>
              </a:endParaRPr>
            </a:p>
          </p:txBody>
        </p:sp>
        <p:sp>
          <p:nvSpPr>
            <p:cNvPr id="42" name="Rectangle 41"/>
            <p:cNvSpPr>
              <a:spLocks noChangeArrowheads="1"/>
            </p:cNvSpPr>
            <p:nvPr/>
          </p:nvSpPr>
          <p:spPr bwMode="auto">
            <a:xfrm>
              <a:off x="471" y="1540"/>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Transmit - (Current Loop)</a:t>
              </a:r>
              <a:endParaRPr lang="en-US" altLang="en-US">
                <a:latin typeface="Arial" charset="0"/>
              </a:endParaRPr>
            </a:p>
          </p:txBody>
        </p:sp>
        <p:sp>
          <p:nvSpPr>
            <p:cNvPr id="43" name="Rectangle 42"/>
            <p:cNvSpPr>
              <a:spLocks noChangeArrowheads="1"/>
            </p:cNvSpPr>
            <p:nvPr/>
          </p:nvSpPr>
          <p:spPr bwMode="auto">
            <a:xfrm>
              <a:off x="1663" y="1540"/>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TD-</a:t>
              </a:r>
              <a:endParaRPr lang="en-US" altLang="en-US">
                <a:latin typeface="Arial" charset="0"/>
              </a:endParaRPr>
            </a:p>
          </p:txBody>
        </p:sp>
        <p:sp>
          <p:nvSpPr>
            <p:cNvPr id="44" name="Rectangle 43"/>
            <p:cNvSpPr>
              <a:spLocks noChangeArrowheads="1"/>
            </p:cNvSpPr>
            <p:nvPr/>
          </p:nvSpPr>
          <p:spPr bwMode="auto">
            <a:xfrm>
              <a:off x="0" y="1694"/>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Pin #18</a:t>
              </a:r>
              <a:endParaRPr lang="en-US" altLang="en-US">
                <a:latin typeface="Arial" charset="0"/>
              </a:endParaRPr>
            </a:p>
          </p:txBody>
        </p:sp>
        <p:sp>
          <p:nvSpPr>
            <p:cNvPr id="45" name="Rectangle 44"/>
            <p:cNvSpPr>
              <a:spLocks noChangeArrowheads="1"/>
            </p:cNvSpPr>
            <p:nvPr/>
          </p:nvSpPr>
          <p:spPr bwMode="auto">
            <a:xfrm>
              <a:off x="471" y="1694"/>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Receive + (Current Loop)</a:t>
              </a:r>
              <a:endParaRPr lang="en-US" altLang="en-US">
                <a:latin typeface="Arial" charset="0"/>
              </a:endParaRPr>
            </a:p>
          </p:txBody>
        </p:sp>
        <p:sp>
          <p:nvSpPr>
            <p:cNvPr id="46" name="Rectangle 45"/>
            <p:cNvSpPr>
              <a:spLocks noChangeArrowheads="1"/>
            </p:cNvSpPr>
            <p:nvPr/>
          </p:nvSpPr>
          <p:spPr bwMode="auto">
            <a:xfrm>
              <a:off x="1663" y="1694"/>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RD+</a:t>
              </a:r>
              <a:endParaRPr lang="en-US" altLang="en-US">
                <a:latin typeface="Arial" charset="0"/>
              </a:endParaRPr>
            </a:p>
          </p:txBody>
        </p:sp>
        <p:sp>
          <p:nvSpPr>
            <p:cNvPr id="47" name="Rectangle 46"/>
            <p:cNvSpPr>
              <a:spLocks noChangeArrowheads="1"/>
            </p:cNvSpPr>
            <p:nvPr/>
          </p:nvSpPr>
          <p:spPr bwMode="auto">
            <a:xfrm>
              <a:off x="0" y="1848"/>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Pin #20</a:t>
              </a:r>
              <a:endParaRPr lang="en-US" altLang="en-US">
                <a:latin typeface="Arial" charset="0"/>
              </a:endParaRPr>
            </a:p>
          </p:txBody>
        </p:sp>
        <p:sp>
          <p:nvSpPr>
            <p:cNvPr id="48" name="Rectangle 47"/>
            <p:cNvSpPr>
              <a:spLocks noChangeArrowheads="1"/>
            </p:cNvSpPr>
            <p:nvPr/>
          </p:nvSpPr>
          <p:spPr bwMode="auto">
            <a:xfrm>
              <a:off x="471" y="1848"/>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Data Terminal Ready</a:t>
              </a:r>
              <a:endParaRPr lang="en-US" altLang="en-US">
                <a:latin typeface="Arial" charset="0"/>
              </a:endParaRPr>
            </a:p>
          </p:txBody>
        </p:sp>
        <p:sp>
          <p:nvSpPr>
            <p:cNvPr id="49" name="Rectangle 48"/>
            <p:cNvSpPr>
              <a:spLocks noChangeArrowheads="1"/>
            </p:cNvSpPr>
            <p:nvPr/>
          </p:nvSpPr>
          <p:spPr bwMode="auto">
            <a:xfrm>
              <a:off x="1663" y="1848"/>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DTR</a:t>
              </a:r>
              <a:endParaRPr lang="en-US" altLang="en-US">
                <a:latin typeface="Arial" charset="0"/>
              </a:endParaRPr>
            </a:p>
          </p:txBody>
        </p:sp>
        <p:sp>
          <p:nvSpPr>
            <p:cNvPr id="50" name="Rectangle 49"/>
            <p:cNvSpPr>
              <a:spLocks noChangeArrowheads="1"/>
            </p:cNvSpPr>
            <p:nvPr/>
          </p:nvSpPr>
          <p:spPr bwMode="auto">
            <a:xfrm>
              <a:off x="0" y="2002"/>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Pin #22</a:t>
              </a:r>
              <a:endParaRPr lang="en-US" altLang="en-US">
                <a:latin typeface="Arial" charset="0"/>
              </a:endParaRPr>
            </a:p>
          </p:txBody>
        </p:sp>
        <p:sp>
          <p:nvSpPr>
            <p:cNvPr id="51" name="Rectangle 50"/>
            <p:cNvSpPr>
              <a:spLocks noChangeArrowheads="1"/>
            </p:cNvSpPr>
            <p:nvPr/>
          </p:nvSpPr>
          <p:spPr bwMode="auto">
            <a:xfrm>
              <a:off x="471" y="2002"/>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Ring Indicator</a:t>
              </a:r>
              <a:endParaRPr lang="en-US" altLang="en-US">
                <a:latin typeface="Arial" charset="0"/>
              </a:endParaRPr>
            </a:p>
          </p:txBody>
        </p:sp>
        <p:sp>
          <p:nvSpPr>
            <p:cNvPr id="52" name="Rectangle 51"/>
            <p:cNvSpPr>
              <a:spLocks noChangeArrowheads="1"/>
            </p:cNvSpPr>
            <p:nvPr/>
          </p:nvSpPr>
          <p:spPr bwMode="auto">
            <a:xfrm>
              <a:off x="1663" y="2002"/>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RI</a:t>
              </a:r>
              <a:endParaRPr lang="en-US" altLang="en-US">
                <a:latin typeface="Arial" charset="0"/>
              </a:endParaRPr>
            </a:p>
          </p:txBody>
        </p:sp>
        <p:sp>
          <p:nvSpPr>
            <p:cNvPr id="53" name="Rectangle 52"/>
            <p:cNvSpPr>
              <a:spLocks noChangeArrowheads="1"/>
            </p:cNvSpPr>
            <p:nvPr/>
          </p:nvSpPr>
          <p:spPr bwMode="auto">
            <a:xfrm>
              <a:off x="0" y="2156"/>
              <a:ext cx="471"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Pin #25</a:t>
              </a:r>
              <a:endParaRPr lang="en-US" altLang="en-US">
                <a:latin typeface="Arial" charset="0"/>
              </a:endParaRPr>
            </a:p>
          </p:txBody>
        </p:sp>
        <p:sp>
          <p:nvSpPr>
            <p:cNvPr id="54" name="Rectangle 53"/>
            <p:cNvSpPr>
              <a:spLocks noChangeArrowheads="1"/>
            </p:cNvSpPr>
            <p:nvPr/>
          </p:nvSpPr>
          <p:spPr bwMode="auto">
            <a:xfrm>
              <a:off x="471" y="2156"/>
              <a:ext cx="1192"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Receive - (Current Loop)</a:t>
              </a:r>
              <a:endParaRPr lang="en-US" altLang="en-US">
                <a:latin typeface="Arial" charset="0"/>
              </a:endParaRPr>
            </a:p>
          </p:txBody>
        </p:sp>
        <p:sp>
          <p:nvSpPr>
            <p:cNvPr id="55" name="Rectangle 54"/>
            <p:cNvSpPr>
              <a:spLocks noChangeArrowheads="1"/>
            </p:cNvSpPr>
            <p:nvPr/>
          </p:nvSpPr>
          <p:spPr bwMode="auto">
            <a:xfrm>
              <a:off x="1663" y="2156"/>
              <a:ext cx="690"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r>
                <a:rPr lang="en-US" altLang="en-US" sz="1000">
                  <a:latin typeface="Verdana" pitchFamily="34" charset="0"/>
                </a:rPr>
                <a:t>RD-</a:t>
              </a:r>
              <a:endParaRPr lang="en-US" altLang="en-US">
                <a:latin typeface="Arial" charset="0"/>
              </a:endParaRPr>
            </a:p>
          </p:txBody>
        </p:sp>
      </p:gr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2513" y="1079190"/>
            <a:ext cx="4529967" cy="4870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1680" y="260648"/>
            <a:ext cx="5564522"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RS-232 DB9 Pin Out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
          <p:cNvGrpSpPr>
            <a:grpSpLocks/>
          </p:cNvGrpSpPr>
          <p:nvPr/>
        </p:nvGrpSpPr>
        <p:grpSpPr bwMode="auto">
          <a:xfrm>
            <a:off x="2699792" y="1154366"/>
            <a:ext cx="3552588" cy="2824888"/>
            <a:chOff x="0" y="0"/>
            <a:chExt cx="2173" cy="1540"/>
          </a:xfrm>
        </p:grpSpPr>
        <p:sp>
          <p:nvSpPr>
            <p:cNvPr id="10" name="Rectangle 9"/>
            <p:cNvSpPr>
              <a:spLocks noChangeArrowheads="1"/>
            </p:cNvSpPr>
            <p:nvPr/>
          </p:nvSpPr>
          <p:spPr bwMode="auto">
            <a:xfrm>
              <a:off x="0" y="0"/>
              <a:ext cx="4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b="1">
                  <a:latin typeface="Verdana" pitchFamily="34" charset="0"/>
                </a:rPr>
                <a:t>DB-9M</a:t>
              </a:r>
              <a:endParaRPr lang="en-US" altLang="en-US">
                <a:latin typeface="Arial" charset="0"/>
              </a:endParaRPr>
            </a:p>
          </p:txBody>
        </p:sp>
        <p:sp>
          <p:nvSpPr>
            <p:cNvPr id="11" name="Rectangle 10"/>
            <p:cNvSpPr>
              <a:spLocks noChangeArrowheads="1"/>
            </p:cNvSpPr>
            <p:nvPr/>
          </p:nvSpPr>
          <p:spPr bwMode="auto">
            <a:xfrm>
              <a:off x="414" y="0"/>
              <a:ext cx="96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b="1">
                  <a:latin typeface="Verdana" pitchFamily="34" charset="0"/>
                </a:rPr>
                <a:t>Function</a:t>
              </a:r>
              <a:endParaRPr lang="en-US" altLang="en-US">
                <a:latin typeface="Arial" charset="0"/>
              </a:endParaRPr>
            </a:p>
          </p:txBody>
        </p:sp>
        <p:sp>
          <p:nvSpPr>
            <p:cNvPr id="12" name="Rectangle 11"/>
            <p:cNvSpPr>
              <a:spLocks noChangeArrowheads="1"/>
            </p:cNvSpPr>
            <p:nvPr/>
          </p:nvSpPr>
          <p:spPr bwMode="auto">
            <a:xfrm>
              <a:off x="1377" y="0"/>
              <a:ext cx="7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b="1">
                  <a:latin typeface="Verdana" pitchFamily="34" charset="0"/>
                </a:rPr>
                <a:t>Abbreviation</a:t>
              </a:r>
              <a:endParaRPr lang="en-US" altLang="en-US">
                <a:latin typeface="Arial" charset="0"/>
              </a:endParaRPr>
            </a:p>
          </p:txBody>
        </p:sp>
        <p:sp>
          <p:nvSpPr>
            <p:cNvPr id="13" name="Rectangle 12"/>
            <p:cNvSpPr>
              <a:spLocks noChangeArrowheads="1"/>
            </p:cNvSpPr>
            <p:nvPr/>
          </p:nvSpPr>
          <p:spPr bwMode="auto">
            <a:xfrm>
              <a:off x="0" y="154"/>
              <a:ext cx="4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Pin #1</a:t>
              </a:r>
              <a:endParaRPr lang="en-US" altLang="en-US">
                <a:latin typeface="Arial" charset="0"/>
              </a:endParaRPr>
            </a:p>
          </p:txBody>
        </p:sp>
        <p:sp>
          <p:nvSpPr>
            <p:cNvPr id="14" name="Rectangle 13"/>
            <p:cNvSpPr>
              <a:spLocks noChangeArrowheads="1"/>
            </p:cNvSpPr>
            <p:nvPr/>
          </p:nvSpPr>
          <p:spPr bwMode="auto">
            <a:xfrm>
              <a:off x="414" y="154"/>
              <a:ext cx="96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dirty="0">
                  <a:latin typeface="Verdana" pitchFamily="34" charset="0"/>
                </a:rPr>
                <a:t>Data Carrier Detect</a:t>
              </a:r>
              <a:endParaRPr lang="en-US" altLang="en-US" dirty="0">
                <a:latin typeface="Arial" charset="0"/>
              </a:endParaRPr>
            </a:p>
          </p:txBody>
        </p:sp>
        <p:sp>
          <p:nvSpPr>
            <p:cNvPr id="15" name="Rectangle 14"/>
            <p:cNvSpPr>
              <a:spLocks noChangeArrowheads="1"/>
            </p:cNvSpPr>
            <p:nvPr/>
          </p:nvSpPr>
          <p:spPr bwMode="auto">
            <a:xfrm>
              <a:off x="1377" y="154"/>
              <a:ext cx="7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CD</a:t>
              </a:r>
              <a:endParaRPr lang="en-US" altLang="en-US">
                <a:latin typeface="Arial" charset="0"/>
              </a:endParaRPr>
            </a:p>
          </p:txBody>
        </p:sp>
        <p:sp>
          <p:nvSpPr>
            <p:cNvPr id="16" name="Rectangle 15"/>
            <p:cNvSpPr>
              <a:spLocks noChangeArrowheads="1"/>
            </p:cNvSpPr>
            <p:nvPr/>
          </p:nvSpPr>
          <p:spPr bwMode="auto">
            <a:xfrm>
              <a:off x="0" y="308"/>
              <a:ext cx="4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Pin #2</a:t>
              </a:r>
              <a:endParaRPr lang="en-US" altLang="en-US">
                <a:latin typeface="Arial" charset="0"/>
              </a:endParaRPr>
            </a:p>
          </p:txBody>
        </p:sp>
        <p:sp>
          <p:nvSpPr>
            <p:cNvPr id="17" name="Rectangle 16"/>
            <p:cNvSpPr>
              <a:spLocks noChangeArrowheads="1"/>
            </p:cNvSpPr>
            <p:nvPr/>
          </p:nvSpPr>
          <p:spPr bwMode="auto">
            <a:xfrm>
              <a:off x="414" y="308"/>
              <a:ext cx="96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Receive Data</a:t>
              </a:r>
              <a:endParaRPr lang="en-US" altLang="en-US">
                <a:latin typeface="Arial" charset="0"/>
              </a:endParaRPr>
            </a:p>
          </p:txBody>
        </p:sp>
        <p:sp>
          <p:nvSpPr>
            <p:cNvPr id="18" name="Rectangle 17"/>
            <p:cNvSpPr>
              <a:spLocks noChangeArrowheads="1"/>
            </p:cNvSpPr>
            <p:nvPr/>
          </p:nvSpPr>
          <p:spPr bwMode="auto">
            <a:xfrm>
              <a:off x="1377" y="308"/>
              <a:ext cx="7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RD or RX or RXD</a:t>
              </a:r>
              <a:endParaRPr lang="en-US" altLang="en-US">
                <a:latin typeface="Arial" charset="0"/>
              </a:endParaRPr>
            </a:p>
          </p:txBody>
        </p:sp>
        <p:sp>
          <p:nvSpPr>
            <p:cNvPr id="19" name="Rectangle 18"/>
            <p:cNvSpPr>
              <a:spLocks noChangeArrowheads="1"/>
            </p:cNvSpPr>
            <p:nvPr/>
          </p:nvSpPr>
          <p:spPr bwMode="auto">
            <a:xfrm>
              <a:off x="0" y="462"/>
              <a:ext cx="4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Pin #3</a:t>
              </a:r>
              <a:endParaRPr lang="en-US" altLang="en-US">
                <a:latin typeface="Arial" charset="0"/>
              </a:endParaRPr>
            </a:p>
          </p:txBody>
        </p:sp>
        <p:sp>
          <p:nvSpPr>
            <p:cNvPr id="20" name="Rectangle 19"/>
            <p:cNvSpPr>
              <a:spLocks noChangeArrowheads="1"/>
            </p:cNvSpPr>
            <p:nvPr/>
          </p:nvSpPr>
          <p:spPr bwMode="auto">
            <a:xfrm>
              <a:off x="414" y="462"/>
              <a:ext cx="96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Transmitted Data</a:t>
              </a:r>
              <a:endParaRPr lang="en-US" altLang="en-US">
                <a:latin typeface="Arial" charset="0"/>
              </a:endParaRPr>
            </a:p>
          </p:txBody>
        </p:sp>
        <p:sp>
          <p:nvSpPr>
            <p:cNvPr id="21" name="Rectangle 20"/>
            <p:cNvSpPr>
              <a:spLocks noChangeArrowheads="1"/>
            </p:cNvSpPr>
            <p:nvPr/>
          </p:nvSpPr>
          <p:spPr bwMode="auto">
            <a:xfrm>
              <a:off x="1377" y="462"/>
              <a:ext cx="7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TD or TX or TXD</a:t>
              </a:r>
              <a:endParaRPr lang="en-US" altLang="en-US">
                <a:latin typeface="Arial" charset="0"/>
              </a:endParaRPr>
            </a:p>
          </p:txBody>
        </p:sp>
        <p:sp>
          <p:nvSpPr>
            <p:cNvPr id="22" name="Rectangle 21"/>
            <p:cNvSpPr>
              <a:spLocks noChangeArrowheads="1"/>
            </p:cNvSpPr>
            <p:nvPr/>
          </p:nvSpPr>
          <p:spPr bwMode="auto">
            <a:xfrm>
              <a:off x="0" y="616"/>
              <a:ext cx="4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Pin #4</a:t>
              </a:r>
              <a:endParaRPr lang="en-US" altLang="en-US">
                <a:latin typeface="Arial" charset="0"/>
              </a:endParaRPr>
            </a:p>
          </p:txBody>
        </p:sp>
        <p:sp>
          <p:nvSpPr>
            <p:cNvPr id="23" name="Rectangle 22"/>
            <p:cNvSpPr>
              <a:spLocks noChangeArrowheads="1"/>
            </p:cNvSpPr>
            <p:nvPr/>
          </p:nvSpPr>
          <p:spPr bwMode="auto">
            <a:xfrm>
              <a:off x="414" y="616"/>
              <a:ext cx="96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dirty="0">
                  <a:latin typeface="Verdana" pitchFamily="34" charset="0"/>
                </a:rPr>
                <a:t>Data Terminal Ready</a:t>
              </a:r>
              <a:endParaRPr lang="en-US" altLang="en-US" dirty="0">
                <a:latin typeface="Arial" charset="0"/>
              </a:endParaRPr>
            </a:p>
          </p:txBody>
        </p:sp>
        <p:sp>
          <p:nvSpPr>
            <p:cNvPr id="24" name="Rectangle 23"/>
            <p:cNvSpPr>
              <a:spLocks noChangeArrowheads="1"/>
            </p:cNvSpPr>
            <p:nvPr/>
          </p:nvSpPr>
          <p:spPr bwMode="auto">
            <a:xfrm>
              <a:off x="1377" y="616"/>
              <a:ext cx="7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DTR</a:t>
              </a:r>
              <a:endParaRPr lang="en-US" altLang="en-US">
                <a:latin typeface="Arial" charset="0"/>
              </a:endParaRPr>
            </a:p>
          </p:txBody>
        </p:sp>
        <p:sp>
          <p:nvSpPr>
            <p:cNvPr id="25" name="Rectangle 24"/>
            <p:cNvSpPr>
              <a:spLocks noChangeArrowheads="1"/>
            </p:cNvSpPr>
            <p:nvPr/>
          </p:nvSpPr>
          <p:spPr bwMode="auto">
            <a:xfrm>
              <a:off x="0" y="770"/>
              <a:ext cx="4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Pin #5</a:t>
              </a:r>
              <a:endParaRPr lang="en-US" altLang="en-US">
                <a:latin typeface="Arial" charset="0"/>
              </a:endParaRPr>
            </a:p>
          </p:txBody>
        </p:sp>
        <p:sp>
          <p:nvSpPr>
            <p:cNvPr id="26" name="Rectangle 25"/>
            <p:cNvSpPr>
              <a:spLocks noChangeArrowheads="1"/>
            </p:cNvSpPr>
            <p:nvPr/>
          </p:nvSpPr>
          <p:spPr bwMode="auto">
            <a:xfrm>
              <a:off x="414" y="770"/>
              <a:ext cx="96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Signal Ground</a:t>
              </a:r>
              <a:endParaRPr lang="en-US" altLang="en-US">
                <a:latin typeface="Arial" charset="0"/>
              </a:endParaRPr>
            </a:p>
          </p:txBody>
        </p:sp>
        <p:sp>
          <p:nvSpPr>
            <p:cNvPr id="27" name="Rectangle 26"/>
            <p:cNvSpPr>
              <a:spLocks noChangeArrowheads="1"/>
            </p:cNvSpPr>
            <p:nvPr/>
          </p:nvSpPr>
          <p:spPr bwMode="auto">
            <a:xfrm>
              <a:off x="1377" y="770"/>
              <a:ext cx="7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GND</a:t>
              </a:r>
              <a:endParaRPr lang="en-US" altLang="en-US">
                <a:latin typeface="Arial" charset="0"/>
              </a:endParaRPr>
            </a:p>
          </p:txBody>
        </p:sp>
        <p:sp>
          <p:nvSpPr>
            <p:cNvPr id="28" name="Rectangle 27"/>
            <p:cNvSpPr>
              <a:spLocks noChangeArrowheads="1"/>
            </p:cNvSpPr>
            <p:nvPr/>
          </p:nvSpPr>
          <p:spPr bwMode="auto">
            <a:xfrm>
              <a:off x="0" y="924"/>
              <a:ext cx="4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Pin #6</a:t>
              </a:r>
              <a:endParaRPr lang="en-US" altLang="en-US">
                <a:latin typeface="Arial" charset="0"/>
              </a:endParaRPr>
            </a:p>
          </p:txBody>
        </p:sp>
        <p:sp>
          <p:nvSpPr>
            <p:cNvPr id="29" name="Rectangle 28"/>
            <p:cNvSpPr>
              <a:spLocks noChangeArrowheads="1"/>
            </p:cNvSpPr>
            <p:nvPr/>
          </p:nvSpPr>
          <p:spPr bwMode="auto">
            <a:xfrm>
              <a:off x="414" y="924"/>
              <a:ext cx="96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Data Set Ready</a:t>
              </a:r>
              <a:endParaRPr lang="en-US" altLang="en-US">
                <a:latin typeface="Arial" charset="0"/>
              </a:endParaRPr>
            </a:p>
          </p:txBody>
        </p:sp>
        <p:sp>
          <p:nvSpPr>
            <p:cNvPr id="30" name="Rectangle 29"/>
            <p:cNvSpPr>
              <a:spLocks noChangeArrowheads="1"/>
            </p:cNvSpPr>
            <p:nvPr/>
          </p:nvSpPr>
          <p:spPr bwMode="auto">
            <a:xfrm>
              <a:off x="1377" y="924"/>
              <a:ext cx="7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DSR</a:t>
              </a:r>
              <a:endParaRPr lang="en-US" altLang="en-US">
                <a:latin typeface="Arial" charset="0"/>
              </a:endParaRPr>
            </a:p>
          </p:txBody>
        </p:sp>
        <p:sp>
          <p:nvSpPr>
            <p:cNvPr id="31" name="Rectangle 30"/>
            <p:cNvSpPr>
              <a:spLocks noChangeArrowheads="1"/>
            </p:cNvSpPr>
            <p:nvPr/>
          </p:nvSpPr>
          <p:spPr bwMode="auto">
            <a:xfrm>
              <a:off x="0" y="1078"/>
              <a:ext cx="4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Pin #7</a:t>
              </a:r>
              <a:endParaRPr lang="en-US" altLang="en-US">
                <a:latin typeface="Arial" charset="0"/>
              </a:endParaRPr>
            </a:p>
          </p:txBody>
        </p:sp>
        <p:sp>
          <p:nvSpPr>
            <p:cNvPr id="32" name="Rectangle 31"/>
            <p:cNvSpPr>
              <a:spLocks noChangeArrowheads="1"/>
            </p:cNvSpPr>
            <p:nvPr/>
          </p:nvSpPr>
          <p:spPr bwMode="auto">
            <a:xfrm>
              <a:off x="414" y="1078"/>
              <a:ext cx="96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Request To Send</a:t>
              </a:r>
              <a:endParaRPr lang="en-US" altLang="en-US">
                <a:latin typeface="Arial" charset="0"/>
              </a:endParaRPr>
            </a:p>
          </p:txBody>
        </p:sp>
        <p:sp>
          <p:nvSpPr>
            <p:cNvPr id="33" name="Rectangle 32"/>
            <p:cNvSpPr>
              <a:spLocks noChangeArrowheads="1"/>
            </p:cNvSpPr>
            <p:nvPr/>
          </p:nvSpPr>
          <p:spPr bwMode="auto">
            <a:xfrm>
              <a:off x="1377" y="1078"/>
              <a:ext cx="7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RTS</a:t>
              </a:r>
              <a:endParaRPr lang="en-US" altLang="en-US">
                <a:latin typeface="Arial" charset="0"/>
              </a:endParaRPr>
            </a:p>
          </p:txBody>
        </p:sp>
        <p:sp>
          <p:nvSpPr>
            <p:cNvPr id="34" name="Rectangle 33"/>
            <p:cNvSpPr>
              <a:spLocks noChangeArrowheads="1"/>
            </p:cNvSpPr>
            <p:nvPr/>
          </p:nvSpPr>
          <p:spPr bwMode="auto">
            <a:xfrm>
              <a:off x="0" y="1232"/>
              <a:ext cx="4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Pin #8</a:t>
              </a:r>
              <a:endParaRPr lang="en-US" altLang="en-US">
                <a:latin typeface="Arial" charset="0"/>
              </a:endParaRPr>
            </a:p>
          </p:txBody>
        </p:sp>
        <p:sp>
          <p:nvSpPr>
            <p:cNvPr id="35" name="Rectangle 34"/>
            <p:cNvSpPr>
              <a:spLocks noChangeArrowheads="1"/>
            </p:cNvSpPr>
            <p:nvPr/>
          </p:nvSpPr>
          <p:spPr bwMode="auto">
            <a:xfrm>
              <a:off x="414" y="1232"/>
              <a:ext cx="96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Clear To Send</a:t>
              </a:r>
              <a:endParaRPr lang="en-US" altLang="en-US">
                <a:latin typeface="Arial" charset="0"/>
              </a:endParaRPr>
            </a:p>
          </p:txBody>
        </p:sp>
        <p:sp>
          <p:nvSpPr>
            <p:cNvPr id="36" name="Rectangle 35"/>
            <p:cNvSpPr>
              <a:spLocks noChangeArrowheads="1"/>
            </p:cNvSpPr>
            <p:nvPr/>
          </p:nvSpPr>
          <p:spPr bwMode="auto">
            <a:xfrm>
              <a:off x="1377" y="1232"/>
              <a:ext cx="7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CTS</a:t>
              </a:r>
              <a:endParaRPr lang="en-US" altLang="en-US">
                <a:latin typeface="Arial" charset="0"/>
              </a:endParaRPr>
            </a:p>
          </p:txBody>
        </p:sp>
        <p:sp>
          <p:nvSpPr>
            <p:cNvPr id="37" name="Rectangle 36"/>
            <p:cNvSpPr>
              <a:spLocks noChangeArrowheads="1"/>
            </p:cNvSpPr>
            <p:nvPr/>
          </p:nvSpPr>
          <p:spPr bwMode="auto">
            <a:xfrm>
              <a:off x="0" y="1386"/>
              <a:ext cx="414"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Pin #9</a:t>
              </a:r>
              <a:endParaRPr lang="en-US" altLang="en-US">
                <a:latin typeface="Arial" charset="0"/>
              </a:endParaRPr>
            </a:p>
          </p:txBody>
        </p:sp>
        <p:sp>
          <p:nvSpPr>
            <p:cNvPr id="38" name="Rectangle 37"/>
            <p:cNvSpPr>
              <a:spLocks noChangeArrowheads="1"/>
            </p:cNvSpPr>
            <p:nvPr/>
          </p:nvSpPr>
          <p:spPr bwMode="auto">
            <a:xfrm>
              <a:off x="414" y="1386"/>
              <a:ext cx="963"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Ring Indicator</a:t>
              </a:r>
              <a:endParaRPr lang="en-US" altLang="en-US">
                <a:latin typeface="Arial" charset="0"/>
              </a:endParaRPr>
            </a:p>
          </p:txBody>
        </p:sp>
        <p:sp>
          <p:nvSpPr>
            <p:cNvPr id="39" name="Rectangle 38"/>
            <p:cNvSpPr>
              <a:spLocks noChangeArrowheads="1"/>
            </p:cNvSpPr>
            <p:nvPr/>
          </p:nvSpPr>
          <p:spPr bwMode="auto">
            <a:xfrm>
              <a:off x="1377" y="1386"/>
              <a:ext cx="796" cy="1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pPr algn="ctr"/>
              <a:r>
                <a:rPr lang="en-US" altLang="en-US" sz="1000">
                  <a:latin typeface="Verdana" pitchFamily="34" charset="0"/>
                </a:rPr>
                <a:t>RI</a:t>
              </a:r>
              <a:endParaRPr lang="en-US" altLang="en-US">
                <a:latin typeface="Arial" charset="0"/>
              </a:endParaRPr>
            </a:p>
          </p:txBody>
        </p:sp>
      </p:gr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24397" y="4293096"/>
            <a:ext cx="509587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196752"/>
            <a:ext cx="8002370" cy="4248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412776"/>
            <a:ext cx="8928992" cy="4968552"/>
          </a:xfrm>
        </p:spPr>
        <p:txBody>
          <a:bodyPr/>
          <a:lstStyle/>
          <a:p>
            <a:pPr algn="just">
              <a:spcBef>
                <a:spcPts val="0"/>
              </a:spcBef>
            </a:pPr>
            <a:endParaRPr lang="en-IN" sz="2400" dirty="0" smtClean="0"/>
          </a:p>
          <a:p>
            <a:pPr algn="just">
              <a:spcBef>
                <a:spcPts val="0"/>
              </a:spcBef>
            </a:pPr>
            <a:r>
              <a:rPr lang="en-IN" sz="2400" dirty="0" smtClean="0"/>
              <a:t>When </a:t>
            </a:r>
            <a:r>
              <a:rPr lang="en-IN" sz="2400" dirty="0"/>
              <a:t>a modem connects, modem </a:t>
            </a:r>
            <a:r>
              <a:rPr lang="en-IN" sz="2400" dirty="0" smtClean="0"/>
              <a:t>sends </a:t>
            </a:r>
            <a:r>
              <a:rPr lang="en-IN" sz="2400" i="1" dirty="0" smtClean="0"/>
              <a:t>data </a:t>
            </a:r>
            <a:r>
              <a:rPr lang="en-IN" sz="2400" i="1" dirty="0"/>
              <a:t>carrier detect </a:t>
            </a:r>
            <a:r>
              <a:rPr lang="en-IN" sz="2400" dirty="0"/>
              <a:t>DCD signal at </a:t>
            </a:r>
            <a:r>
              <a:rPr lang="en-IN" sz="2400" dirty="0" smtClean="0"/>
              <a:t>an instance T</a:t>
            </a:r>
            <a:r>
              <a:rPr lang="en-IN" sz="2400" baseline="-25000" dirty="0" smtClean="0"/>
              <a:t>0</a:t>
            </a:r>
            <a:r>
              <a:rPr lang="en-IN" sz="2400" dirty="0" smtClean="0"/>
              <a:t>.</a:t>
            </a:r>
          </a:p>
          <a:p>
            <a:pPr algn="just">
              <a:spcBef>
                <a:spcPts val="0"/>
              </a:spcBef>
            </a:pPr>
            <a:endParaRPr lang="en-IN" altLang="en-US" sz="2400" dirty="0">
              <a:latin typeface="Times New Roman" panose="02020603050405020304" pitchFamily="18" charset="0"/>
              <a:cs typeface="Times New Roman" panose="02020603050405020304" pitchFamily="18" charset="0"/>
            </a:endParaRPr>
          </a:p>
          <a:p>
            <a:pPr algn="just"/>
            <a:r>
              <a:rPr lang="en-IN" sz="2400" dirty="0"/>
              <a:t>Communicates </a:t>
            </a:r>
            <a:r>
              <a:rPr lang="en-IN" sz="2400" i="1" dirty="0"/>
              <a:t>data set ready </a:t>
            </a:r>
            <a:r>
              <a:rPr lang="en-IN" sz="2400" dirty="0"/>
              <a:t>(DSR</a:t>
            </a:r>
            <a:r>
              <a:rPr lang="en-IN" sz="2400" dirty="0" smtClean="0"/>
              <a:t>) signal </a:t>
            </a:r>
            <a:r>
              <a:rPr lang="en-IN" sz="2400" dirty="0"/>
              <a:t>at an instance </a:t>
            </a:r>
            <a:r>
              <a:rPr lang="en-IN" sz="2400" dirty="0" smtClean="0"/>
              <a:t>T</a:t>
            </a:r>
            <a:r>
              <a:rPr lang="en-IN" sz="2400" baseline="-25000" dirty="0"/>
              <a:t>1</a:t>
            </a:r>
            <a:r>
              <a:rPr lang="en-IN" sz="2400" dirty="0" smtClean="0"/>
              <a:t> </a:t>
            </a:r>
            <a:r>
              <a:rPr lang="en-IN" sz="2400" dirty="0"/>
              <a:t>when it receives </a:t>
            </a:r>
            <a:r>
              <a:rPr lang="en-IN" sz="2400" dirty="0" smtClean="0"/>
              <a:t>the bytes </a:t>
            </a:r>
            <a:r>
              <a:rPr lang="en-IN" sz="2400" dirty="0"/>
              <a:t>on the line</a:t>
            </a:r>
            <a:r>
              <a:rPr lang="en-IN" sz="2400" dirty="0" smtClean="0"/>
              <a:t>.</a:t>
            </a:r>
          </a:p>
          <a:p>
            <a:pPr algn="just"/>
            <a:endParaRPr lang="en-IN" altLang="en-US" sz="2400" dirty="0">
              <a:latin typeface="Times New Roman" panose="02020603050405020304" pitchFamily="18" charset="0"/>
              <a:cs typeface="Times New Roman" panose="02020603050405020304" pitchFamily="18" charset="0"/>
            </a:endParaRPr>
          </a:p>
          <a:p>
            <a:pPr algn="just"/>
            <a:r>
              <a:rPr lang="en-IN" sz="2400" dirty="0"/>
              <a:t>Receiving computer (terminal) responds </a:t>
            </a:r>
            <a:r>
              <a:rPr lang="en-IN" sz="2400" dirty="0" smtClean="0"/>
              <a:t>at an </a:t>
            </a:r>
            <a:r>
              <a:rPr lang="en-IN" sz="2400" dirty="0"/>
              <a:t>instance </a:t>
            </a:r>
            <a:r>
              <a:rPr lang="en-IN" sz="2400" dirty="0" smtClean="0"/>
              <a:t>T</a:t>
            </a:r>
            <a:r>
              <a:rPr lang="en-IN" sz="2400" baseline="-25000" dirty="0"/>
              <a:t>2</a:t>
            </a:r>
            <a:r>
              <a:rPr lang="en-IN" sz="2400" dirty="0" smtClean="0"/>
              <a:t> by </a:t>
            </a:r>
            <a:r>
              <a:rPr lang="en-IN" sz="2400" dirty="0"/>
              <a:t>data terminal </a:t>
            </a:r>
            <a:r>
              <a:rPr lang="en-IN" sz="2400" dirty="0" smtClean="0"/>
              <a:t>ready (</a:t>
            </a:r>
            <a:r>
              <a:rPr lang="en-IN" sz="2400" dirty="0"/>
              <a:t>DTR) signal</a:t>
            </a:r>
            <a:r>
              <a:rPr lang="en-IN" sz="2400" dirty="0" smtClean="0"/>
              <a:t>.</a:t>
            </a:r>
          </a:p>
          <a:p>
            <a:pPr algn="just"/>
            <a:endParaRPr lang="en-IN" altLang="en-US" sz="2400" dirty="0">
              <a:latin typeface="Times New Roman" panose="02020603050405020304" pitchFamily="18" charset="0"/>
              <a:cs typeface="Times New Roman" panose="02020603050405020304" pitchFamily="18" charset="0"/>
            </a:endParaRPr>
          </a:p>
          <a:p>
            <a:pPr algn="just"/>
            <a:r>
              <a:rPr lang="en-IN" sz="2400" dirty="0"/>
              <a:t>After DTR, </a:t>
            </a:r>
            <a:r>
              <a:rPr lang="en-IN" sz="2400" i="1" dirty="0"/>
              <a:t>request to send </a:t>
            </a:r>
            <a:r>
              <a:rPr lang="en-IN" sz="2400" dirty="0"/>
              <a:t>(RTS) signal is sent at </a:t>
            </a:r>
            <a:r>
              <a:rPr lang="en-IN" sz="2400" dirty="0" smtClean="0"/>
              <a:t>an instance T</a:t>
            </a:r>
            <a:r>
              <a:rPr lang="en-IN" sz="2400" baseline="-25000" dirty="0"/>
              <a:t>3</a:t>
            </a:r>
            <a:endParaRPr lang="en-IN" sz="2400" dirty="0"/>
          </a:p>
        </p:txBody>
      </p:sp>
      <p:sp>
        <p:nvSpPr>
          <p:cNvPr id="6" name="Rectangle 5"/>
          <p:cNvSpPr>
            <a:spLocks noGrp="1" noRot="1" noChangeArrowheads="1"/>
          </p:cNvSpPr>
          <p:nvPr>
            <p:ph type="title"/>
          </p:nvPr>
        </p:nvSpPr>
        <p:spPr>
          <a:xfrm>
            <a:off x="251520" y="116632"/>
            <a:ext cx="8640763" cy="1152128"/>
          </a:xfrm>
        </p:spPr>
        <p:txBody>
          <a:bodyPr/>
          <a:lstStyle/>
          <a:p>
            <a:r>
              <a:rPr lang="en-IN" sz="3600" b="1" dirty="0">
                <a:solidFill>
                  <a:srgbClr val="FF0000"/>
                </a:solidFill>
              </a:rPr>
              <a:t>COM port and Modem Handshaking</a:t>
            </a:r>
            <a:br>
              <a:rPr lang="en-IN" sz="3600" b="1" dirty="0">
                <a:solidFill>
                  <a:srgbClr val="FF0000"/>
                </a:solidFill>
              </a:rPr>
            </a:br>
            <a:r>
              <a:rPr lang="en-IN" sz="3600" b="1" dirty="0">
                <a:solidFill>
                  <a:srgbClr val="FF0000"/>
                </a:solidFill>
              </a:rPr>
              <a:t>signals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664535"/>
      </p:ext>
    </p:extLst>
  </p:cSld>
  <p:clrMapOvr>
    <a:masterClrMapping/>
  </p:clrMapOvr>
  <p:transition>
    <p:rand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412776"/>
            <a:ext cx="8928992" cy="4968552"/>
          </a:xfrm>
        </p:spPr>
        <p:txBody>
          <a:bodyPr/>
          <a:lstStyle/>
          <a:p>
            <a:pPr algn="just"/>
            <a:endParaRPr lang="en-IN" sz="2400" dirty="0" smtClean="0"/>
          </a:p>
          <a:p>
            <a:pPr algn="just"/>
            <a:r>
              <a:rPr lang="en-IN" sz="2400" dirty="0" smtClean="0"/>
              <a:t>Receiving </a:t>
            </a:r>
            <a:r>
              <a:rPr lang="en-IN" sz="2400" dirty="0"/>
              <a:t>end responds by </a:t>
            </a:r>
            <a:r>
              <a:rPr lang="en-IN" sz="2400" i="1" dirty="0"/>
              <a:t>clear to send </a:t>
            </a:r>
            <a:r>
              <a:rPr lang="en-IN" sz="2400" dirty="0"/>
              <a:t>(CTS) </a:t>
            </a:r>
            <a:r>
              <a:rPr lang="en-IN" sz="2400" dirty="0" smtClean="0"/>
              <a:t>signal at </a:t>
            </a:r>
            <a:r>
              <a:rPr lang="en-IN" sz="2400" dirty="0"/>
              <a:t>an instance </a:t>
            </a:r>
            <a:r>
              <a:rPr lang="en-IN" sz="2400" dirty="0" smtClean="0"/>
              <a:t>T</a:t>
            </a:r>
            <a:r>
              <a:rPr lang="en-IN" sz="2400" baseline="-25000" dirty="0"/>
              <a:t>4</a:t>
            </a:r>
            <a:r>
              <a:rPr lang="en-IN" sz="2400" dirty="0" smtClean="0"/>
              <a:t> </a:t>
            </a:r>
          </a:p>
          <a:p>
            <a:pPr algn="just"/>
            <a:endParaRPr lang="en-IN" sz="2400" dirty="0"/>
          </a:p>
          <a:p>
            <a:pPr algn="just"/>
            <a:r>
              <a:rPr lang="en-IN" sz="2400" dirty="0" smtClean="0"/>
              <a:t>After </a:t>
            </a:r>
            <a:r>
              <a:rPr lang="en-IN" sz="2400" dirty="0"/>
              <a:t>the response CTS, the data </a:t>
            </a:r>
            <a:r>
              <a:rPr lang="en-IN" sz="2400" dirty="0" smtClean="0"/>
              <a:t>bits are </a:t>
            </a:r>
            <a:r>
              <a:rPr lang="en-IN" sz="2400" dirty="0"/>
              <a:t>transmitted by modem from an instance </a:t>
            </a:r>
            <a:r>
              <a:rPr lang="en-IN" sz="2400" dirty="0" smtClean="0"/>
              <a:t>T</a:t>
            </a:r>
            <a:r>
              <a:rPr lang="en-IN" sz="2400" baseline="-25000" dirty="0"/>
              <a:t>5</a:t>
            </a:r>
            <a:r>
              <a:rPr lang="en-IN" sz="2400" dirty="0" smtClean="0"/>
              <a:t> </a:t>
            </a:r>
            <a:r>
              <a:rPr lang="en-IN" sz="2400" dirty="0"/>
              <a:t>to </a:t>
            </a:r>
            <a:r>
              <a:rPr lang="en-IN" sz="2400" dirty="0" smtClean="0"/>
              <a:t>the receiver </a:t>
            </a:r>
            <a:r>
              <a:rPr lang="en-IN" sz="2400" dirty="0"/>
              <a:t>terminal</a:t>
            </a:r>
            <a:r>
              <a:rPr lang="en-IN" sz="2400" dirty="0" smtClean="0"/>
              <a:t>.</a:t>
            </a:r>
          </a:p>
          <a:p>
            <a:pPr algn="just"/>
            <a:endParaRPr lang="en-IN" altLang="en-US" sz="2400" dirty="0">
              <a:latin typeface="Times New Roman" panose="02020603050405020304" pitchFamily="18" charset="0"/>
              <a:cs typeface="Times New Roman" panose="02020603050405020304" pitchFamily="18" charset="0"/>
            </a:endParaRPr>
          </a:p>
          <a:p>
            <a:pPr algn="just"/>
            <a:r>
              <a:rPr lang="en-IN" sz="2400" dirty="0"/>
              <a:t>Between two sets of bytes sent in asynchronous mode</a:t>
            </a:r>
            <a:r>
              <a:rPr lang="en-IN" sz="2400" dirty="0" smtClean="0"/>
              <a:t>, the  handshaking </a:t>
            </a:r>
            <a:r>
              <a:rPr lang="en-IN" sz="2400" dirty="0"/>
              <a:t>signals RTS and CTS can again </a:t>
            </a:r>
            <a:r>
              <a:rPr lang="en-IN" sz="2400" dirty="0" smtClean="0"/>
              <a:t>be exchanged</a:t>
            </a:r>
            <a:r>
              <a:rPr lang="en-IN" sz="2400" dirty="0"/>
              <a:t>. This explains why the bytes do not </a:t>
            </a:r>
            <a:r>
              <a:rPr lang="en-IN" sz="2400" dirty="0" smtClean="0"/>
              <a:t>remain synchronized </a:t>
            </a:r>
            <a:r>
              <a:rPr lang="en-IN" sz="2400" dirty="0"/>
              <a:t>during asynchronous transmission.</a:t>
            </a: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152128"/>
          </a:xfrm>
        </p:spPr>
        <p:txBody>
          <a:bodyPr/>
          <a:lstStyle/>
          <a:p>
            <a:r>
              <a:rPr lang="en-IN" sz="3600" b="1" dirty="0">
                <a:solidFill>
                  <a:srgbClr val="FF0000"/>
                </a:solidFill>
              </a:rPr>
              <a:t>COM port and Modem Handshaking</a:t>
            </a:r>
            <a:br>
              <a:rPr lang="en-IN" sz="3600" b="1" dirty="0">
                <a:solidFill>
                  <a:srgbClr val="FF0000"/>
                </a:solidFill>
              </a:rPr>
            </a:br>
            <a:r>
              <a:rPr lang="en-IN" sz="3600" b="1" dirty="0">
                <a:solidFill>
                  <a:srgbClr val="FF0000"/>
                </a:solidFill>
              </a:rPr>
              <a:t>signals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9567814"/>
      </p:ext>
    </p:extLst>
  </p:cSld>
  <p:clrMapOvr>
    <a:masterClrMapping/>
  </p:clrMapOvr>
  <p:transition>
    <p:rand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latin typeface="+mn-lt"/>
                <a:cs typeface="Times New Roman" panose="02020603050405020304" pitchFamily="18" charset="0"/>
              </a:rPr>
              <a:t>TTL vs RS232</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swharden.com/blog/images/max232_serial_microcontrolle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412776"/>
            <a:ext cx="4824536" cy="3888432"/>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fos.cmb.ac.lk/esl/wp-content/uploads/2013/05/internal-d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565851"/>
            <a:ext cx="3240360"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0" indent="0">
              <a:buNone/>
            </a:pPr>
            <a:r>
              <a:rPr lang="en-US" altLang="en-US" sz="2400" dirty="0"/>
              <a:t>What is RS-485</a:t>
            </a:r>
            <a:r>
              <a:rPr lang="en-US" altLang="en-US" sz="2400" dirty="0" smtClean="0"/>
              <a:t>?</a:t>
            </a:r>
          </a:p>
          <a:p>
            <a:pPr marL="0" indent="0">
              <a:buNone/>
            </a:pPr>
            <a:endParaRPr lang="en-US" altLang="en-US" sz="2400" dirty="0"/>
          </a:p>
          <a:p>
            <a:pPr lvl="1">
              <a:lnSpc>
                <a:spcPct val="100000"/>
              </a:lnSpc>
              <a:spcBef>
                <a:spcPts val="500"/>
              </a:spcBef>
              <a:spcAft>
                <a:spcPts val="500"/>
              </a:spcAft>
              <a:buFont typeface="Arial" panose="020B0604020202020204" pitchFamily="34" charset="0"/>
              <a:buChar char="•"/>
            </a:pPr>
            <a:r>
              <a:rPr lang="en-US" altLang="en-US" sz="2400" dirty="0"/>
              <a:t>RS-485 is a EIA standard interface which is very common in the data acquisition </a:t>
            </a:r>
            <a:r>
              <a:rPr lang="en-US" altLang="en-US" sz="2400" dirty="0" smtClean="0"/>
              <a:t>world</a:t>
            </a:r>
          </a:p>
          <a:p>
            <a:pPr lvl="1">
              <a:lnSpc>
                <a:spcPct val="100000"/>
              </a:lnSpc>
              <a:spcBef>
                <a:spcPts val="500"/>
              </a:spcBef>
              <a:spcAft>
                <a:spcPts val="500"/>
              </a:spcAft>
              <a:buFont typeface="Arial" panose="020B0604020202020204" pitchFamily="34" charset="0"/>
              <a:buChar char="•"/>
            </a:pPr>
            <a:endParaRPr lang="en-US" altLang="en-US" sz="2400" dirty="0" smtClean="0"/>
          </a:p>
          <a:p>
            <a:pPr lvl="1">
              <a:lnSpc>
                <a:spcPct val="100000"/>
              </a:lnSpc>
              <a:spcBef>
                <a:spcPts val="500"/>
              </a:spcBef>
              <a:spcAft>
                <a:spcPts val="500"/>
              </a:spcAft>
              <a:buFont typeface="Arial" panose="020B0604020202020204" pitchFamily="34" charset="0"/>
              <a:buChar char="•"/>
            </a:pPr>
            <a:r>
              <a:rPr lang="en-US" altLang="en-US" sz="2400" dirty="0" smtClean="0"/>
              <a:t>RS-485 </a:t>
            </a:r>
            <a:r>
              <a:rPr lang="en-US" altLang="en-US" sz="2400" dirty="0"/>
              <a:t>provides balanced transmission line which also can be shared in </a:t>
            </a:r>
            <a:r>
              <a:rPr lang="en-US" altLang="en-US" sz="2400" dirty="0" smtClean="0"/>
              <a:t>Multi drop </a:t>
            </a:r>
            <a:r>
              <a:rPr lang="en-US" altLang="en-US" sz="2400" dirty="0"/>
              <a:t>mode</a:t>
            </a:r>
            <a:r>
              <a:rPr lang="en-US" altLang="en-US" sz="2400" dirty="0" smtClean="0"/>
              <a:t>.</a:t>
            </a:r>
          </a:p>
          <a:p>
            <a:pPr lvl="1">
              <a:lnSpc>
                <a:spcPct val="100000"/>
              </a:lnSpc>
              <a:spcBef>
                <a:spcPts val="500"/>
              </a:spcBef>
              <a:spcAft>
                <a:spcPts val="500"/>
              </a:spcAft>
              <a:buFont typeface="Arial" panose="020B0604020202020204" pitchFamily="34" charset="0"/>
              <a:buChar char="•"/>
            </a:pPr>
            <a:endParaRPr lang="en-US" altLang="en-US" sz="2400" dirty="0" smtClean="0"/>
          </a:p>
          <a:p>
            <a:pPr lvl="1">
              <a:lnSpc>
                <a:spcPct val="100000"/>
              </a:lnSpc>
              <a:spcBef>
                <a:spcPts val="500"/>
              </a:spcBef>
              <a:spcAft>
                <a:spcPts val="500"/>
              </a:spcAft>
              <a:buFont typeface="Arial" panose="020B0604020202020204" pitchFamily="34" charset="0"/>
              <a:buChar char="•"/>
            </a:pPr>
            <a:r>
              <a:rPr lang="en-US" altLang="en-US" sz="2400" dirty="0" smtClean="0"/>
              <a:t>It </a:t>
            </a:r>
            <a:r>
              <a:rPr lang="en-US" altLang="en-US" sz="2400" dirty="0"/>
              <a:t>allows high data rates communications over long distances in real world environments.</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latin typeface="+mn-lt"/>
                <a:cs typeface="Times New Roman" panose="02020603050405020304" pitchFamily="18" charset="0"/>
              </a:rPr>
              <a:t>RS 485 Protocol</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457200" indent="-457200" algn="just" eaLnBrk="1" hangingPunct="1">
              <a:buAutoNum type="arabicPeriod"/>
              <a:defRPr/>
            </a:pPr>
            <a:r>
              <a:rPr lang="en-IN" sz="2400" b="1" dirty="0" smtClean="0"/>
              <a:t>Bi-directional </a:t>
            </a:r>
            <a:r>
              <a:rPr lang="en-IN" sz="2400" b="1" dirty="0"/>
              <a:t>half-duplex </a:t>
            </a:r>
            <a:r>
              <a:rPr lang="en-IN" sz="2400" b="1" dirty="0" smtClean="0"/>
              <a:t>data :</a:t>
            </a:r>
            <a:r>
              <a:rPr lang="en-IN" sz="2400" dirty="0" smtClean="0"/>
              <a:t> </a:t>
            </a:r>
            <a:r>
              <a:rPr lang="en-IN" sz="2400" dirty="0"/>
              <a:t>The flow of serial data is transmitted simultaneously in one direction only, data in the other direction requires switching transceiver</a:t>
            </a:r>
            <a:r>
              <a:rPr lang="en-IN" sz="2400" dirty="0" smtClean="0"/>
              <a:t>.</a:t>
            </a:r>
          </a:p>
          <a:p>
            <a:pPr marL="457200" indent="-457200" algn="just" eaLnBrk="1" hangingPunct="1">
              <a:buAutoNum type="arabicPeriod"/>
              <a:defRPr/>
            </a:pPr>
            <a:endParaRPr lang="en-IN" sz="2400" dirty="0" smtClean="0"/>
          </a:p>
          <a:p>
            <a:pPr marL="457200" indent="-457200" algn="just" eaLnBrk="1" hangingPunct="1">
              <a:buAutoNum type="arabicPeriod"/>
              <a:defRPr/>
            </a:pPr>
            <a:endParaRPr lang="en-IN" sz="1200" dirty="0"/>
          </a:p>
          <a:p>
            <a:pPr marL="457200" indent="-457200" algn="just" eaLnBrk="1" hangingPunct="1">
              <a:buAutoNum type="arabicPeriod"/>
              <a:defRPr/>
            </a:pPr>
            <a:r>
              <a:rPr lang="en-IN" sz="2400" b="1" dirty="0" smtClean="0"/>
              <a:t>Symmetrical channel :</a:t>
            </a:r>
            <a:r>
              <a:rPr lang="en-IN" sz="2400" dirty="0" smtClean="0"/>
              <a:t> </a:t>
            </a:r>
            <a:r>
              <a:rPr lang="en-IN" sz="2400" dirty="0"/>
              <a:t>To send / receive data using two equivalent signal wires. </a:t>
            </a:r>
            <a:endParaRPr lang="en-IN" sz="2400" dirty="0" smtClean="0"/>
          </a:p>
          <a:p>
            <a:pPr marL="457200" indent="-457200" algn="just" eaLnBrk="1" hangingPunct="1">
              <a:buAutoNum type="arabicPeriod"/>
              <a:defRPr/>
            </a:pPr>
            <a:endParaRPr lang="en-IN" sz="2400" dirty="0" smtClean="0"/>
          </a:p>
          <a:p>
            <a:pPr marL="457200" indent="-457200" algn="just" eaLnBrk="1" hangingPunct="1">
              <a:buAutoNum type="arabicPeriod"/>
              <a:defRPr/>
            </a:pPr>
            <a:endParaRPr lang="en-IN" sz="1200" dirty="0"/>
          </a:p>
          <a:p>
            <a:pPr marL="457200" indent="-457200" algn="just" eaLnBrk="1" hangingPunct="1">
              <a:buAutoNum type="arabicPeriod"/>
              <a:defRPr/>
            </a:pPr>
            <a:r>
              <a:rPr lang="en-IN" sz="2400" b="1" dirty="0" smtClean="0"/>
              <a:t>Differential </a:t>
            </a:r>
            <a:r>
              <a:rPr lang="en-IN" sz="2400" b="1" dirty="0"/>
              <a:t>(balanced way to transfer data</a:t>
            </a:r>
            <a:r>
              <a:rPr lang="en-IN" sz="2400" b="1" dirty="0" smtClean="0"/>
              <a:t>) :</a:t>
            </a:r>
            <a:r>
              <a:rPr lang="en-IN" sz="2400" dirty="0" smtClean="0"/>
              <a:t> </a:t>
            </a:r>
            <a:r>
              <a:rPr lang="en-IN" sz="2400" dirty="0"/>
              <a:t>In this method of data transmission at the output of the transceiver varies the potential difference, with the transfer of "1" potential difference between the AB positive for the transfer of "0" potential difference between the AB negative. </a:t>
            </a: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latin typeface="+mn-lt"/>
                <a:cs typeface="Times New Roman" panose="02020603050405020304" pitchFamily="18" charset="0"/>
              </a:rPr>
              <a:t>RS 485 Properties</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130616"/>
      </p:ext>
    </p:extLst>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692696"/>
            <a:ext cx="8928992" cy="5688632"/>
          </a:xfrm>
        </p:spPr>
        <p:txBody>
          <a:bodyPr/>
          <a:lstStyle/>
          <a:p>
            <a:pPr marL="0" indent="0">
              <a:lnSpc>
                <a:spcPct val="150000"/>
              </a:lnSpc>
              <a:spcBef>
                <a:spcPts val="0"/>
              </a:spcBef>
              <a:buNone/>
            </a:pPr>
            <a:endParaRPr lang="en-IN" sz="800" b="1" u="sng" dirty="0" smtClean="0">
              <a:solidFill>
                <a:srgbClr val="0099FF"/>
              </a:solidFill>
            </a:endParaRPr>
          </a:p>
          <a:p>
            <a:pPr marL="0" indent="0">
              <a:buNone/>
            </a:pPr>
            <a:r>
              <a:rPr lang="en-IN" sz="2400" b="1" u="sng" dirty="0" smtClean="0"/>
              <a:t>TEXT </a:t>
            </a:r>
            <a:r>
              <a:rPr lang="en-IN" sz="2400" b="1" u="sng" dirty="0"/>
              <a:t>BOOKS</a:t>
            </a:r>
            <a:r>
              <a:rPr lang="en-IN" sz="2400" b="1" u="sng" dirty="0" smtClean="0"/>
              <a:t>:</a:t>
            </a:r>
          </a:p>
          <a:p>
            <a:pPr marL="0" indent="0">
              <a:buNone/>
            </a:pPr>
            <a:endParaRPr lang="en-IN" sz="200" dirty="0"/>
          </a:p>
          <a:p>
            <a:pPr marL="457200" lvl="0" indent="-457200" algn="just">
              <a:lnSpc>
                <a:spcPct val="150000"/>
              </a:lnSpc>
              <a:spcBef>
                <a:spcPts val="0"/>
              </a:spcBef>
              <a:buAutoNum type="arabicPeriod"/>
            </a:pPr>
            <a:r>
              <a:rPr lang="en-IN" sz="2400" dirty="0" smtClean="0"/>
              <a:t>Frank </a:t>
            </a:r>
            <a:r>
              <a:rPr lang="en-IN" sz="2400" dirty="0" err="1"/>
              <a:t>Vahid</a:t>
            </a:r>
            <a:r>
              <a:rPr lang="en-IN" sz="2400" dirty="0"/>
              <a:t>, </a:t>
            </a:r>
            <a:r>
              <a:rPr lang="en-IN" sz="2400" dirty="0" err="1"/>
              <a:t>Givargis</a:t>
            </a:r>
            <a:r>
              <a:rPr lang="en-IN" sz="2400" dirty="0"/>
              <a:t>, </a:t>
            </a:r>
            <a:r>
              <a:rPr lang="en-IN" sz="2400" b="1" dirty="0"/>
              <a:t>“Embedded Systems Design : A unified Hardware/Software Introduction”</a:t>
            </a:r>
            <a:r>
              <a:rPr lang="en-IN" sz="2400" dirty="0"/>
              <a:t>, Wiley </a:t>
            </a:r>
            <a:r>
              <a:rPr lang="en-IN" sz="2400" dirty="0" smtClean="0"/>
              <a:t>Publications</a:t>
            </a:r>
          </a:p>
          <a:p>
            <a:pPr marL="457200" lvl="0" indent="-457200" algn="just">
              <a:lnSpc>
                <a:spcPct val="150000"/>
              </a:lnSpc>
              <a:spcBef>
                <a:spcPts val="0"/>
              </a:spcBef>
              <a:buAutoNum type="arabicPeriod"/>
            </a:pPr>
            <a:r>
              <a:rPr lang="en-IN" sz="2400" dirty="0" smtClean="0"/>
              <a:t>Jan </a:t>
            </a:r>
            <a:r>
              <a:rPr lang="en-IN" sz="2400" dirty="0" err="1"/>
              <a:t>Axelson</a:t>
            </a:r>
            <a:r>
              <a:rPr lang="en-IN" sz="2400" dirty="0"/>
              <a:t>, </a:t>
            </a:r>
            <a:r>
              <a:rPr lang="en-IN" sz="2400" b="1" dirty="0"/>
              <a:t>“Parallel Port Complete”</a:t>
            </a:r>
            <a:r>
              <a:rPr lang="en-IN" sz="2400" dirty="0"/>
              <a:t>, </a:t>
            </a:r>
            <a:r>
              <a:rPr lang="en-IN" sz="2400" dirty="0" err="1"/>
              <a:t>Penram</a:t>
            </a:r>
            <a:r>
              <a:rPr lang="en-IN" sz="2400" dirty="0"/>
              <a:t> </a:t>
            </a:r>
            <a:r>
              <a:rPr lang="en-IN" sz="2400" dirty="0" smtClean="0"/>
              <a:t>publications </a:t>
            </a:r>
          </a:p>
          <a:p>
            <a:pPr marL="457200" lvl="0" indent="-457200" algn="just">
              <a:lnSpc>
                <a:spcPct val="150000"/>
              </a:lnSpc>
              <a:spcBef>
                <a:spcPts val="0"/>
              </a:spcBef>
              <a:buAutoNum type="arabicPeriod"/>
            </a:pPr>
            <a:r>
              <a:rPr lang="en-IN" sz="2400" dirty="0" err="1" smtClean="0"/>
              <a:t>Dogan</a:t>
            </a:r>
            <a:r>
              <a:rPr lang="en-IN" sz="2400" dirty="0" smtClean="0"/>
              <a:t> </a:t>
            </a:r>
            <a:r>
              <a:rPr lang="en-IN" sz="2400" dirty="0"/>
              <a:t>Ibrahim, </a:t>
            </a:r>
            <a:r>
              <a:rPr lang="en-IN" sz="2400" b="1" dirty="0"/>
              <a:t>“Advanced PIC microcontroller projects in C”</a:t>
            </a:r>
            <a:r>
              <a:rPr lang="en-IN" sz="2400" dirty="0"/>
              <a:t>, Elsevier </a:t>
            </a:r>
            <a:r>
              <a:rPr lang="en-IN" sz="2400" dirty="0" smtClean="0"/>
              <a:t>2008.</a:t>
            </a:r>
          </a:p>
          <a:p>
            <a:pPr marL="457200" lvl="0" indent="-457200" algn="just">
              <a:lnSpc>
                <a:spcPct val="150000"/>
              </a:lnSpc>
              <a:spcBef>
                <a:spcPts val="0"/>
              </a:spcBef>
              <a:buAutoNum type="arabicPeriod"/>
            </a:pPr>
            <a:r>
              <a:rPr lang="en-IN" sz="2400" dirty="0" smtClean="0"/>
              <a:t>Jan </a:t>
            </a:r>
            <a:r>
              <a:rPr lang="en-IN" sz="2400" dirty="0" err="1"/>
              <a:t>Axelson</a:t>
            </a:r>
            <a:r>
              <a:rPr lang="en-IN" sz="2400" dirty="0"/>
              <a:t>, </a:t>
            </a:r>
            <a:r>
              <a:rPr lang="en-IN" sz="2400" b="1" dirty="0"/>
              <a:t>“Embedded Ethernet and Internet complete”</a:t>
            </a:r>
            <a:r>
              <a:rPr lang="en-IN" sz="2400" dirty="0"/>
              <a:t>, </a:t>
            </a:r>
            <a:r>
              <a:rPr lang="en-IN" sz="2400" dirty="0" err="1"/>
              <a:t>Penram</a:t>
            </a:r>
            <a:r>
              <a:rPr lang="en-IN" sz="2400" dirty="0"/>
              <a:t> publications</a:t>
            </a:r>
            <a:r>
              <a:rPr lang="en-IN" sz="2400" dirty="0" smtClean="0"/>
              <a:t>.</a:t>
            </a:r>
          </a:p>
          <a:p>
            <a:pPr marL="457200" lvl="0" indent="-457200" algn="just">
              <a:lnSpc>
                <a:spcPct val="150000"/>
              </a:lnSpc>
              <a:spcBef>
                <a:spcPts val="0"/>
              </a:spcBef>
              <a:buAutoNum type="arabicPeriod"/>
            </a:pPr>
            <a:r>
              <a:rPr lang="en-IN" sz="2400" dirty="0" err="1" smtClean="0"/>
              <a:t>Bhasker</a:t>
            </a:r>
            <a:r>
              <a:rPr lang="en-IN" sz="2400" dirty="0" smtClean="0"/>
              <a:t> </a:t>
            </a:r>
            <a:r>
              <a:rPr lang="en-IN" sz="2400" dirty="0" err="1"/>
              <a:t>Krishnamachari</a:t>
            </a:r>
            <a:r>
              <a:rPr lang="en-IN" sz="2400" dirty="0"/>
              <a:t>, </a:t>
            </a:r>
            <a:r>
              <a:rPr lang="en-IN" sz="2400" b="1" dirty="0"/>
              <a:t>“Networking wireless sensors”</a:t>
            </a:r>
            <a:r>
              <a:rPr lang="en-IN" sz="2400" dirty="0"/>
              <a:t>, </a:t>
            </a:r>
            <a:r>
              <a:rPr lang="en-IN" sz="2400" dirty="0" smtClean="0"/>
              <a:t>Cambridge </a:t>
            </a:r>
            <a:r>
              <a:rPr lang="en-IN" sz="2400" dirty="0"/>
              <a:t>press 2005.</a:t>
            </a:r>
          </a:p>
          <a:p>
            <a:pPr marL="0" indent="0" algn="just" eaLnBrk="1" hangingPunct="1">
              <a:lnSpc>
                <a:spcPct val="150000"/>
              </a:lnSpc>
              <a:spcBef>
                <a:spcPts val="0"/>
              </a:spcBef>
              <a:buNone/>
              <a:defRPr/>
            </a:pPr>
            <a:endParaRPr lang="en-IN"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txBox="1">
            <a:spLocks noRot="1" noChangeArrowheads="1"/>
          </p:cNvSpPr>
          <p:nvPr/>
        </p:nvSpPr>
        <p:spPr bwMode="auto">
          <a:xfrm>
            <a:off x="251520" y="116632"/>
            <a:ext cx="8640763"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IN" sz="3200" b="1" dirty="0" smtClean="0">
                <a:solidFill>
                  <a:srgbClr val="FF0000"/>
                </a:solidFill>
                <a:latin typeface="+mn-lt"/>
              </a:rPr>
              <a:t>EMBEDDED NETWORKING </a:t>
            </a:r>
            <a:r>
              <a:rPr lang="en-IN" sz="1600" b="1" dirty="0" smtClean="0">
                <a:solidFill>
                  <a:srgbClr val="FF0000"/>
                </a:solidFill>
                <a:latin typeface="+mn-lt"/>
              </a:rPr>
              <a:t>Syllabus</a:t>
            </a:r>
            <a:endParaRPr lang="en-US" sz="1600" b="1" dirty="0" smtClean="0">
              <a:solidFill>
                <a:srgbClr val="FF0000"/>
              </a:solidFill>
              <a:latin typeface="+mn-lt"/>
              <a:cs typeface="Times New Roman" panose="02020603050405020304" pitchFamily="18" charset="0"/>
            </a:endParaRPr>
          </a:p>
        </p:txBody>
      </p:sp>
    </p:spTree>
    <p:extLst>
      <p:ext uri="{BB962C8B-B14F-4D97-AF65-F5344CB8AC3E}">
        <p14:creationId xmlns:p14="http://schemas.microsoft.com/office/powerpoint/2010/main" val="2776622797"/>
      </p:ext>
    </p:extLst>
  </p:cSld>
  <p:clrMapOvr>
    <a:masterClrMapping/>
  </p:clrMapOvr>
  <p:transition>
    <p:random/>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457200" indent="-457200" algn="just" eaLnBrk="1" hangingPunct="1">
              <a:buAutoNum type="arabicPeriod" startAt="4"/>
              <a:defRPr/>
            </a:pPr>
            <a:r>
              <a:rPr lang="en-IN" sz="2400" b="1" dirty="0" smtClean="0"/>
              <a:t>Multipoint : </a:t>
            </a:r>
            <a:r>
              <a:rPr lang="en-IN" sz="2400" dirty="0" smtClean="0"/>
              <a:t>Enables </a:t>
            </a:r>
            <a:r>
              <a:rPr lang="en-IN" sz="2400" dirty="0"/>
              <a:t>multiple receivers and transceivers connected to one line of communication. </a:t>
            </a:r>
          </a:p>
          <a:p>
            <a:pPr marL="457200" indent="-457200" algn="just" eaLnBrk="1" hangingPunct="1">
              <a:buAutoNum type="arabicPeriod" startAt="4"/>
              <a:defRPr/>
            </a:pPr>
            <a:endParaRPr lang="en-IN" sz="2400" dirty="0" smtClean="0"/>
          </a:p>
          <a:p>
            <a:pPr marL="457200" indent="-457200" algn="just" eaLnBrk="1" hangingPunct="1">
              <a:buAutoNum type="arabicPeriod" startAt="4"/>
              <a:defRPr/>
            </a:pPr>
            <a:endParaRPr lang="en-IN" sz="1200" dirty="0"/>
          </a:p>
          <a:p>
            <a:pPr marL="457200" indent="-457200" algn="just" eaLnBrk="1" hangingPunct="1">
              <a:buAutoNum type="arabicPeriod" startAt="4"/>
              <a:defRPr/>
            </a:pPr>
            <a:r>
              <a:rPr lang="en-IN" sz="2400" b="1" dirty="0"/>
              <a:t>Low </a:t>
            </a:r>
            <a:r>
              <a:rPr lang="en-IN" sz="2400" b="1" dirty="0" smtClean="0"/>
              <a:t>impendency </a:t>
            </a:r>
            <a:r>
              <a:rPr lang="en-IN" sz="2400" b="1" dirty="0"/>
              <a:t>output transmitter.</a:t>
            </a:r>
            <a:r>
              <a:rPr lang="en-IN" sz="2400" dirty="0"/>
              <a:t> The buffer amplifier of the transmitter has a low impedance output that can send a signal to many receivers</a:t>
            </a:r>
            <a:r>
              <a:rPr lang="en-IN" sz="2400" dirty="0" smtClean="0"/>
              <a:t>.</a:t>
            </a:r>
          </a:p>
          <a:p>
            <a:pPr marL="457200" indent="-457200" algn="just" eaLnBrk="1" hangingPunct="1">
              <a:buAutoNum type="arabicPeriod" startAt="4"/>
              <a:defRPr/>
            </a:pPr>
            <a:endParaRPr lang="en-IN" sz="2400" dirty="0" smtClean="0"/>
          </a:p>
          <a:p>
            <a:pPr marL="457200" indent="-457200" algn="just" eaLnBrk="1" hangingPunct="1">
              <a:buAutoNum type="arabicPeriod" startAt="4"/>
              <a:defRPr/>
            </a:pPr>
            <a:endParaRPr lang="en-IN" sz="1200" dirty="0" smtClean="0"/>
          </a:p>
          <a:p>
            <a:pPr marL="457200" indent="-457200" algn="just" eaLnBrk="1" hangingPunct="1">
              <a:buAutoNum type="arabicPeriod" startAt="4"/>
              <a:defRPr/>
            </a:pPr>
            <a:r>
              <a:rPr lang="en-IN" sz="2400" b="1" dirty="0"/>
              <a:t>The zone is not sensitivity to the signal</a:t>
            </a:r>
            <a:r>
              <a:rPr lang="en-IN" sz="2400" dirty="0"/>
              <a:t> When the differential signal between the level of contacts AB does not exceed ± 200mV, it is considered that the signal line is absent. This increases the noise immunity of data transmission </a:t>
            </a:r>
            <a:endParaRPr lang="en-IN" sz="2400" dirty="0" smtClean="0"/>
          </a:p>
          <a:p>
            <a:pPr marL="0" indent="0" algn="just" eaLnBrk="1" hangingPunct="1">
              <a:buNone/>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latin typeface="+mn-lt"/>
                <a:cs typeface="Times New Roman" panose="02020603050405020304" pitchFamily="18" charset="0"/>
              </a:rPr>
              <a:t>RS 485 Properties</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5380441"/>
      </p:ext>
    </p:extLst>
  </p:cSld>
  <p:clrMapOvr>
    <a:masterClrMapping/>
  </p:clrMapOvr>
  <p:transition>
    <p:rand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r>
              <a:rPr lang="en-IN" sz="2400" dirty="0"/>
              <a:t>Permitted number of transceivers (drivers) 32 </a:t>
            </a:r>
          </a:p>
          <a:p>
            <a:r>
              <a:rPr lang="en-IN" sz="2400" dirty="0"/>
              <a:t>The maximum length of link 1200 m (4000ft) </a:t>
            </a:r>
          </a:p>
          <a:p>
            <a:r>
              <a:rPr lang="en-IN" sz="2400" dirty="0"/>
              <a:t>Maximum speed 10 Mb/s </a:t>
            </a:r>
          </a:p>
          <a:p>
            <a:r>
              <a:rPr lang="en-IN" sz="2400" dirty="0"/>
              <a:t>Minimum output driver ±1,5 V </a:t>
            </a:r>
          </a:p>
          <a:p>
            <a:r>
              <a:rPr lang="en-IN" sz="2400" dirty="0"/>
              <a:t>The maximum output drivers ±5 V </a:t>
            </a:r>
          </a:p>
          <a:p>
            <a:r>
              <a:rPr lang="en-IN" sz="2400" dirty="0"/>
              <a:t>Maximum short-circuit current driver 250 mA </a:t>
            </a:r>
          </a:p>
          <a:p>
            <a:r>
              <a:rPr lang="en-IN" sz="2400" dirty="0"/>
              <a:t>Output Impedance Driver 54 </a:t>
            </a:r>
            <a:r>
              <a:rPr lang="en-IN" sz="2400" dirty="0" smtClean="0"/>
              <a:t>Ohm </a:t>
            </a:r>
            <a:endParaRPr lang="en-IN" sz="2400" dirty="0"/>
          </a:p>
          <a:p>
            <a:r>
              <a:rPr lang="en-IN" sz="2400" dirty="0"/>
              <a:t>Impedance Driver 12 </a:t>
            </a:r>
            <a:r>
              <a:rPr lang="en-IN" sz="2400" dirty="0" smtClean="0"/>
              <a:t>k Ohm </a:t>
            </a:r>
            <a:endParaRPr lang="en-IN" sz="2400" dirty="0"/>
          </a:p>
          <a:p>
            <a:r>
              <a:rPr lang="en-IN" sz="2400" dirty="0"/>
              <a:t>Allowable total input resistance 375 </a:t>
            </a:r>
            <a:r>
              <a:rPr lang="en-IN" sz="2400" dirty="0" smtClean="0"/>
              <a:t>Ohm </a:t>
            </a:r>
            <a:endParaRPr lang="en-IN" sz="2400" dirty="0"/>
          </a:p>
          <a:p>
            <a:r>
              <a:rPr lang="en-IN" sz="2400" dirty="0"/>
              <a:t>The range of insensitivity to the signal from ±200 mV </a:t>
            </a:r>
          </a:p>
          <a:p>
            <a:r>
              <a:rPr lang="en-IN" sz="2400" dirty="0"/>
              <a:t>The level of logical one (</a:t>
            </a:r>
            <a:r>
              <a:rPr lang="en-IN" sz="2400" dirty="0" err="1"/>
              <a:t>Uab</a:t>
            </a:r>
            <a:r>
              <a:rPr lang="en-IN" sz="2400" dirty="0"/>
              <a:t>) &gt;+200 mV </a:t>
            </a:r>
          </a:p>
          <a:p>
            <a:r>
              <a:rPr lang="en-IN" sz="2400" dirty="0"/>
              <a:t>The level of logical zero (</a:t>
            </a:r>
            <a:r>
              <a:rPr lang="en-IN" sz="2400" dirty="0" err="1"/>
              <a:t>Uab</a:t>
            </a:r>
            <a:r>
              <a:rPr lang="en-IN" sz="2400" dirty="0"/>
              <a:t>) &lt;-200 mV </a:t>
            </a:r>
          </a:p>
          <a:p>
            <a:pPr marL="0" indent="0" algn="just" eaLnBrk="1" hangingPunct="1">
              <a:buNone/>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latin typeface="+mn-lt"/>
                <a:cs typeface="Times New Roman" panose="02020603050405020304" pitchFamily="18" charset="0"/>
              </a:rPr>
              <a:t>Specifications of RS 485</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3232103"/>
      </p:ext>
    </p:extLst>
  </p:cSld>
  <p:clrMapOvr>
    <a:masterClrMapping/>
  </p:clrMapOvr>
  <p:transition>
    <p:rand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260648"/>
            <a:ext cx="8928992" cy="6120680"/>
          </a:xfrm>
        </p:spPr>
        <p:txBody>
          <a:bodyPr/>
          <a:lstStyle/>
          <a:p>
            <a:pPr marL="0" indent="0" algn="just">
              <a:buNone/>
            </a:pPr>
            <a:endParaRPr lang="en-US" altLang="en-US" sz="2400" b="1" dirty="0" smtClean="0">
              <a:solidFill>
                <a:srgbClr val="FF0000"/>
              </a:solidFill>
            </a:endParaRPr>
          </a:p>
          <a:p>
            <a:pPr marL="0" indent="0" algn="just">
              <a:buNone/>
            </a:pPr>
            <a:r>
              <a:rPr lang="en-US" altLang="en-US" sz="2800" b="1" dirty="0" smtClean="0">
                <a:solidFill>
                  <a:srgbClr val="FF0000"/>
                </a:solidFill>
              </a:rPr>
              <a:t>How </a:t>
            </a:r>
            <a:r>
              <a:rPr lang="en-US" altLang="en-US" sz="2800" b="1" dirty="0">
                <a:solidFill>
                  <a:srgbClr val="FF0000"/>
                </a:solidFill>
              </a:rPr>
              <a:t>fast can RS-485 be</a:t>
            </a:r>
            <a:r>
              <a:rPr lang="en-US" altLang="en-US" sz="2800" b="1" dirty="0" smtClean="0">
                <a:solidFill>
                  <a:srgbClr val="FF0000"/>
                </a:solidFill>
              </a:rPr>
              <a:t>?</a:t>
            </a:r>
          </a:p>
          <a:p>
            <a:pPr algn="just"/>
            <a:endParaRPr lang="en-US" altLang="en-US" sz="2400" dirty="0"/>
          </a:p>
          <a:p>
            <a:pPr algn="just">
              <a:buFont typeface="Arial" panose="020B0604020202020204" pitchFamily="34" charset="0"/>
              <a:buChar char="•"/>
            </a:pPr>
            <a:r>
              <a:rPr lang="en-US" altLang="en-US" sz="2400" dirty="0"/>
              <a:t>RS-485 was designed for greater distance and higher </a:t>
            </a:r>
            <a:r>
              <a:rPr lang="en-US" altLang="en-US" sz="2400" dirty="0" smtClean="0"/>
              <a:t>baud rates </a:t>
            </a:r>
            <a:r>
              <a:rPr lang="en-US" altLang="en-US" sz="2400" dirty="0"/>
              <a:t>than RS-232</a:t>
            </a:r>
            <a:r>
              <a:rPr lang="en-US" altLang="en-US" sz="2400" dirty="0" smtClean="0"/>
              <a:t>.</a:t>
            </a:r>
          </a:p>
          <a:p>
            <a:pPr lvl="1" algn="just">
              <a:buFont typeface="Arial" panose="020B0604020202020204" pitchFamily="34" charset="0"/>
              <a:buChar char="•"/>
            </a:pPr>
            <a:endParaRPr lang="en-US" altLang="en-US" sz="2400" dirty="0"/>
          </a:p>
          <a:p>
            <a:pPr algn="just">
              <a:buFont typeface="Arial" panose="020B0604020202020204" pitchFamily="34" charset="0"/>
              <a:buChar char="•"/>
            </a:pPr>
            <a:r>
              <a:rPr lang="en-US" altLang="en-US" sz="2400" dirty="0" smtClean="0"/>
              <a:t>According </a:t>
            </a:r>
            <a:r>
              <a:rPr lang="en-US" altLang="en-US" sz="2400" dirty="0"/>
              <a:t>to the standard, </a:t>
            </a:r>
            <a:r>
              <a:rPr lang="en-US" altLang="en-US" sz="2400" dirty="0">
                <a:solidFill>
                  <a:schemeClr val="hlink"/>
                </a:solidFill>
              </a:rPr>
              <a:t>100kbit/s </a:t>
            </a:r>
            <a:r>
              <a:rPr lang="en-US" altLang="en-US" sz="2400" dirty="0"/>
              <a:t>is the </a:t>
            </a:r>
            <a:r>
              <a:rPr lang="en-US" altLang="en-US" sz="2400" dirty="0">
                <a:solidFill>
                  <a:schemeClr val="hlink"/>
                </a:solidFill>
              </a:rPr>
              <a:t>maximum speed</a:t>
            </a:r>
            <a:r>
              <a:rPr lang="en-US" altLang="en-US" sz="2400" dirty="0"/>
              <a:t> and distance</a:t>
            </a:r>
            <a:r>
              <a:rPr lang="en-US" altLang="en-US" sz="2400" dirty="0">
                <a:solidFill>
                  <a:schemeClr val="hlink"/>
                </a:solidFill>
              </a:rPr>
              <a:t> up to 4000 feet</a:t>
            </a:r>
            <a:r>
              <a:rPr lang="en-US" altLang="en-US" sz="2400" dirty="0"/>
              <a:t> (1200 meters) can be achieved</a:t>
            </a:r>
            <a:r>
              <a:rPr lang="en-US" altLang="en-US" sz="2400" dirty="0" smtClean="0"/>
              <a:t>.</a:t>
            </a:r>
          </a:p>
          <a:p>
            <a:pPr lvl="1" algn="just">
              <a:buFont typeface="Arial" panose="020B0604020202020204" pitchFamily="34" charset="0"/>
              <a:buChar char="•"/>
            </a:pPr>
            <a:endParaRPr lang="en-US" altLang="en-US" sz="2400" dirty="0"/>
          </a:p>
          <a:p>
            <a:pPr algn="just">
              <a:buFont typeface="Arial" panose="020B0604020202020204" pitchFamily="34" charset="0"/>
              <a:buChar char="•"/>
            </a:pPr>
            <a:r>
              <a:rPr lang="en-US" altLang="en-US" sz="2400" dirty="0"/>
              <a:t>The </a:t>
            </a:r>
            <a:r>
              <a:rPr lang="en-US" altLang="en-US" sz="2400" dirty="0">
                <a:solidFill>
                  <a:schemeClr val="hlink"/>
                </a:solidFill>
              </a:rPr>
              <a:t>maximum speed</a:t>
            </a:r>
            <a:r>
              <a:rPr lang="en-US" altLang="en-US" sz="2400" dirty="0"/>
              <a:t>, </a:t>
            </a:r>
            <a:r>
              <a:rPr lang="en-US" altLang="en-US" sz="2400" dirty="0" smtClean="0"/>
              <a:t>for RS232 according </a:t>
            </a:r>
            <a:r>
              <a:rPr lang="en-US" altLang="en-US" sz="2400" dirty="0"/>
              <a:t>to the standard, is </a:t>
            </a:r>
            <a:r>
              <a:rPr lang="en-US" altLang="en-US" sz="2400" dirty="0">
                <a:solidFill>
                  <a:schemeClr val="hlink"/>
                </a:solidFill>
              </a:rPr>
              <a:t>20kbit/s</a:t>
            </a:r>
            <a:r>
              <a:rPr lang="en-US" altLang="en-US" sz="2400" dirty="0" smtClean="0"/>
              <a:t>.</a:t>
            </a:r>
          </a:p>
          <a:p>
            <a:pPr marL="457200" lvl="1" indent="0" algn="just">
              <a:buNone/>
            </a:pPr>
            <a:r>
              <a:rPr lang="en-US" altLang="en-US" sz="2400" dirty="0"/>
              <a:t/>
            </a:r>
            <a:br>
              <a:rPr lang="en-US" altLang="en-US" sz="2400" dirty="0"/>
            </a:br>
            <a:endParaRPr lang="en-US" altLang="en-US"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0" indent="0" algn="just">
              <a:lnSpc>
                <a:spcPct val="100000"/>
              </a:lnSpc>
              <a:buNone/>
            </a:pPr>
            <a:r>
              <a:rPr lang="en-US" altLang="en-US" sz="2800" b="1" dirty="0"/>
              <a:t>Balanced Line </a:t>
            </a:r>
            <a:r>
              <a:rPr lang="en-US" altLang="en-US" sz="2800" b="1" dirty="0" smtClean="0"/>
              <a:t>Drivers</a:t>
            </a:r>
          </a:p>
          <a:p>
            <a:pPr marL="0" indent="0" algn="just">
              <a:lnSpc>
                <a:spcPct val="100000"/>
              </a:lnSpc>
              <a:buNone/>
            </a:pPr>
            <a:endParaRPr lang="en-US" altLang="en-US" sz="2400" dirty="0"/>
          </a:p>
          <a:p>
            <a:pPr algn="just">
              <a:spcBef>
                <a:spcPts val="500"/>
              </a:spcBef>
              <a:spcAft>
                <a:spcPts val="500"/>
              </a:spcAft>
              <a:buFont typeface="Arial" panose="020B0604020202020204" pitchFamily="34" charset="0"/>
              <a:buChar char="•"/>
            </a:pPr>
            <a:r>
              <a:rPr lang="en-US" altLang="en-US" sz="2400" dirty="0"/>
              <a:t>Voltage produced by the driver appears across a pair of signal wires that transmit only one signal. Both wires are driven opposite</a:t>
            </a:r>
            <a:r>
              <a:rPr lang="en-US" altLang="en-US" sz="2400" dirty="0" smtClean="0"/>
              <a:t>.</a:t>
            </a:r>
          </a:p>
          <a:p>
            <a:pPr lvl="1" algn="just">
              <a:lnSpc>
                <a:spcPct val="100000"/>
              </a:lnSpc>
              <a:spcBef>
                <a:spcPts val="500"/>
              </a:spcBef>
              <a:spcAft>
                <a:spcPts val="500"/>
              </a:spcAft>
              <a:buFont typeface="Arial" panose="020B0604020202020204" pitchFamily="34" charset="0"/>
              <a:buChar char="•"/>
            </a:pPr>
            <a:endParaRPr lang="en-US" altLang="en-US" sz="2400" dirty="0"/>
          </a:p>
          <a:p>
            <a:pPr algn="just">
              <a:spcBef>
                <a:spcPts val="500"/>
              </a:spcBef>
              <a:spcAft>
                <a:spcPts val="500"/>
              </a:spcAft>
              <a:buFont typeface="Arial" panose="020B0604020202020204" pitchFamily="34" charset="0"/>
              <a:buChar char="•"/>
            </a:pPr>
            <a:r>
              <a:rPr lang="en-US" altLang="en-US" sz="2400" dirty="0" smtClean="0"/>
              <a:t>RS-485 </a:t>
            </a:r>
            <a:r>
              <a:rPr lang="en-US" altLang="en-US" sz="2400" dirty="0"/>
              <a:t>driver has always the “Enable” direction control signal</a:t>
            </a:r>
            <a:r>
              <a:rPr lang="en-US" altLang="en-US" sz="2400" dirty="0" smtClean="0"/>
              <a:t>.</a:t>
            </a:r>
          </a:p>
          <a:p>
            <a:pPr lvl="1" algn="just">
              <a:lnSpc>
                <a:spcPct val="100000"/>
              </a:lnSpc>
              <a:spcBef>
                <a:spcPts val="500"/>
              </a:spcBef>
              <a:spcAft>
                <a:spcPts val="500"/>
              </a:spcAft>
              <a:buFont typeface="Arial" panose="020B0604020202020204" pitchFamily="34" charset="0"/>
              <a:buChar char="•"/>
            </a:pPr>
            <a:endParaRPr lang="en-US" altLang="en-US" sz="2400" dirty="0"/>
          </a:p>
          <a:p>
            <a:pPr algn="just">
              <a:spcBef>
                <a:spcPts val="500"/>
              </a:spcBef>
              <a:spcAft>
                <a:spcPts val="500"/>
              </a:spcAft>
              <a:buFont typeface="Arial" panose="020B0604020202020204" pitchFamily="34" charset="0"/>
              <a:buChar char="•"/>
            </a:pPr>
            <a:r>
              <a:rPr lang="en-US" altLang="en-US" sz="2400" dirty="0" smtClean="0"/>
              <a:t>Differential </a:t>
            </a:r>
            <a:r>
              <a:rPr lang="en-US" altLang="en-US" sz="2400" dirty="0"/>
              <a:t>system provides noise immunity, because much of the common mode signal can be rejected by the receiver. So ground shifts and induced noise signals can be nullified.</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GB" sz="3600" b="1" dirty="0">
                <a:solidFill>
                  <a:srgbClr val="FF0000"/>
                </a:solidFill>
              </a:rPr>
              <a:t>RS-485 Line Driver</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marL="0" indent="0" algn="just" eaLnBrk="1" hangingPunct="1">
              <a:buNone/>
              <a:defRPr/>
            </a:pPr>
            <a:endParaRPr lang="en-US" altLang="en-US" sz="2400" dirty="0" smtClean="0"/>
          </a:p>
          <a:p>
            <a:pPr marL="0" indent="0" algn="just" eaLnBrk="1" hangingPunct="1">
              <a:buNone/>
              <a:defRPr/>
            </a:pPr>
            <a:r>
              <a:rPr lang="en-US" altLang="en-US" sz="2400" dirty="0" smtClean="0"/>
              <a:t>RS-485 </a:t>
            </a:r>
            <a:r>
              <a:rPr lang="en-US" altLang="en-US" sz="2400" dirty="0"/>
              <a:t>provides Half-Duplex, </a:t>
            </a:r>
            <a:r>
              <a:rPr lang="en-US" altLang="en-US" sz="2400" dirty="0" smtClean="0"/>
              <a:t>Multi drop </a:t>
            </a:r>
            <a:r>
              <a:rPr lang="en-US" altLang="en-US" sz="2400" dirty="0"/>
              <a:t>communications over a single twisted pair cable</a:t>
            </a:r>
            <a:r>
              <a:rPr lang="en-US" altLang="en-US" sz="2400" dirty="0" smtClean="0"/>
              <a:t>.</a:t>
            </a:r>
          </a:p>
          <a:p>
            <a:pPr marL="0" indent="0" algn="just" eaLnBrk="1" hangingPunct="1">
              <a:buNone/>
              <a:defRPr/>
            </a:pPr>
            <a:endParaRPr lang="en-US" altLang="en-US" sz="1000" dirty="0" smtClean="0"/>
          </a:p>
          <a:p>
            <a:pPr marL="0" indent="0" algn="just" eaLnBrk="1" hangingPunct="1">
              <a:buNone/>
              <a:defRPr/>
            </a:pPr>
            <a:endParaRPr lang="en-US" altLang="en-US" sz="1000" dirty="0" smtClean="0"/>
          </a:p>
          <a:p>
            <a:pPr>
              <a:spcBef>
                <a:spcPts val="500"/>
              </a:spcBef>
              <a:spcAft>
                <a:spcPts val="500"/>
              </a:spcAft>
              <a:buClr>
                <a:schemeClr val="hlink"/>
              </a:buClr>
              <a:buSzPct val="80000"/>
              <a:buFont typeface="Arial" panose="020B0604020202020204" pitchFamily="34" charset="0"/>
              <a:buChar char="•"/>
            </a:pPr>
            <a:r>
              <a:rPr lang="en-US" altLang="en-US" sz="2400" dirty="0"/>
              <a:t>The standard specifies up to 32 drivers and 32 receivers can share a </a:t>
            </a:r>
            <a:r>
              <a:rPr lang="en-US" altLang="en-US" sz="2400" dirty="0" smtClean="0"/>
              <a:t>multi drop network</a:t>
            </a:r>
          </a:p>
          <a:p>
            <a:pPr>
              <a:spcBef>
                <a:spcPts val="500"/>
              </a:spcBef>
              <a:spcAft>
                <a:spcPts val="500"/>
              </a:spcAft>
              <a:buClr>
                <a:schemeClr val="hlink"/>
              </a:buClr>
              <a:buSzPct val="80000"/>
              <a:buFont typeface="Arial" panose="020B0604020202020204" pitchFamily="34" charset="0"/>
              <a:buChar char="•"/>
            </a:pPr>
            <a:endParaRPr lang="en-US" altLang="en-US" sz="2400" dirty="0" smtClean="0"/>
          </a:p>
          <a:p>
            <a:pPr>
              <a:spcBef>
                <a:spcPts val="500"/>
              </a:spcBef>
              <a:spcAft>
                <a:spcPts val="500"/>
              </a:spcAft>
              <a:buClr>
                <a:schemeClr val="hlink"/>
              </a:buClr>
              <a:buSzPct val="80000"/>
              <a:buFont typeface="Arial" panose="020B0604020202020204" pitchFamily="34" charset="0"/>
              <a:buChar char="•"/>
            </a:pPr>
            <a:r>
              <a:rPr lang="en-US" altLang="en-US" sz="2400" dirty="0" smtClean="0"/>
              <a:t>Terminator </a:t>
            </a:r>
            <a:r>
              <a:rPr lang="en-US" altLang="en-US" sz="2400" dirty="0"/>
              <a:t>resistors avoid reflected signal</a:t>
            </a:r>
          </a:p>
          <a:p>
            <a:pPr marL="0" indent="0" algn="just" eaLnBrk="1" hangingPunct="1">
              <a:buNone/>
              <a:defRPr/>
            </a:pPr>
            <a:endParaRPr lang="en-US" altLang="en-US" sz="2400" dirty="0"/>
          </a:p>
          <a:p>
            <a:pPr algn="just" eaLnBrk="1" hangingPunct="1">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GB" sz="3600" b="1" dirty="0">
                <a:solidFill>
                  <a:srgbClr val="FF0000"/>
                </a:solidFill>
              </a:rPr>
              <a:t>RS-485 Network</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GB" sz="4000" b="1" dirty="0">
                <a:solidFill>
                  <a:srgbClr val="FF0000"/>
                </a:solidFill>
              </a:rPr>
              <a:t>RS-485 Network</a:t>
            </a:r>
            <a:endParaRPr lang="en-US" sz="40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044"/>
          <p:cNvGrpSpPr>
            <a:grpSpLocks noChangeAspect="1"/>
          </p:cNvGrpSpPr>
          <p:nvPr/>
        </p:nvGrpSpPr>
        <p:grpSpPr bwMode="auto">
          <a:xfrm>
            <a:off x="1259632" y="1052736"/>
            <a:ext cx="6913253" cy="4752528"/>
            <a:chOff x="1939" y="1045"/>
            <a:chExt cx="4301" cy="2957"/>
          </a:xfrm>
        </p:grpSpPr>
        <p:sp>
          <p:nvSpPr>
            <p:cNvPr id="10" name="Rectangle 1043"/>
            <p:cNvSpPr>
              <a:spLocks noChangeAspect="1" noChangeArrowheads="1"/>
            </p:cNvSpPr>
            <p:nvPr/>
          </p:nvSpPr>
          <p:spPr bwMode="auto">
            <a:xfrm>
              <a:off x="5127" y="1614"/>
              <a:ext cx="172" cy="24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11" name="Rectangle 1042"/>
            <p:cNvSpPr>
              <a:spLocks noChangeAspect="1" noChangeArrowheads="1"/>
            </p:cNvSpPr>
            <p:nvPr/>
          </p:nvSpPr>
          <p:spPr bwMode="auto">
            <a:xfrm>
              <a:off x="2854" y="1595"/>
              <a:ext cx="163" cy="24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graphicFrame>
          <p:nvGraphicFramePr>
            <p:cNvPr id="12" name="Object 1036"/>
            <p:cNvGraphicFramePr>
              <a:graphicFrameLocks noChangeAspect="1"/>
            </p:cNvGraphicFramePr>
            <p:nvPr/>
          </p:nvGraphicFramePr>
          <p:xfrm>
            <a:off x="2038" y="1045"/>
            <a:ext cx="4058" cy="2957"/>
          </p:xfrm>
          <a:graphic>
            <a:graphicData uri="http://schemas.openxmlformats.org/presentationml/2006/ole">
              <mc:AlternateContent xmlns:mc="http://schemas.openxmlformats.org/markup-compatibility/2006">
                <mc:Choice xmlns:v="urn:schemas-microsoft-com:vml" Requires="v">
                  <p:oleObj spid="_x0000_s3287" name="Fotografia di Photo Editor " r:id="rId4" imgW="5885714" imgH="4476190" progId="MSPhotoEd.3">
                    <p:embed/>
                  </p:oleObj>
                </mc:Choice>
                <mc:Fallback>
                  <p:oleObj name="Fotografia di Photo Editor " r:id="rId4" imgW="5885714" imgH="4476190"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8" y="1045"/>
                          <a:ext cx="4058" cy="2957"/>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Rectangle 1038"/>
            <p:cNvSpPr>
              <a:spLocks noChangeAspect="1" noChangeArrowheads="1"/>
            </p:cNvSpPr>
            <p:nvPr/>
          </p:nvSpPr>
          <p:spPr bwMode="auto">
            <a:xfrm>
              <a:off x="1939" y="1389"/>
              <a:ext cx="112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ts val="500"/>
                </a:spcBef>
                <a:spcAft>
                  <a:spcPts val="500"/>
                </a:spcAft>
              </a:pPr>
              <a:r>
                <a:rPr lang="it-IT" altLang="en-US" sz="1400">
                  <a:solidFill>
                    <a:schemeClr val="hlink"/>
                  </a:solidFill>
                  <a:latin typeface="Verdana" pitchFamily="34" charset="0"/>
                </a:rPr>
                <a:t>MASTER</a:t>
              </a:r>
              <a:endParaRPr lang="en-GB" altLang="en-US" sz="1400">
                <a:solidFill>
                  <a:schemeClr val="hlink"/>
                </a:solidFill>
                <a:latin typeface="Verdana" pitchFamily="34" charset="0"/>
              </a:endParaRPr>
            </a:p>
          </p:txBody>
        </p:sp>
        <p:sp>
          <p:nvSpPr>
            <p:cNvPr id="14" name="Rectangle 1039"/>
            <p:cNvSpPr>
              <a:spLocks noChangeAspect="1" noChangeArrowheads="1"/>
            </p:cNvSpPr>
            <p:nvPr/>
          </p:nvSpPr>
          <p:spPr bwMode="auto">
            <a:xfrm>
              <a:off x="5115" y="1356"/>
              <a:ext cx="112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ts val="500"/>
                </a:spcBef>
                <a:spcAft>
                  <a:spcPts val="500"/>
                </a:spcAft>
              </a:pPr>
              <a:r>
                <a:rPr lang="it-IT" altLang="en-US" sz="1400">
                  <a:solidFill>
                    <a:schemeClr val="hlink"/>
                  </a:solidFill>
                  <a:latin typeface="Verdana" pitchFamily="34" charset="0"/>
                </a:rPr>
                <a:t>SLAVE-1</a:t>
              </a:r>
              <a:endParaRPr lang="en-GB" altLang="en-US" sz="1400">
                <a:solidFill>
                  <a:schemeClr val="hlink"/>
                </a:solidFill>
                <a:latin typeface="Verdana" pitchFamily="34" charset="0"/>
              </a:endParaRPr>
            </a:p>
          </p:txBody>
        </p:sp>
        <p:sp>
          <p:nvSpPr>
            <p:cNvPr id="15" name="Rectangle 1040"/>
            <p:cNvSpPr>
              <a:spLocks noChangeAspect="1" noChangeArrowheads="1"/>
            </p:cNvSpPr>
            <p:nvPr/>
          </p:nvSpPr>
          <p:spPr bwMode="auto">
            <a:xfrm>
              <a:off x="2517" y="2472"/>
              <a:ext cx="112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ts val="500"/>
                </a:spcBef>
                <a:spcAft>
                  <a:spcPts val="500"/>
                </a:spcAft>
              </a:pPr>
              <a:r>
                <a:rPr lang="it-IT" altLang="en-US" sz="1400">
                  <a:solidFill>
                    <a:schemeClr val="hlink"/>
                  </a:solidFill>
                  <a:latin typeface="Verdana" pitchFamily="34" charset="0"/>
                </a:rPr>
                <a:t>SLAVE-2</a:t>
              </a:r>
              <a:endParaRPr lang="en-GB" altLang="en-US" sz="1400">
                <a:latin typeface="Verdana" pitchFamily="34" charset="0"/>
              </a:endParaRPr>
            </a:p>
          </p:txBody>
        </p:sp>
        <p:sp>
          <p:nvSpPr>
            <p:cNvPr id="16" name="Rectangle 1041"/>
            <p:cNvSpPr>
              <a:spLocks noChangeAspect="1" noChangeArrowheads="1"/>
            </p:cNvSpPr>
            <p:nvPr/>
          </p:nvSpPr>
          <p:spPr bwMode="auto">
            <a:xfrm>
              <a:off x="3675" y="2497"/>
              <a:ext cx="1125"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spcBef>
                  <a:spcPts val="500"/>
                </a:spcBef>
                <a:spcAft>
                  <a:spcPts val="500"/>
                </a:spcAft>
              </a:pPr>
              <a:r>
                <a:rPr lang="it-IT" altLang="en-US" sz="1400">
                  <a:solidFill>
                    <a:schemeClr val="hlink"/>
                  </a:solidFill>
                  <a:latin typeface="Verdana" pitchFamily="34" charset="0"/>
                </a:rPr>
                <a:t>SLAVE-3</a:t>
              </a:r>
              <a:endParaRPr lang="en-GB" altLang="en-US" sz="1400">
                <a:latin typeface="Verdana" pitchFamily="34" charset="0"/>
              </a:endParaRPr>
            </a:p>
          </p:txBody>
        </p:sp>
      </p:grpSp>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385131"/>
            <a:ext cx="8608556"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1124744"/>
            <a:ext cx="8464262" cy="3871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764704"/>
            <a:ext cx="8393214" cy="4392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r>
              <a:rPr lang="en-GB" altLang="en-US" sz="2400" dirty="0" smtClean="0"/>
              <a:t>Data logic </a:t>
            </a:r>
            <a:r>
              <a:rPr lang="en-GB" altLang="en-US" sz="2400" dirty="0"/>
              <a:t>uses Half-Duplex configurations for Data Collecting and Master/Slave layouts.</a:t>
            </a:r>
          </a:p>
          <a:p>
            <a:r>
              <a:rPr lang="en-GB" altLang="en-US" sz="2400" dirty="0"/>
              <a:t>Usually we talk about </a:t>
            </a:r>
            <a:r>
              <a:rPr lang="en-GB" altLang="en-US" sz="2400" dirty="0" err="1" smtClean="0">
                <a:solidFill>
                  <a:schemeClr val="hlink"/>
                </a:solidFill>
              </a:rPr>
              <a:t>Multidrop</a:t>
            </a:r>
            <a:r>
              <a:rPr lang="en-GB" altLang="en-US" sz="2400" dirty="0" smtClean="0">
                <a:solidFill>
                  <a:schemeClr val="hlink"/>
                </a:solidFill>
              </a:rPr>
              <a:t> </a:t>
            </a:r>
            <a:r>
              <a:rPr lang="en-GB" altLang="en-US" sz="2400" dirty="0" smtClean="0"/>
              <a:t>network</a:t>
            </a: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GB" sz="3600" b="1" dirty="0">
                <a:solidFill>
                  <a:srgbClr val="FF0000"/>
                </a:solidFill>
              </a:rPr>
              <a:t>RS-485 Half-duplex</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93"/>
          <p:cNvGrpSpPr>
            <a:grpSpLocks/>
          </p:cNvGrpSpPr>
          <p:nvPr/>
        </p:nvGrpSpPr>
        <p:grpSpPr bwMode="auto">
          <a:xfrm>
            <a:off x="564850" y="2625045"/>
            <a:ext cx="3673564" cy="2352760"/>
            <a:chOff x="58" y="1800"/>
            <a:chExt cx="3349" cy="2122"/>
          </a:xfrm>
        </p:grpSpPr>
        <p:sp>
          <p:nvSpPr>
            <p:cNvPr id="10" name="Rectangle 6"/>
            <p:cNvSpPr>
              <a:spLocks noChangeAspect="1" noChangeArrowheads="1"/>
            </p:cNvSpPr>
            <p:nvPr/>
          </p:nvSpPr>
          <p:spPr bwMode="auto">
            <a:xfrm>
              <a:off x="2346" y="1930"/>
              <a:ext cx="1061" cy="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90000"/>
                </a:lnSpc>
              </a:pPr>
              <a:r>
                <a:rPr lang="en-GB" altLang="en-US" sz="2000" b="0">
                  <a:latin typeface="Times New Roman" pitchFamily="18" charset="0"/>
                </a:rPr>
                <a:t>RTX485+</a:t>
              </a:r>
            </a:p>
            <a:p>
              <a:pPr>
                <a:lnSpc>
                  <a:spcPct val="130000"/>
                </a:lnSpc>
              </a:pPr>
              <a:r>
                <a:rPr lang="en-GB" altLang="en-US" sz="2000" b="0">
                  <a:latin typeface="Times New Roman" pitchFamily="18" charset="0"/>
                </a:rPr>
                <a:t>RTX485-</a:t>
              </a:r>
            </a:p>
          </p:txBody>
        </p:sp>
        <p:sp>
          <p:nvSpPr>
            <p:cNvPr id="11" name="Rectangle 18"/>
            <p:cNvSpPr>
              <a:spLocks noChangeAspect="1" noChangeArrowheads="1"/>
            </p:cNvSpPr>
            <p:nvPr/>
          </p:nvSpPr>
          <p:spPr bwMode="auto">
            <a:xfrm>
              <a:off x="2346" y="3099"/>
              <a:ext cx="974"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90000"/>
                </a:lnSpc>
              </a:pPr>
              <a:r>
                <a:rPr lang="en-GB" altLang="en-US" sz="2000" b="0">
                  <a:latin typeface="Times New Roman" pitchFamily="18" charset="0"/>
                </a:rPr>
                <a:t>485GND</a:t>
              </a:r>
            </a:p>
          </p:txBody>
        </p:sp>
        <p:sp>
          <p:nvSpPr>
            <p:cNvPr id="12" name="Rectangle 50"/>
            <p:cNvSpPr>
              <a:spLocks noChangeAspect="1" noChangeArrowheads="1"/>
            </p:cNvSpPr>
            <p:nvPr/>
          </p:nvSpPr>
          <p:spPr bwMode="auto">
            <a:xfrm>
              <a:off x="548" y="3662"/>
              <a:ext cx="1300"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ct val="80000"/>
                </a:lnSpc>
              </a:pPr>
              <a:r>
                <a:rPr lang="en-GB" altLang="en-US" b="0">
                  <a:latin typeface="Times New Roman" pitchFamily="18" charset="0"/>
                </a:rPr>
                <a:t>Master</a:t>
              </a:r>
            </a:p>
          </p:txBody>
        </p:sp>
        <p:sp>
          <p:nvSpPr>
            <p:cNvPr id="13" name="Oval 4"/>
            <p:cNvSpPr>
              <a:spLocks noChangeAspect="1" noChangeArrowheads="1"/>
            </p:cNvSpPr>
            <p:nvPr/>
          </p:nvSpPr>
          <p:spPr bwMode="auto">
            <a:xfrm>
              <a:off x="202" y="1800"/>
              <a:ext cx="2079" cy="1819"/>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14" name="Line 7"/>
            <p:cNvSpPr>
              <a:spLocks noChangeAspect="1" noChangeShapeType="1"/>
            </p:cNvSpPr>
            <p:nvPr/>
          </p:nvSpPr>
          <p:spPr bwMode="auto">
            <a:xfrm>
              <a:off x="1198" y="2406"/>
              <a:ext cx="220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5" name="Line 8"/>
            <p:cNvSpPr>
              <a:spLocks noChangeAspect="1" noChangeShapeType="1"/>
            </p:cNvSpPr>
            <p:nvPr/>
          </p:nvSpPr>
          <p:spPr bwMode="auto">
            <a:xfrm flipV="1">
              <a:off x="1111" y="2146"/>
              <a:ext cx="22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6" name="Line 13"/>
            <p:cNvSpPr>
              <a:spLocks noChangeAspect="1" noChangeShapeType="1"/>
            </p:cNvSpPr>
            <p:nvPr/>
          </p:nvSpPr>
          <p:spPr bwMode="auto">
            <a:xfrm flipH="1">
              <a:off x="1328" y="3056"/>
              <a:ext cx="78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7" name="Line 14"/>
            <p:cNvSpPr>
              <a:spLocks noChangeAspect="1" noChangeShapeType="1"/>
            </p:cNvSpPr>
            <p:nvPr/>
          </p:nvSpPr>
          <p:spPr bwMode="auto">
            <a:xfrm flipH="1">
              <a:off x="1415" y="2796"/>
              <a:ext cx="43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 name="Line 15"/>
            <p:cNvSpPr>
              <a:spLocks noChangeAspect="1" noChangeShapeType="1"/>
            </p:cNvSpPr>
            <p:nvPr/>
          </p:nvSpPr>
          <p:spPr bwMode="auto">
            <a:xfrm flipH="1">
              <a:off x="1241" y="3316"/>
              <a:ext cx="216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9" name="Oval 31"/>
            <p:cNvSpPr>
              <a:spLocks noChangeAspect="1" noChangeArrowheads="1"/>
            </p:cNvSpPr>
            <p:nvPr/>
          </p:nvSpPr>
          <p:spPr bwMode="auto">
            <a:xfrm flipH="1">
              <a:off x="1821" y="2119"/>
              <a:ext cx="43" cy="44"/>
            </a:xfrm>
            <a:prstGeom prst="ellipse">
              <a:avLst/>
            </a:prstGeom>
            <a:solidFill>
              <a:schemeClr val="tx1"/>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20" name="AutoShape 36"/>
            <p:cNvSpPr>
              <a:spLocks noChangeAspect="1" noChangeArrowheads="1"/>
            </p:cNvSpPr>
            <p:nvPr/>
          </p:nvSpPr>
          <p:spPr bwMode="auto">
            <a:xfrm rot="5400000">
              <a:off x="927" y="2071"/>
              <a:ext cx="433" cy="412"/>
            </a:xfrm>
            <a:prstGeom prst="triangle">
              <a:avLst>
                <a:gd name="adj" fmla="val 50000"/>
              </a:avLst>
            </a:prstGeom>
            <a:gradFill rotWithShape="0">
              <a:gsLst>
                <a:gs pos="0">
                  <a:schemeClr val="hlink"/>
                </a:gs>
                <a:gs pos="100000">
                  <a:schemeClr val="hlink">
                    <a:gamma/>
                    <a:tint val="0"/>
                    <a:invGamma/>
                  </a:schemeClr>
                </a:gs>
              </a:gsLst>
              <a:lin ang="0" scaled="1"/>
            </a:gradFill>
            <a:ln w="12700">
              <a:solidFill>
                <a:schemeClr val="tx1"/>
              </a:solidFill>
              <a:miter lim="800000"/>
              <a:headEnd/>
              <a:tailEnd/>
            </a:ln>
            <a:effectLst/>
          </p:spPr>
          <p:txBody>
            <a:bodyPr wrap="none" anchor="ctr"/>
            <a:lstStyle/>
            <a:p>
              <a:pPr>
                <a:defRPr/>
              </a:pPr>
              <a:endParaRPr lang="en-US"/>
            </a:p>
          </p:txBody>
        </p:sp>
        <p:sp>
          <p:nvSpPr>
            <p:cNvPr id="21" name="Oval 37"/>
            <p:cNvSpPr>
              <a:spLocks noChangeAspect="1" noChangeArrowheads="1"/>
            </p:cNvSpPr>
            <p:nvPr/>
          </p:nvSpPr>
          <p:spPr bwMode="auto">
            <a:xfrm>
              <a:off x="1112" y="2363"/>
              <a:ext cx="86" cy="87"/>
            </a:xfrm>
            <a:prstGeom prst="ellipse">
              <a:avLst/>
            </a:prstGeom>
            <a:solidFill>
              <a:srgbClr val="FFFF66"/>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22" name="Line 38"/>
            <p:cNvSpPr>
              <a:spLocks noChangeAspect="1" noChangeShapeType="1"/>
            </p:cNvSpPr>
            <p:nvPr/>
          </p:nvSpPr>
          <p:spPr bwMode="auto">
            <a:xfrm>
              <a:off x="1025" y="2450"/>
              <a:ext cx="0" cy="43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3" name="Line 39"/>
            <p:cNvSpPr>
              <a:spLocks noChangeAspect="1" noChangeShapeType="1"/>
            </p:cNvSpPr>
            <p:nvPr/>
          </p:nvSpPr>
          <p:spPr bwMode="auto">
            <a:xfrm>
              <a:off x="722" y="2277"/>
              <a:ext cx="2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 name="AutoShape 40"/>
            <p:cNvSpPr>
              <a:spLocks noChangeAspect="1" noChangeArrowheads="1"/>
            </p:cNvSpPr>
            <p:nvPr/>
          </p:nvSpPr>
          <p:spPr bwMode="auto">
            <a:xfrm rot="16200000" flipH="1">
              <a:off x="906" y="2721"/>
              <a:ext cx="433" cy="411"/>
            </a:xfrm>
            <a:prstGeom prst="triangle">
              <a:avLst>
                <a:gd name="adj" fmla="val 50000"/>
              </a:avLst>
            </a:prstGeom>
            <a:gradFill rotWithShape="0">
              <a:gsLst>
                <a:gs pos="0">
                  <a:schemeClr val="hlink">
                    <a:gamma/>
                    <a:tint val="0"/>
                    <a:invGamma/>
                  </a:schemeClr>
                </a:gs>
                <a:gs pos="100000">
                  <a:schemeClr val="hlink"/>
                </a:gs>
              </a:gsLst>
              <a:lin ang="0" scaled="1"/>
            </a:gradFill>
            <a:ln w="12700">
              <a:solidFill>
                <a:schemeClr val="tx1"/>
              </a:solidFill>
              <a:miter lim="800000"/>
              <a:headEnd/>
              <a:tailEnd/>
            </a:ln>
            <a:effectLst/>
          </p:spPr>
          <p:txBody>
            <a:bodyPr wrap="none" anchor="ctr"/>
            <a:lstStyle/>
            <a:p>
              <a:pPr>
                <a:defRPr/>
              </a:pPr>
              <a:endParaRPr lang="en-US"/>
            </a:p>
          </p:txBody>
        </p:sp>
        <p:sp>
          <p:nvSpPr>
            <p:cNvPr id="25" name="Oval 41"/>
            <p:cNvSpPr>
              <a:spLocks noChangeAspect="1" noChangeArrowheads="1"/>
            </p:cNvSpPr>
            <p:nvPr/>
          </p:nvSpPr>
          <p:spPr bwMode="auto">
            <a:xfrm flipH="1">
              <a:off x="1328" y="2753"/>
              <a:ext cx="87" cy="86"/>
            </a:xfrm>
            <a:prstGeom prst="ellipse">
              <a:avLst/>
            </a:prstGeom>
            <a:solidFill>
              <a:srgbClr val="FFFF66"/>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26" name="Line 42"/>
            <p:cNvSpPr>
              <a:spLocks noChangeAspect="1" noChangeShapeType="1"/>
            </p:cNvSpPr>
            <p:nvPr/>
          </p:nvSpPr>
          <p:spPr bwMode="auto">
            <a:xfrm flipH="1">
              <a:off x="1242" y="3099"/>
              <a:ext cx="0" cy="30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7" name="Line 43"/>
            <p:cNvSpPr>
              <a:spLocks noChangeAspect="1" noChangeShapeType="1"/>
            </p:cNvSpPr>
            <p:nvPr/>
          </p:nvSpPr>
          <p:spPr bwMode="auto">
            <a:xfrm flipH="1">
              <a:off x="808" y="2666"/>
              <a:ext cx="21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8" name="Line 44"/>
            <p:cNvSpPr>
              <a:spLocks noChangeAspect="1" noChangeShapeType="1"/>
            </p:cNvSpPr>
            <p:nvPr/>
          </p:nvSpPr>
          <p:spPr bwMode="auto">
            <a:xfrm flipH="1">
              <a:off x="1155" y="3402"/>
              <a:ext cx="17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9" name="Line 45"/>
            <p:cNvSpPr>
              <a:spLocks noChangeAspect="1" noChangeShapeType="1"/>
            </p:cNvSpPr>
            <p:nvPr/>
          </p:nvSpPr>
          <p:spPr bwMode="auto">
            <a:xfrm flipH="1">
              <a:off x="1198" y="3446"/>
              <a:ext cx="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0" name="Line 46"/>
            <p:cNvSpPr>
              <a:spLocks noChangeAspect="1" noChangeShapeType="1"/>
            </p:cNvSpPr>
            <p:nvPr/>
          </p:nvSpPr>
          <p:spPr bwMode="auto">
            <a:xfrm flipH="1">
              <a:off x="1225" y="3489"/>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1" name="Oval 47"/>
            <p:cNvSpPr>
              <a:spLocks noChangeAspect="1" noChangeArrowheads="1"/>
            </p:cNvSpPr>
            <p:nvPr/>
          </p:nvSpPr>
          <p:spPr bwMode="auto">
            <a:xfrm flipH="1">
              <a:off x="1217" y="3289"/>
              <a:ext cx="44" cy="43"/>
            </a:xfrm>
            <a:prstGeom prst="ellipse">
              <a:avLst/>
            </a:prstGeom>
            <a:solidFill>
              <a:schemeClr val="tx1"/>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32" name="Rectangle 48"/>
            <p:cNvSpPr>
              <a:spLocks noChangeAspect="1" noChangeArrowheads="1"/>
            </p:cNvSpPr>
            <p:nvPr/>
          </p:nvSpPr>
          <p:spPr bwMode="auto">
            <a:xfrm>
              <a:off x="58" y="2396"/>
              <a:ext cx="866" cy="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r>
                <a:rPr lang="en-GB" altLang="en-US" sz="1600" b="0">
                  <a:latin typeface="Times New Roman" pitchFamily="18" charset="0"/>
                </a:rPr>
                <a:t>TX</a:t>
              </a:r>
            </a:p>
            <a:p>
              <a:pPr algn="ctr"/>
              <a:r>
                <a:rPr lang="en-GB" altLang="en-US" sz="1600" b="0">
                  <a:latin typeface="Times New Roman" pitchFamily="18" charset="0"/>
                </a:rPr>
                <a:t>ENABLE</a:t>
              </a:r>
            </a:p>
            <a:p>
              <a:pPr algn="r"/>
              <a:r>
                <a:rPr lang="en-GB" altLang="en-US" sz="1600" b="0">
                  <a:latin typeface="Times New Roman" pitchFamily="18" charset="0"/>
                </a:rPr>
                <a:t>RX</a:t>
              </a:r>
            </a:p>
          </p:txBody>
        </p:sp>
        <p:sp>
          <p:nvSpPr>
            <p:cNvPr id="33" name="Line 49"/>
            <p:cNvSpPr>
              <a:spLocks noChangeAspect="1" noChangeShapeType="1"/>
            </p:cNvSpPr>
            <p:nvPr/>
          </p:nvSpPr>
          <p:spPr bwMode="auto">
            <a:xfrm>
              <a:off x="938" y="2536"/>
              <a:ext cx="0" cy="303"/>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34" name="Line 51"/>
            <p:cNvSpPr>
              <a:spLocks noChangeAspect="1" noChangeShapeType="1"/>
            </p:cNvSpPr>
            <p:nvPr/>
          </p:nvSpPr>
          <p:spPr bwMode="auto">
            <a:xfrm flipH="1">
              <a:off x="1848" y="2146"/>
              <a:ext cx="0" cy="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5" name="Line 52"/>
            <p:cNvSpPr>
              <a:spLocks noChangeAspect="1" noChangeShapeType="1"/>
            </p:cNvSpPr>
            <p:nvPr/>
          </p:nvSpPr>
          <p:spPr bwMode="auto">
            <a:xfrm flipH="1">
              <a:off x="2108" y="2406"/>
              <a:ext cx="0" cy="6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6" name="Oval 53"/>
            <p:cNvSpPr>
              <a:spLocks noChangeAspect="1" noChangeArrowheads="1"/>
            </p:cNvSpPr>
            <p:nvPr/>
          </p:nvSpPr>
          <p:spPr bwMode="auto">
            <a:xfrm flipH="1">
              <a:off x="2081" y="2382"/>
              <a:ext cx="43" cy="43"/>
            </a:xfrm>
            <a:prstGeom prst="ellipse">
              <a:avLst/>
            </a:prstGeom>
            <a:solidFill>
              <a:schemeClr val="tx1"/>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37" name="Line 192"/>
            <p:cNvSpPr>
              <a:spLocks noChangeAspect="1" noChangeShapeType="1"/>
            </p:cNvSpPr>
            <p:nvPr/>
          </p:nvSpPr>
          <p:spPr bwMode="auto">
            <a:xfrm>
              <a:off x="702" y="2933"/>
              <a:ext cx="2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grpSp>
        <p:nvGrpSpPr>
          <p:cNvPr id="38" name="Group 189"/>
          <p:cNvGrpSpPr>
            <a:grpSpLocks/>
          </p:cNvGrpSpPr>
          <p:nvPr/>
        </p:nvGrpSpPr>
        <p:grpSpPr bwMode="auto">
          <a:xfrm>
            <a:off x="5916488" y="1700808"/>
            <a:ext cx="3048000" cy="1295400"/>
            <a:chOff x="4128" y="1200"/>
            <a:chExt cx="1920" cy="816"/>
          </a:xfrm>
        </p:grpSpPr>
        <p:grpSp>
          <p:nvGrpSpPr>
            <p:cNvPr id="39" name="Group 181"/>
            <p:cNvGrpSpPr>
              <a:grpSpLocks/>
            </p:cNvGrpSpPr>
            <p:nvPr/>
          </p:nvGrpSpPr>
          <p:grpSpPr bwMode="auto">
            <a:xfrm>
              <a:off x="4128" y="1200"/>
              <a:ext cx="1920" cy="816"/>
              <a:chOff x="4128" y="1200"/>
              <a:chExt cx="1920" cy="816"/>
            </a:xfrm>
          </p:grpSpPr>
          <p:sp>
            <p:nvSpPr>
              <p:cNvPr id="41" name="Rectangle 139"/>
              <p:cNvSpPr>
                <a:spLocks noChangeArrowheads="1"/>
              </p:cNvSpPr>
              <p:nvPr/>
            </p:nvSpPr>
            <p:spPr bwMode="auto">
              <a:xfrm>
                <a:off x="4992" y="1584"/>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ct val="80000"/>
                  </a:lnSpc>
                </a:pPr>
                <a:r>
                  <a:rPr lang="en-GB" altLang="en-US" b="0" dirty="0" smtClean="0">
                    <a:latin typeface="Times New Roman" pitchFamily="18" charset="0"/>
                  </a:rPr>
                  <a:t>Slave </a:t>
                </a:r>
                <a:r>
                  <a:rPr lang="en-GB" altLang="en-US" b="0" dirty="0">
                    <a:latin typeface="Times New Roman" pitchFamily="18" charset="0"/>
                  </a:rPr>
                  <a:t>1</a:t>
                </a:r>
              </a:p>
            </p:txBody>
          </p:sp>
          <p:grpSp>
            <p:nvGrpSpPr>
              <p:cNvPr id="42" name="Group 180"/>
              <p:cNvGrpSpPr>
                <a:grpSpLocks/>
              </p:cNvGrpSpPr>
              <p:nvPr/>
            </p:nvGrpSpPr>
            <p:grpSpPr bwMode="auto">
              <a:xfrm>
                <a:off x="4128" y="1200"/>
                <a:ext cx="826" cy="816"/>
                <a:chOff x="4128" y="1200"/>
                <a:chExt cx="826" cy="816"/>
              </a:xfrm>
            </p:grpSpPr>
            <p:sp>
              <p:nvSpPr>
                <p:cNvPr id="43" name="Line 142"/>
                <p:cNvSpPr>
                  <a:spLocks noChangeShapeType="1"/>
                </p:cNvSpPr>
                <p:nvPr/>
              </p:nvSpPr>
              <p:spPr bwMode="auto">
                <a:xfrm>
                  <a:off x="4128" y="1398"/>
                  <a:ext cx="5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4" name="Line 143"/>
                <p:cNvSpPr>
                  <a:spLocks noChangeShapeType="1"/>
                </p:cNvSpPr>
                <p:nvPr/>
              </p:nvSpPr>
              <p:spPr bwMode="auto">
                <a:xfrm>
                  <a:off x="4128" y="1249"/>
                  <a:ext cx="4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5" name="Line 144"/>
                <p:cNvSpPr>
                  <a:spLocks noChangeShapeType="1"/>
                </p:cNvSpPr>
                <p:nvPr/>
              </p:nvSpPr>
              <p:spPr bwMode="auto">
                <a:xfrm flipH="1">
                  <a:off x="4389" y="1769"/>
                  <a:ext cx="3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6" name="Line 145"/>
                <p:cNvSpPr>
                  <a:spLocks noChangeShapeType="1"/>
                </p:cNvSpPr>
                <p:nvPr/>
              </p:nvSpPr>
              <p:spPr bwMode="auto">
                <a:xfrm flipH="1">
                  <a:off x="4519" y="1620"/>
                  <a:ext cx="2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7" name="Line 146"/>
                <p:cNvSpPr>
                  <a:spLocks noChangeShapeType="1"/>
                </p:cNvSpPr>
                <p:nvPr/>
              </p:nvSpPr>
              <p:spPr bwMode="auto">
                <a:xfrm flipH="1">
                  <a:off x="4128" y="1917"/>
                  <a:ext cx="67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nvGrpSpPr>
                <p:cNvPr id="48" name="Group 179"/>
                <p:cNvGrpSpPr>
                  <a:grpSpLocks/>
                </p:cNvGrpSpPr>
                <p:nvPr/>
              </p:nvGrpSpPr>
              <p:grpSpPr bwMode="auto">
                <a:xfrm>
                  <a:off x="4606" y="1200"/>
                  <a:ext cx="348" cy="816"/>
                  <a:chOff x="4606" y="1200"/>
                  <a:chExt cx="348" cy="816"/>
                </a:xfrm>
              </p:grpSpPr>
              <p:sp>
                <p:nvSpPr>
                  <p:cNvPr id="53" name="Line 148"/>
                  <p:cNvSpPr>
                    <a:spLocks noChangeShapeType="1"/>
                  </p:cNvSpPr>
                  <p:nvPr/>
                </p:nvSpPr>
                <p:spPr bwMode="auto">
                  <a:xfrm>
                    <a:off x="4802" y="1348"/>
                    <a:ext cx="0" cy="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54" name="AutoShape 149"/>
                  <p:cNvSpPr>
                    <a:spLocks noChangeArrowheads="1"/>
                  </p:cNvSpPr>
                  <p:nvPr/>
                </p:nvSpPr>
                <p:spPr bwMode="auto">
                  <a:xfrm rot="5400000">
                    <a:off x="4629" y="1220"/>
                    <a:ext cx="247" cy="207"/>
                  </a:xfrm>
                  <a:prstGeom prst="triangle">
                    <a:avLst>
                      <a:gd name="adj" fmla="val 50000"/>
                    </a:avLst>
                  </a:prstGeom>
                  <a:gradFill rotWithShape="0">
                    <a:gsLst>
                      <a:gs pos="0">
                        <a:schemeClr val="hlink"/>
                      </a:gs>
                      <a:gs pos="100000">
                        <a:schemeClr val="hlink">
                          <a:gamma/>
                          <a:tint val="0"/>
                          <a:invGamma/>
                        </a:schemeClr>
                      </a:gs>
                    </a:gsLst>
                    <a:lin ang="0" scaled="1"/>
                  </a:gradFill>
                  <a:ln w="12700">
                    <a:solidFill>
                      <a:schemeClr val="tx1"/>
                    </a:solidFill>
                    <a:miter lim="800000"/>
                    <a:headEnd/>
                    <a:tailEnd/>
                  </a:ln>
                  <a:effectLst/>
                </p:spPr>
                <p:txBody>
                  <a:bodyPr wrap="none" anchor="ctr"/>
                  <a:lstStyle/>
                  <a:p>
                    <a:pPr>
                      <a:defRPr/>
                    </a:pPr>
                    <a:endParaRPr lang="en-US"/>
                  </a:p>
                </p:txBody>
              </p:sp>
              <p:sp>
                <p:nvSpPr>
                  <p:cNvPr id="55" name="Oval 150"/>
                  <p:cNvSpPr>
                    <a:spLocks noChangeArrowheads="1"/>
                  </p:cNvSpPr>
                  <p:nvPr/>
                </p:nvSpPr>
                <p:spPr bwMode="auto">
                  <a:xfrm>
                    <a:off x="4606" y="1225"/>
                    <a:ext cx="43" cy="49"/>
                  </a:xfrm>
                  <a:prstGeom prst="ellipse">
                    <a:avLst/>
                  </a:prstGeom>
                  <a:solidFill>
                    <a:srgbClr val="FFFF66"/>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56" name="Line 151"/>
                  <p:cNvSpPr>
                    <a:spLocks noChangeShapeType="1"/>
                  </p:cNvSpPr>
                  <p:nvPr/>
                </p:nvSpPr>
                <p:spPr bwMode="auto">
                  <a:xfrm>
                    <a:off x="4845" y="1324"/>
                    <a:ext cx="10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57" name="AutoShape 152"/>
                  <p:cNvSpPr>
                    <a:spLocks noChangeArrowheads="1"/>
                  </p:cNvSpPr>
                  <p:nvPr/>
                </p:nvSpPr>
                <p:spPr bwMode="auto">
                  <a:xfrm rot="16200000" flipH="1">
                    <a:off x="4618" y="1591"/>
                    <a:ext cx="247" cy="206"/>
                  </a:xfrm>
                  <a:prstGeom prst="triangle">
                    <a:avLst>
                      <a:gd name="adj" fmla="val 50000"/>
                    </a:avLst>
                  </a:prstGeom>
                  <a:gradFill rotWithShape="0">
                    <a:gsLst>
                      <a:gs pos="0">
                        <a:schemeClr val="hlink">
                          <a:gamma/>
                          <a:tint val="0"/>
                          <a:invGamma/>
                        </a:schemeClr>
                      </a:gs>
                      <a:gs pos="100000">
                        <a:schemeClr val="hlink"/>
                      </a:gs>
                    </a:gsLst>
                    <a:lin ang="0" scaled="1"/>
                  </a:gradFill>
                  <a:ln w="12700">
                    <a:solidFill>
                      <a:schemeClr val="tx1"/>
                    </a:solidFill>
                    <a:miter lim="800000"/>
                    <a:headEnd/>
                    <a:tailEnd/>
                  </a:ln>
                  <a:effectLst/>
                </p:spPr>
                <p:txBody>
                  <a:bodyPr wrap="none" anchor="ctr"/>
                  <a:lstStyle/>
                  <a:p>
                    <a:pPr>
                      <a:defRPr/>
                    </a:pPr>
                    <a:endParaRPr lang="en-US"/>
                  </a:p>
                </p:txBody>
              </p:sp>
              <p:sp>
                <p:nvSpPr>
                  <p:cNvPr id="58" name="Oval 153"/>
                  <p:cNvSpPr>
                    <a:spLocks noChangeArrowheads="1"/>
                  </p:cNvSpPr>
                  <p:nvPr/>
                </p:nvSpPr>
                <p:spPr bwMode="auto">
                  <a:xfrm flipH="1">
                    <a:off x="4715" y="1744"/>
                    <a:ext cx="43" cy="49"/>
                  </a:xfrm>
                  <a:prstGeom prst="ellipse">
                    <a:avLst/>
                  </a:prstGeom>
                  <a:solidFill>
                    <a:srgbClr val="FFFF66"/>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59" name="Line 154"/>
                  <p:cNvSpPr>
                    <a:spLocks noChangeShapeType="1"/>
                  </p:cNvSpPr>
                  <p:nvPr/>
                </p:nvSpPr>
                <p:spPr bwMode="auto">
                  <a:xfrm flipH="1">
                    <a:off x="4802" y="1793"/>
                    <a:ext cx="0" cy="1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60" name="Line 155"/>
                  <p:cNvSpPr>
                    <a:spLocks noChangeShapeType="1"/>
                  </p:cNvSpPr>
                  <p:nvPr/>
                </p:nvSpPr>
                <p:spPr bwMode="auto">
                  <a:xfrm flipH="1">
                    <a:off x="4845" y="1695"/>
                    <a:ext cx="10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61" name="Line 156"/>
                  <p:cNvSpPr>
                    <a:spLocks noChangeShapeType="1"/>
                  </p:cNvSpPr>
                  <p:nvPr/>
                </p:nvSpPr>
                <p:spPr bwMode="auto">
                  <a:xfrm flipH="1">
                    <a:off x="4758" y="1967"/>
                    <a:ext cx="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62" name="Line 157"/>
                  <p:cNvSpPr>
                    <a:spLocks noChangeShapeType="1"/>
                  </p:cNvSpPr>
                  <p:nvPr/>
                </p:nvSpPr>
                <p:spPr bwMode="auto">
                  <a:xfrm flipH="1">
                    <a:off x="4780" y="1991"/>
                    <a:ext cx="4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63" name="Line 158"/>
                  <p:cNvSpPr>
                    <a:spLocks noChangeShapeType="1"/>
                  </p:cNvSpPr>
                  <p:nvPr/>
                </p:nvSpPr>
                <p:spPr bwMode="auto">
                  <a:xfrm flipH="1">
                    <a:off x="4794" y="2016"/>
                    <a:ext cx="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64" name="Oval 159"/>
                  <p:cNvSpPr>
                    <a:spLocks noChangeArrowheads="1"/>
                  </p:cNvSpPr>
                  <p:nvPr/>
                </p:nvSpPr>
                <p:spPr bwMode="auto">
                  <a:xfrm flipH="1">
                    <a:off x="4793" y="1903"/>
                    <a:ext cx="21" cy="24"/>
                  </a:xfrm>
                  <a:prstGeom prst="ellipse">
                    <a:avLst/>
                  </a:prstGeom>
                  <a:solidFill>
                    <a:schemeClr val="tx1"/>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65" name="Line 160"/>
                  <p:cNvSpPr>
                    <a:spLocks noChangeShapeType="1"/>
                  </p:cNvSpPr>
                  <p:nvPr/>
                </p:nvSpPr>
                <p:spPr bwMode="auto">
                  <a:xfrm flipH="1">
                    <a:off x="4802" y="1472"/>
                    <a:ext cx="1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66" name="Line 162"/>
                  <p:cNvSpPr>
                    <a:spLocks noChangeShapeType="1"/>
                  </p:cNvSpPr>
                  <p:nvPr/>
                </p:nvSpPr>
                <p:spPr bwMode="auto">
                  <a:xfrm>
                    <a:off x="4873" y="1357"/>
                    <a:ext cx="0" cy="213"/>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grpSp>
            <p:sp>
              <p:nvSpPr>
                <p:cNvPr id="49" name="Line 163"/>
                <p:cNvSpPr>
                  <a:spLocks noChangeShapeType="1"/>
                </p:cNvSpPr>
                <p:nvPr/>
              </p:nvSpPr>
              <p:spPr bwMode="auto">
                <a:xfrm flipH="1">
                  <a:off x="4389" y="1398"/>
                  <a:ext cx="0" cy="3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50" name="Line 164"/>
                <p:cNvSpPr>
                  <a:spLocks noChangeShapeType="1"/>
                </p:cNvSpPr>
                <p:nvPr/>
              </p:nvSpPr>
              <p:spPr bwMode="auto">
                <a:xfrm flipH="1">
                  <a:off x="4519" y="1249"/>
                  <a:ext cx="0" cy="3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51" name="Oval 165"/>
                <p:cNvSpPr>
                  <a:spLocks noChangeArrowheads="1"/>
                </p:cNvSpPr>
                <p:nvPr/>
              </p:nvSpPr>
              <p:spPr bwMode="auto">
                <a:xfrm flipH="1">
                  <a:off x="4375" y="1382"/>
                  <a:ext cx="22" cy="25"/>
                </a:xfrm>
                <a:prstGeom prst="ellipse">
                  <a:avLst/>
                </a:prstGeom>
                <a:solidFill>
                  <a:schemeClr val="tx1"/>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52" name="Oval 166"/>
                <p:cNvSpPr>
                  <a:spLocks noChangeArrowheads="1"/>
                </p:cNvSpPr>
                <p:nvPr/>
              </p:nvSpPr>
              <p:spPr bwMode="auto">
                <a:xfrm flipH="1">
                  <a:off x="4506" y="1234"/>
                  <a:ext cx="21" cy="25"/>
                </a:xfrm>
                <a:prstGeom prst="ellipse">
                  <a:avLst/>
                </a:prstGeom>
                <a:solidFill>
                  <a:schemeClr val="tx1"/>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grpSp>
        </p:grpSp>
        <p:sp>
          <p:nvSpPr>
            <p:cNvPr id="40" name="Rectangle 178"/>
            <p:cNvSpPr>
              <a:spLocks noChangeArrowheads="1"/>
            </p:cNvSpPr>
            <p:nvPr/>
          </p:nvSpPr>
          <p:spPr bwMode="auto">
            <a:xfrm>
              <a:off x="4917" y="1243"/>
              <a:ext cx="435"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20000"/>
                </a:lnSpc>
              </a:pPr>
              <a:r>
                <a:rPr lang="en-GB" altLang="en-US" sz="900" b="0" dirty="0">
                  <a:latin typeface="Times New Roman" pitchFamily="18" charset="0"/>
                </a:rPr>
                <a:t>TX</a:t>
              </a:r>
            </a:p>
            <a:p>
              <a:pPr>
                <a:lnSpc>
                  <a:spcPct val="170000"/>
                </a:lnSpc>
              </a:pPr>
              <a:r>
                <a:rPr lang="en-GB" altLang="en-US" sz="900" b="0" dirty="0">
                  <a:latin typeface="Times New Roman" pitchFamily="18" charset="0"/>
                </a:rPr>
                <a:t> ENABLE</a:t>
              </a:r>
            </a:p>
            <a:p>
              <a:pPr>
                <a:lnSpc>
                  <a:spcPct val="120000"/>
                </a:lnSpc>
              </a:pPr>
              <a:endParaRPr lang="en-GB" altLang="en-US" sz="900" b="0" dirty="0">
                <a:latin typeface="Times New Roman" pitchFamily="18" charset="0"/>
              </a:endParaRPr>
            </a:p>
            <a:p>
              <a:pPr>
                <a:lnSpc>
                  <a:spcPct val="120000"/>
                </a:lnSpc>
              </a:pPr>
              <a:r>
                <a:rPr lang="en-GB" altLang="en-US" sz="900" b="0" dirty="0">
                  <a:latin typeface="Times New Roman" pitchFamily="18" charset="0"/>
                </a:rPr>
                <a:t>RX</a:t>
              </a:r>
            </a:p>
          </p:txBody>
        </p:sp>
      </p:grpSp>
      <p:grpSp>
        <p:nvGrpSpPr>
          <p:cNvPr id="67" name="Group 188"/>
          <p:cNvGrpSpPr>
            <a:grpSpLocks/>
          </p:cNvGrpSpPr>
          <p:nvPr/>
        </p:nvGrpSpPr>
        <p:grpSpPr bwMode="auto">
          <a:xfrm>
            <a:off x="5919663" y="3212976"/>
            <a:ext cx="3044825" cy="1295400"/>
            <a:chOff x="4128" y="2064"/>
            <a:chExt cx="1918" cy="816"/>
          </a:xfrm>
        </p:grpSpPr>
        <p:grpSp>
          <p:nvGrpSpPr>
            <p:cNvPr id="68" name="Group 186"/>
            <p:cNvGrpSpPr>
              <a:grpSpLocks/>
            </p:cNvGrpSpPr>
            <p:nvPr/>
          </p:nvGrpSpPr>
          <p:grpSpPr bwMode="auto">
            <a:xfrm>
              <a:off x="4128" y="2064"/>
              <a:ext cx="1918" cy="816"/>
              <a:chOff x="4128" y="2064"/>
              <a:chExt cx="1918" cy="816"/>
            </a:xfrm>
          </p:grpSpPr>
          <p:grpSp>
            <p:nvGrpSpPr>
              <p:cNvPr id="70" name="Group 185"/>
              <p:cNvGrpSpPr>
                <a:grpSpLocks/>
              </p:cNvGrpSpPr>
              <p:nvPr/>
            </p:nvGrpSpPr>
            <p:grpSpPr bwMode="auto">
              <a:xfrm>
                <a:off x="4128" y="2064"/>
                <a:ext cx="826" cy="816"/>
                <a:chOff x="4128" y="2064"/>
                <a:chExt cx="826" cy="816"/>
              </a:xfrm>
            </p:grpSpPr>
            <p:sp>
              <p:nvSpPr>
                <p:cNvPr id="72" name="Line 110"/>
                <p:cNvSpPr>
                  <a:spLocks noChangeShapeType="1"/>
                </p:cNvSpPr>
                <p:nvPr/>
              </p:nvSpPr>
              <p:spPr bwMode="auto">
                <a:xfrm>
                  <a:off x="4128" y="2262"/>
                  <a:ext cx="5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73" name="Line 111"/>
                <p:cNvSpPr>
                  <a:spLocks noChangeShapeType="1"/>
                </p:cNvSpPr>
                <p:nvPr/>
              </p:nvSpPr>
              <p:spPr bwMode="auto">
                <a:xfrm>
                  <a:off x="4128" y="2113"/>
                  <a:ext cx="4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74" name="Line 112"/>
                <p:cNvSpPr>
                  <a:spLocks noChangeShapeType="1"/>
                </p:cNvSpPr>
                <p:nvPr/>
              </p:nvSpPr>
              <p:spPr bwMode="auto">
                <a:xfrm flipH="1">
                  <a:off x="4389" y="2633"/>
                  <a:ext cx="3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75" name="Line 113"/>
                <p:cNvSpPr>
                  <a:spLocks noChangeShapeType="1"/>
                </p:cNvSpPr>
                <p:nvPr/>
              </p:nvSpPr>
              <p:spPr bwMode="auto">
                <a:xfrm flipH="1">
                  <a:off x="4519" y="2484"/>
                  <a:ext cx="2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76" name="Line 114"/>
                <p:cNvSpPr>
                  <a:spLocks noChangeShapeType="1"/>
                </p:cNvSpPr>
                <p:nvPr/>
              </p:nvSpPr>
              <p:spPr bwMode="auto">
                <a:xfrm flipH="1">
                  <a:off x="4128" y="2781"/>
                  <a:ext cx="67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nvGrpSpPr>
                <p:cNvPr id="77" name="Group 184"/>
                <p:cNvGrpSpPr>
                  <a:grpSpLocks/>
                </p:cNvGrpSpPr>
                <p:nvPr/>
              </p:nvGrpSpPr>
              <p:grpSpPr bwMode="auto">
                <a:xfrm>
                  <a:off x="4606" y="2064"/>
                  <a:ext cx="348" cy="816"/>
                  <a:chOff x="4606" y="2064"/>
                  <a:chExt cx="348" cy="816"/>
                </a:xfrm>
              </p:grpSpPr>
              <p:sp>
                <p:nvSpPr>
                  <p:cNvPr id="82" name="Line 116"/>
                  <p:cNvSpPr>
                    <a:spLocks noChangeShapeType="1"/>
                  </p:cNvSpPr>
                  <p:nvPr/>
                </p:nvSpPr>
                <p:spPr bwMode="auto">
                  <a:xfrm>
                    <a:off x="4802" y="2212"/>
                    <a:ext cx="0" cy="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3" name="AutoShape 117"/>
                  <p:cNvSpPr>
                    <a:spLocks noChangeArrowheads="1"/>
                  </p:cNvSpPr>
                  <p:nvPr/>
                </p:nvSpPr>
                <p:spPr bwMode="auto">
                  <a:xfrm rot="5400000">
                    <a:off x="4629" y="2084"/>
                    <a:ext cx="247" cy="207"/>
                  </a:xfrm>
                  <a:prstGeom prst="triangle">
                    <a:avLst>
                      <a:gd name="adj" fmla="val 50000"/>
                    </a:avLst>
                  </a:prstGeom>
                  <a:gradFill rotWithShape="0">
                    <a:gsLst>
                      <a:gs pos="0">
                        <a:schemeClr val="hlink"/>
                      </a:gs>
                      <a:gs pos="100000">
                        <a:schemeClr val="hlink">
                          <a:gamma/>
                          <a:tint val="0"/>
                          <a:invGamma/>
                        </a:schemeClr>
                      </a:gs>
                    </a:gsLst>
                    <a:lin ang="0" scaled="1"/>
                  </a:gradFill>
                  <a:ln w="12700">
                    <a:solidFill>
                      <a:schemeClr val="tx1"/>
                    </a:solidFill>
                    <a:miter lim="800000"/>
                    <a:headEnd/>
                    <a:tailEnd/>
                  </a:ln>
                  <a:effectLst/>
                </p:spPr>
                <p:txBody>
                  <a:bodyPr wrap="none" anchor="ctr"/>
                  <a:lstStyle/>
                  <a:p>
                    <a:pPr>
                      <a:defRPr/>
                    </a:pPr>
                    <a:endParaRPr lang="en-US"/>
                  </a:p>
                </p:txBody>
              </p:sp>
              <p:sp>
                <p:nvSpPr>
                  <p:cNvPr id="84" name="Oval 118"/>
                  <p:cNvSpPr>
                    <a:spLocks noChangeArrowheads="1"/>
                  </p:cNvSpPr>
                  <p:nvPr/>
                </p:nvSpPr>
                <p:spPr bwMode="auto">
                  <a:xfrm>
                    <a:off x="4606" y="2089"/>
                    <a:ext cx="43" cy="49"/>
                  </a:xfrm>
                  <a:prstGeom prst="ellipse">
                    <a:avLst/>
                  </a:prstGeom>
                  <a:solidFill>
                    <a:srgbClr val="FFFF66"/>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85" name="Line 119"/>
                  <p:cNvSpPr>
                    <a:spLocks noChangeShapeType="1"/>
                  </p:cNvSpPr>
                  <p:nvPr/>
                </p:nvSpPr>
                <p:spPr bwMode="auto">
                  <a:xfrm>
                    <a:off x="4845" y="2188"/>
                    <a:ext cx="10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6" name="AutoShape 120"/>
                  <p:cNvSpPr>
                    <a:spLocks noChangeArrowheads="1"/>
                  </p:cNvSpPr>
                  <p:nvPr/>
                </p:nvSpPr>
                <p:spPr bwMode="auto">
                  <a:xfrm rot="16200000" flipH="1">
                    <a:off x="4618" y="2455"/>
                    <a:ext cx="247" cy="206"/>
                  </a:xfrm>
                  <a:prstGeom prst="triangle">
                    <a:avLst>
                      <a:gd name="adj" fmla="val 50000"/>
                    </a:avLst>
                  </a:prstGeom>
                  <a:gradFill rotWithShape="0">
                    <a:gsLst>
                      <a:gs pos="0">
                        <a:schemeClr val="hlink">
                          <a:gamma/>
                          <a:tint val="0"/>
                          <a:invGamma/>
                        </a:schemeClr>
                      </a:gs>
                      <a:gs pos="100000">
                        <a:schemeClr val="hlink"/>
                      </a:gs>
                    </a:gsLst>
                    <a:lin ang="0" scaled="1"/>
                  </a:gradFill>
                  <a:ln w="12700">
                    <a:solidFill>
                      <a:schemeClr val="tx1"/>
                    </a:solidFill>
                    <a:miter lim="800000"/>
                    <a:headEnd/>
                    <a:tailEnd/>
                  </a:ln>
                  <a:effectLst/>
                </p:spPr>
                <p:txBody>
                  <a:bodyPr wrap="none" anchor="ctr"/>
                  <a:lstStyle/>
                  <a:p>
                    <a:pPr>
                      <a:defRPr/>
                    </a:pPr>
                    <a:endParaRPr lang="en-US"/>
                  </a:p>
                </p:txBody>
              </p:sp>
              <p:sp>
                <p:nvSpPr>
                  <p:cNvPr id="87" name="Oval 121"/>
                  <p:cNvSpPr>
                    <a:spLocks noChangeArrowheads="1"/>
                  </p:cNvSpPr>
                  <p:nvPr/>
                </p:nvSpPr>
                <p:spPr bwMode="auto">
                  <a:xfrm flipH="1">
                    <a:off x="4715" y="2608"/>
                    <a:ext cx="43" cy="49"/>
                  </a:xfrm>
                  <a:prstGeom prst="ellipse">
                    <a:avLst/>
                  </a:prstGeom>
                  <a:solidFill>
                    <a:srgbClr val="FFFF66"/>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88" name="Line 122"/>
                  <p:cNvSpPr>
                    <a:spLocks noChangeShapeType="1"/>
                  </p:cNvSpPr>
                  <p:nvPr/>
                </p:nvSpPr>
                <p:spPr bwMode="auto">
                  <a:xfrm flipH="1">
                    <a:off x="4802" y="2657"/>
                    <a:ext cx="0" cy="1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9" name="Line 123"/>
                  <p:cNvSpPr>
                    <a:spLocks noChangeShapeType="1"/>
                  </p:cNvSpPr>
                  <p:nvPr/>
                </p:nvSpPr>
                <p:spPr bwMode="auto">
                  <a:xfrm flipH="1">
                    <a:off x="4845" y="2559"/>
                    <a:ext cx="10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0" name="Line 124"/>
                  <p:cNvSpPr>
                    <a:spLocks noChangeShapeType="1"/>
                  </p:cNvSpPr>
                  <p:nvPr/>
                </p:nvSpPr>
                <p:spPr bwMode="auto">
                  <a:xfrm flipH="1">
                    <a:off x="4758" y="2831"/>
                    <a:ext cx="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1" name="Line 125"/>
                  <p:cNvSpPr>
                    <a:spLocks noChangeShapeType="1"/>
                  </p:cNvSpPr>
                  <p:nvPr/>
                </p:nvSpPr>
                <p:spPr bwMode="auto">
                  <a:xfrm flipH="1">
                    <a:off x="4780" y="2855"/>
                    <a:ext cx="4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2" name="Line 126"/>
                  <p:cNvSpPr>
                    <a:spLocks noChangeShapeType="1"/>
                  </p:cNvSpPr>
                  <p:nvPr/>
                </p:nvSpPr>
                <p:spPr bwMode="auto">
                  <a:xfrm flipH="1">
                    <a:off x="4794" y="2880"/>
                    <a:ext cx="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3" name="Oval 127"/>
                  <p:cNvSpPr>
                    <a:spLocks noChangeArrowheads="1"/>
                  </p:cNvSpPr>
                  <p:nvPr/>
                </p:nvSpPr>
                <p:spPr bwMode="auto">
                  <a:xfrm flipH="1">
                    <a:off x="4793" y="2767"/>
                    <a:ext cx="21" cy="24"/>
                  </a:xfrm>
                  <a:prstGeom prst="ellipse">
                    <a:avLst/>
                  </a:prstGeom>
                  <a:solidFill>
                    <a:schemeClr val="tx1"/>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94" name="Line 128"/>
                  <p:cNvSpPr>
                    <a:spLocks noChangeShapeType="1"/>
                  </p:cNvSpPr>
                  <p:nvPr/>
                </p:nvSpPr>
                <p:spPr bwMode="auto">
                  <a:xfrm flipH="1">
                    <a:off x="4802" y="2336"/>
                    <a:ext cx="1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5" name="Line 130"/>
                  <p:cNvSpPr>
                    <a:spLocks noChangeShapeType="1"/>
                  </p:cNvSpPr>
                  <p:nvPr/>
                </p:nvSpPr>
                <p:spPr bwMode="auto">
                  <a:xfrm>
                    <a:off x="4879" y="2215"/>
                    <a:ext cx="1" cy="238"/>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grpSp>
            <p:sp>
              <p:nvSpPr>
                <p:cNvPr id="78" name="Line 131"/>
                <p:cNvSpPr>
                  <a:spLocks noChangeShapeType="1"/>
                </p:cNvSpPr>
                <p:nvPr/>
              </p:nvSpPr>
              <p:spPr bwMode="auto">
                <a:xfrm flipH="1">
                  <a:off x="4389" y="2262"/>
                  <a:ext cx="0" cy="3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79" name="Line 132"/>
                <p:cNvSpPr>
                  <a:spLocks noChangeShapeType="1"/>
                </p:cNvSpPr>
                <p:nvPr/>
              </p:nvSpPr>
              <p:spPr bwMode="auto">
                <a:xfrm flipH="1">
                  <a:off x="4519" y="2113"/>
                  <a:ext cx="0" cy="3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80" name="Oval 133"/>
                <p:cNvSpPr>
                  <a:spLocks noChangeArrowheads="1"/>
                </p:cNvSpPr>
                <p:nvPr/>
              </p:nvSpPr>
              <p:spPr bwMode="auto">
                <a:xfrm flipH="1">
                  <a:off x="4375" y="2246"/>
                  <a:ext cx="22" cy="25"/>
                </a:xfrm>
                <a:prstGeom prst="ellipse">
                  <a:avLst/>
                </a:prstGeom>
                <a:solidFill>
                  <a:schemeClr val="tx1"/>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81" name="Oval 134"/>
                <p:cNvSpPr>
                  <a:spLocks noChangeArrowheads="1"/>
                </p:cNvSpPr>
                <p:nvPr/>
              </p:nvSpPr>
              <p:spPr bwMode="auto">
                <a:xfrm flipH="1">
                  <a:off x="4506" y="2098"/>
                  <a:ext cx="21" cy="25"/>
                </a:xfrm>
                <a:prstGeom prst="ellipse">
                  <a:avLst/>
                </a:prstGeom>
                <a:solidFill>
                  <a:schemeClr val="tx1"/>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grpSp>
          <p:sp>
            <p:nvSpPr>
              <p:cNvPr id="71" name="Rectangle 167"/>
              <p:cNvSpPr>
                <a:spLocks noChangeArrowheads="1"/>
              </p:cNvSpPr>
              <p:nvPr/>
            </p:nvSpPr>
            <p:spPr bwMode="auto">
              <a:xfrm>
                <a:off x="4990" y="2443"/>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ct val="80000"/>
                  </a:lnSpc>
                </a:pPr>
                <a:r>
                  <a:rPr lang="en-GB" altLang="en-US" b="0">
                    <a:latin typeface="Times New Roman" pitchFamily="18" charset="0"/>
                  </a:rPr>
                  <a:t>Slave 2</a:t>
                </a:r>
              </a:p>
            </p:txBody>
          </p:sp>
        </p:grpSp>
        <p:sp>
          <p:nvSpPr>
            <p:cNvPr id="69" name="Rectangle 183"/>
            <p:cNvSpPr>
              <a:spLocks noChangeArrowheads="1"/>
            </p:cNvSpPr>
            <p:nvPr/>
          </p:nvSpPr>
          <p:spPr bwMode="auto">
            <a:xfrm>
              <a:off x="4942" y="2114"/>
              <a:ext cx="435"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20000"/>
                </a:lnSpc>
              </a:pPr>
              <a:r>
                <a:rPr lang="en-GB" altLang="en-US" sz="900" b="0">
                  <a:latin typeface="Times New Roman" pitchFamily="18" charset="0"/>
                </a:rPr>
                <a:t>TX</a:t>
              </a:r>
            </a:p>
            <a:p>
              <a:pPr>
                <a:lnSpc>
                  <a:spcPct val="170000"/>
                </a:lnSpc>
              </a:pPr>
              <a:r>
                <a:rPr lang="en-GB" altLang="en-US" sz="900" b="0">
                  <a:latin typeface="Times New Roman" pitchFamily="18" charset="0"/>
                </a:rPr>
                <a:t> ENABLE</a:t>
              </a:r>
            </a:p>
            <a:p>
              <a:pPr>
                <a:lnSpc>
                  <a:spcPct val="120000"/>
                </a:lnSpc>
              </a:pPr>
              <a:endParaRPr lang="en-GB" altLang="en-US" sz="900" b="0">
                <a:latin typeface="Times New Roman" pitchFamily="18" charset="0"/>
              </a:endParaRPr>
            </a:p>
            <a:p>
              <a:pPr>
                <a:lnSpc>
                  <a:spcPct val="120000"/>
                </a:lnSpc>
              </a:pPr>
              <a:r>
                <a:rPr lang="en-GB" altLang="en-US" sz="900" b="0">
                  <a:latin typeface="Times New Roman" pitchFamily="18" charset="0"/>
                </a:rPr>
                <a:t>RX</a:t>
              </a:r>
            </a:p>
          </p:txBody>
        </p:sp>
      </p:grpSp>
      <p:grpSp>
        <p:nvGrpSpPr>
          <p:cNvPr id="96" name="Group 191"/>
          <p:cNvGrpSpPr>
            <a:grpSpLocks/>
          </p:cNvGrpSpPr>
          <p:nvPr/>
        </p:nvGrpSpPr>
        <p:grpSpPr bwMode="auto">
          <a:xfrm>
            <a:off x="5940152" y="4941912"/>
            <a:ext cx="3048000" cy="1295400"/>
            <a:chOff x="4128" y="3168"/>
            <a:chExt cx="1920" cy="816"/>
          </a:xfrm>
        </p:grpSpPr>
        <p:sp>
          <p:nvSpPr>
            <p:cNvPr id="97" name="Line 84"/>
            <p:cNvSpPr>
              <a:spLocks noChangeShapeType="1"/>
            </p:cNvSpPr>
            <p:nvPr/>
          </p:nvSpPr>
          <p:spPr bwMode="auto">
            <a:xfrm>
              <a:off x="4128" y="3366"/>
              <a:ext cx="52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8" name="Line 85"/>
            <p:cNvSpPr>
              <a:spLocks noChangeShapeType="1"/>
            </p:cNvSpPr>
            <p:nvPr/>
          </p:nvSpPr>
          <p:spPr bwMode="auto">
            <a:xfrm>
              <a:off x="4128" y="3217"/>
              <a:ext cx="47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99" name="Line 86"/>
            <p:cNvSpPr>
              <a:spLocks noChangeShapeType="1"/>
            </p:cNvSpPr>
            <p:nvPr/>
          </p:nvSpPr>
          <p:spPr bwMode="auto">
            <a:xfrm flipH="1">
              <a:off x="4389" y="3737"/>
              <a:ext cx="32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00" name="Line 87"/>
            <p:cNvSpPr>
              <a:spLocks noChangeShapeType="1"/>
            </p:cNvSpPr>
            <p:nvPr/>
          </p:nvSpPr>
          <p:spPr bwMode="auto">
            <a:xfrm flipH="1">
              <a:off x="4519" y="3588"/>
              <a:ext cx="23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01" name="Line 88"/>
            <p:cNvSpPr>
              <a:spLocks noChangeShapeType="1"/>
            </p:cNvSpPr>
            <p:nvPr/>
          </p:nvSpPr>
          <p:spPr bwMode="auto">
            <a:xfrm flipH="1">
              <a:off x="4128" y="3885"/>
              <a:ext cx="67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02" name="Line 90"/>
            <p:cNvSpPr>
              <a:spLocks noChangeShapeType="1"/>
            </p:cNvSpPr>
            <p:nvPr/>
          </p:nvSpPr>
          <p:spPr bwMode="auto">
            <a:xfrm>
              <a:off x="4802" y="3316"/>
              <a:ext cx="0" cy="24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03" name="AutoShape 91"/>
            <p:cNvSpPr>
              <a:spLocks noChangeArrowheads="1"/>
            </p:cNvSpPr>
            <p:nvPr/>
          </p:nvSpPr>
          <p:spPr bwMode="auto">
            <a:xfrm rot="5400000">
              <a:off x="4629" y="3188"/>
              <a:ext cx="247" cy="207"/>
            </a:xfrm>
            <a:prstGeom prst="triangle">
              <a:avLst>
                <a:gd name="adj" fmla="val 50000"/>
              </a:avLst>
            </a:prstGeom>
            <a:gradFill rotWithShape="0">
              <a:gsLst>
                <a:gs pos="0">
                  <a:schemeClr val="hlink"/>
                </a:gs>
                <a:gs pos="100000">
                  <a:schemeClr val="hlink">
                    <a:gamma/>
                    <a:tint val="0"/>
                    <a:invGamma/>
                  </a:schemeClr>
                </a:gs>
              </a:gsLst>
              <a:lin ang="0" scaled="1"/>
            </a:gradFill>
            <a:ln w="12700">
              <a:solidFill>
                <a:schemeClr val="tx1"/>
              </a:solidFill>
              <a:miter lim="800000"/>
              <a:headEnd/>
              <a:tailEnd/>
            </a:ln>
            <a:effectLst/>
          </p:spPr>
          <p:txBody>
            <a:bodyPr wrap="none" anchor="ctr"/>
            <a:lstStyle/>
            <a:p>
              <a:pPr>
                <a:defRPr/>
              </a:pPr>
              <a:endParaRPr lang="en-US"/>
            </a:p>
          </p:txBody>
        </p:sp>
        <p:sp>
          <p:nvSpPr>
            <p:cNvPr id="104" name="Oval 92"/>
            <p:cNvSpPr>
              <a:spLocks noChangeArrowheads="1"/>
            </p:cNvSpPr>
            <p:nvPr/>
          </p:nvSpPr>
          <p:spPr bwMode="auto">
            <a:xfrm>
              <a:off x="4606" y="3193"/>
              <a:ext cx="43" cy="49"/>
            </a:xfrm>
            <a:prstGeom prst="ellipse">
              <a:avLst/>
            </a:prstGeom>
            <a:solidFill>
              <a:srgbClr val="FFFF66"/>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105" name="Line 93"/>
            <p:cNvSpPr>
              <a:spLocks noChangeShapeType="1"/>
            </p:cNvSpPr>
            <p:nvPr/>
          </p:nvSpPr>
          <p:spPr bwMode="auto">
            <a:xfrm>
              <a:off x="4845" y="3292"/>
              <a:ext cx="10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06" name="AutoShape 94"/>
            <p:cNvSpPr>
              <a:spLocks noChangeArrowheads="1"/>
            </p:cNvSpPr>
            <p:nvPr/>
          </p:nvSpPr>
          <p:spPr bwMode="auto">
            <a:xfrm rot="16200000" flipH="1">
              <a:off x="4618" y="3559"/>
              <a:ext cx="247" cy="206"/>
            </a:xfrm>
            <a:prstGeom prst="triangle">
              <a:avLst>
                <a:gd name="adj" fmla="val 50000"/>
              </a:avLst>
            </a:prstGeom>
            <a:gradFill rotWithShape="0">
              <a:gsLst>
                <a:gs pos="0">
                  <a:schemeClr val="hlink">
                    <a:gamma/>
                    <a:tint val="0"/>
                    <a:invGamma/>
                  </a:schemeClr>
                </a:gs>
                <a:gs pos="100000">
                  <a:schemeClr val="hlink"/>
                </a:gs>
              </a:gsLst>
              <a:lin ang="0" scaled="1"/>
            </a:gradFill>
            <a:ln w="12700">
              <a:solidFill>
                <a:schemeClr val="tx1"/>
              </a:solidFill>
              <a:miter lim="800000"/>
              <a:headEnd/>
              <a:tailEnd/>
            </a:ln>
            <a:effectLst/>
          </p:spPr>
          <p:txBody>
            <a:bodyPr wrap="none" anchor="ctr"/>
            <a:lstStyle/>
            <a:p>
              <a:pPr>
                <a:defRPr/>
              </a:pPr>
              <a:endParaRPr lang="en-US"/>
            </a:p>
          </p:txBody>
        </p:sp>
        <p:sp>
          <p:nvSpPr>
            <p:cNvPr id="107" name="Oval 95"/>
            <p:cNvSpPr>
              <a:spLocks noChangeArrowheads="1"/>
            </p:cNvSpPr>
            <p:nvPr/>
          </p:nvSpPr>
          <p:spPr bwMode="auto">
            <a:xfrm flipH="1">
              <a:off x="4715" y="3712"/>
              <a:ext cx="43" cy="49"/>
            </a:xfrm>
            <a:prstGeom prst="ellipse">
              <a:avLst/>
            </a:prstGeom>
            <a:solidFill>
              <a:srgbClr val="FFFF66"/>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108" name="Line 96"/>
            <p:cNvSpPr>
              <a:spLocks noChangeShapeType="1"/>
            </p:cNvSpPr>
            <p:nvPr/>
          </p:nvSpPr>
          <p:spPr bwMode="auto">
            <a:xfrm flipH="1">
              <a:off x="4802" y="3761"/>
              <a:ext cx="0" cy="174"/>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09" name="Line 97"/>
            <p:cNvSpPr>
              <a:spLocks noChangeShapeType="1"/>
            </p:cNvSpPr>
            <p:nvPr/>
          </p:nvSpPr>
          <p:spPr bwMode="auto">
            <a:xfrm flipH="1">
              <a:off x="4845" y="3663"/>
              <a:ext cx="109"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0" name="Line 98"/>
            <p:cNvSpPr>
              <a:spLocks noChangeShapeType="1"/>
            </p:cNvSpPr>
            <p:nvPr/>
          </p:nvSpPr>
          <p:spPr bwMode="auto">
            <a:xfrm flipH="1">
              <a:off x="4758" y="3935"/>
              <a:ext cx="87"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1" name="Line 99"/>
            <p:cNvSpPr>
              <a:spLocks noChangeShapeType="1"/>
            </p:cNvSpPr>
            <p:nvPr/>
          </p:nvSpPr>
          <p:spPr bwMode="auto">
            <a:xfrm flipH="1">
              <a:off x="4780" y="3959"/>
              <a:ext cx="43"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2" name="Line 100"/>
            <p:cNvSpPr>
              <a:spLocks noChangeShapeType="1"/>
            </p:cNvSpPr>
            <p:nvPr/>
          </p:nvSpPr>
          <p:spPr bwMode="auto">
            <a:xfrm flipH="1">
              <a:off x="4794" y="3984"/>
              <a:ext cx="2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3" name="Oval 101"/>
            <p:cNvSpPr>
              <a:spLocks noChangeArrowheads="1"/>
            </p:cNvSpPr>
            <p:nvPr/>
          </p:nvSpPr>
          <p:spPr bwMode="auto">
            <a:xfrm flipH="1">
              <a:off x="4793" y="3871"/>
              <a:ext cx="21" cy="24"/>
            </a:xfrm>
            <a:prstGeom prst="ellipse">
              <a:avLst/>
            </a:prstGeom>
            <a:solidFill>
              <a:schemeClr val="tx1"/>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114" name="Line 102"/>
            <p:cNvSpPr>
              <a:spLocks noChangeShapeType="1"/>
            </p:cNvSpPr>
            <p:nvPr/>
          </p:nvSpPr>
          <p:spPr bwMode="auto">
            <a:xfrm flipH="1">
              <a:off x="4802" y="3440"/>
              <a:ext cx="10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5" name="Line 104"/>
            <p:cNvSpPr>
              <a:spLocks noChangeShapeType="1"/>
            </p:cNvSpPr>
            <p:nvPr/>
          </p:nvSpPr>
          <p:spPr bwMode="auto">
            <a:xfrm>
              <a:off x="4873" y="3332"/>
              <a:ext cx="5" cy="219"/>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116" name="Line 105"/>
            <p:cNvSpPr>
              <a:spLocks noChangeShapeType="1"/>
            </p:cNvSpPr>
            <p:nvPr/>
          </p:nvSpPr>
          <p:spPr bwMode="auto">
            <a:xfrm flipH="1">
              <a:off x="4389" y="3366"/>
              <a:ext cx="0" cy="3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7" name="Line 106"/>
            <p:cNvSpPr>
              <a:spLocks noChangeShapeType="1"/>
            </p:cNvSpPr>
            <p:nvPr/>
          </p:nvSpPr>
          <p:spPr bwMode="auto">
            <a:xfrm flipH="1">
              <a:off x="4519" y="3217"/>
              <a:ext cx="0" cy="371"/>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18" name="Oval 107"/>
            <p:cNvSpPr>
              <a:spLocks noChangeArrowheads="1"/>
            </p:cNvSpPr>
            <p:nvPr/>
          </p:nvSpPr>
          <p:spPr bwMode="auto">
            <a:xfrm flipH="1">
              <a:off x="4375" y="3350"/>
              <a:ext cx="22" cy="25"/>
            </a:xfrm>
            <a:prstGeom prst="ellipse">
              <a:avLst/>
            </a:prstGeom>
            <a:solidFill>
              <a:schemeClr val="tx1"/>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119" name="Oval 108"/>
            <p:cNvSpPr>
              <a:spLocks noChangeArrowheads="1"/>
            </p:cNvSpPr>
            <p:nvPr/>
          </p:nvSpPr>
          <p:spPr bwMode="auto">
            <a:xfrm flipH="1">
              <a:off x="4506" y="3202"/>
              <a:ext cx="21" cy="25"/>
            </a:xfrm>
            <a:prstGeom prst="ellipse">
              <a:avLst/>
            </a:prstGeom>
            <a:solidFill>
              <a:schemeClr val="tx1"/>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120" name="Rectangle 140"/>
            <p:cNvSpPr>
              <a:spLocks noChangeArrowheads="1"/>
            </p:cNvSpPr>
            <p:nvPr/>
          </p:nvSpPr>
          <p:spPr bwMode="auto">
            <a:xfrm>
              <a:off x="4992" y="3552"/>
              <a:ext cx="105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ct val="80000"/>
                </a:lnSpc>
              </a:pPr>
              <a:r>
                <a:rPr lang="en-GB" altLang="en-US" b="0">
                  <a:latin typeface="Times New Roman" pitchFamily="18" charset="0"/>
                </a:rPr>
                <a:t>Slave N</a:t>
              </a:r>
            </a:p>
          </p:txBody>
        </p:sp>
        <p:sp>
          <p:nvSpPr>
            <p:cNvPr id="121" name="Rectangle 190"/>
            <p:cNvSpPr>
              <a:spLocks noChangeArrowheads="1"/>
            </p:cNvSpPr>
            <p:nvPr/>
          </p:nvSpPr>
          <p:spPr bwMode="auto">
            <a:xfrm>
              <a:off x="4938" y="3213"/>
              <a:ext cx="435" cy="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20000"/>
                </a:lnSpc>
              </a:pPr>
              <a:r>
                <a:rPr lang="en-GB" altLang="en-US" sz="900" b="0" dirty="0">
                  <a:latin typeface="Times New Roman" pitchFamily="18" charset="0"/>
                </a:rPr>
                <a:t>TX</a:t>
              </a:r>
            </a:p>
            <a:p>
              <a:pPr>
                <a:lnSpc>
                  <a:spcPct val="170000"/>
                </a:lnSpc>
              </a:pPr>
              <a:r>
                <a:rPr lang="en-GB" altLang="en-US" sz="900" b="0" dirty="0">
                  <a:latin typeface="Times New Roman" pitchFamily="18" charset="0"/>
                </a:rPr>
                <a:t> ENABLE</a:t>
              </a:r>
            </a:p>
            <a:p>
              <a:pPr>
                <a:lnSpc>
                  <a:spcPct val="120000"/>
                </a:lnSpc>
              </a:pPr>
              <a:endParaRPr lang="en-GB" altLang="en-US" sz="900" b="0" dirty="0">
                <a:latin typeface="Times New Roman" pitchFamily="18" charset="0"/>
              </a:endParaRPr>
            </a:p>
            <a:p>
              <a:pPr>
                <a:lnSpc>
                  <a:spcPct val="120000"/>
                </a:lnSpc>
              </a:pPr>
              <a:r>
                <a:rPr lang="en-GB" altLang="en-US" sz="900" b="0" dirty="0">
                  <a:latin typeface="Times New Roman" pitchFamily="18" charset="0"/>
                </a:rPr>
                <a:t>RX</a:t>
              </a:r>
            </a:p>
          </p:txBody>
        </p:sp>
      </p:grpSp>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dissolve">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dissolve">
                                      <p:cBhvr>
                                        <p:cTn id="17" dur="500"/>
                                        <p:tgtEl>
                                          <p:spTgt spid="6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dissolve">
                                      <p:cBhvr>
                                        <p:cTn id="22"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6"/>
          <p:cNvSpPr>
            <a:spLocks noChangeArrowheads="1"/>
          </p:cNvSpPr>
          <p:nvPr/>
        </p:nvSpPr>
        <p:spPr bwMode="auto">
          <a:xfrm>
            <a:off x="2281238" y="1719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en-US"/>
          </a:p>
        </p:txBody>
      </p:sp>
      <p:pic>
        <p:nvPicPr>
          <p:cNvPr id="512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60350"/>
            <a:ext cx="8135938" cy="612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717656"/>
      </p:ext>
    </p:extLst>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GB" sz="3600" b="1" dirty="0">
                <a:solidFill>
                  <a:srgbClr val="FF0000"/>
                </a:solidFill>
              </a:rPr>
              <a:t>RS-485 Full-duplex</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86"/>
          <p:cNvGrpSpPr>
            <a:grpSpLocks/>
          </p:cNvGrpSpPr>
          <p:nvPr/>
        </p:nvGrpSpPr>
        <p:grpSpPr bwMode="auto">
          <a:xfrm>
            <a:off x="179512" y="1780240"/>
            <a:ext cx="8712968" cy="3232935"/>
            <a:chOff x="-28" y="1632"/>
            <a:chExt cx="6433" cy="2448"/>
          </a:xfrm>
        </p:grpSpPr>
        <p:sp>
          <p:nvSpPr>
            <p:cNvPr id="10" name="Rectangle 79"/>
            <p:cNvSpPr>
              <a:spLocks noChangeArrowheads="1"/>
            </p:cNvSpPr>
            <p:nvPr/>
          </p:nvSpPr>
          <p:spPr bwMode="auto">
            <a:xfrm>
              <a:off x="384" y="3696"/>
              <a:ext cx="1152"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ct val="80000"/>
                </a:lnSpc>
              </a:pPr>
              <a:r>
                <a:rPr lang="en-GB" altLang="en-US" b="0">
                  <a:latin typeface="Times New Roman" pitchFamily="18" charset="0"/>
                </a:rPr>
                <a:t>Scanner</a:t>
              </a:r>
            </a:p>
          </p:txBody>
        </p:sp>
        <p:sp>
          <p:nvSpPr>
            <p:cNvPr id="11" name="Rectangle 74"/>
            <p:cNvSpPr>
              <a:spLocks noChangeArrowheads="1"/>
            </p:cNvSpPr>
            <p:nvPr/>
          </p:nvSpPr>
          <p:spPr bwMode="auto">
            <a:xfrm>
              <a:off x="-28" y="2125"/>
              <a:ext cx="960" cy="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a:lnSpc>
                  <a:spcPct val="160000"/>
                </a:lnSpc>
              </a:pPr>
              <a:r>
                <a:rPr lang="en-GB" altLang="en-US" sz="1600" b="0">
                  <a:latin typeface="Times New Roman" pitchFamily="18" charset="0"/>
                </a:rPr>
                <a:t>TX</a:t>
              </a:r>
            </a:p>
            <a:p>
              <a:pPr algn="ctr">
                <a:lnSpc>
                  <a:spcPct val="160000"/>
                </a:lnSpc>
              </a:pPr>
              <a:r>
                <a:rPr lang="en-GB" altLang="en-US" sz="1600" b="0">
                  <a:latin typeface="Times New Roman" pitchFamily="18" charset="0"/>
                </a:rPr>
                <a:t>ENABLE</a:t>
              </a:r>
            </a:p>
            <a:p>
              <a:pPr algn="r">
                <a:lnSpc>
                  <a:spcPct val="160000"/>
                </a:lnSpc>
              </a:pPr>
              <a:r>
                <a:rPr lang="en-GB" altLang="en-US" sz="1600" b="0">
                  <a:latin typeface="Times New Roman" pitchFamily="18" charset="0"/>
                </a:rPr>
                <a:t>RX</a:t>
              </a:r>
            </a:p>
          </p:txBody>
        </p:sp>
        <p:sp>
          <p:nvSpPr>
            <p:cNvPr id="12" name="Oval 70"/>
            <p:cNvSpPr>
              <a:spLocks noChangeArrowheads="1"/>
            </p:cNvSpPr>
            <p:nvPr/>
          </p:nvSpPr>
          <p:spPr bwMode="auto">
            <a:xfrm>
              <a:off x="144" y="1632"/>
              <a:ext cx="1728" cy="2016"/>
            </a:xfrm>
            <a:prstGeom prst="ellipse">
              <a:avLst/>
            </a:prstGeom>
            <a:noFill/>
            <a:ln w="285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13" name="Rectangle 6"/>
            <p:cNvSpPr>
              <a:spLocks noChangeArrowheads="1"/>
            </p:cNvSpPr>
            <p:nvPr/>
          </p:nvSpPr>
          <p:spPr bwMode="auto">
            <a:xfrm>
              <a:off x="2520" y="1790"/>
              <a:ext cx="168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10000"/>
                </a:lnSpc>
              </a:pPr>
              <a:r>
                <a:rPr lang="en-GB" altLang="en-US" sz="2000" b="0">
                  <a:latin typeface="Times New Roman" pitchFamily="18" charset="0"/>
                </a:rPr>
                <a:t>TX485+</a:t>
              </a:r>
            </a:p>
            <a:p>
              <a:pPr>
                <a:lnSpc>
                  <a:spcPct val="130000"/>
                </a:lnSpc>
              </a:pPr>
              <a:r>
                <a:rPr lang="en-GB" altLang="en-US" sz="2000" b="0">
                  <a:latin typeface="Times New Roman" pitchFamily="18" charset="0"/>
                </a:rPr>
                <a:t>TX485-</a:t>
              </a:r>
            </a:p>
          </p:txBody>
        </p:sp>
        <p:sp>
          <p:nvSpPr>
            <p:cNvPr id="14" name="Line 9"/>
            <p:cNvSpPr>
              <a:spLocks noChangeShapeType="1"/>
            </p:cNvSpPr>
            <p:nvPr/>
          </p:nvSpPr>
          <p:spPr bwMode="auto">
            <a:xfrm>
              <a:off x="1248" y="2304"/>
              <a:ext cx="192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5" name="Line 10"/>
            <p:cNvSpPr>
              <a:spLocks noChangeShapeType="1"/>
            </p:cNvSpPr>
            <p:nvPr/>
          </p:nvSpPr>
          <p:spPr bwMode="auto">
            <a:xfrm>
              <a:off x="1152" y="2016"/>
              <a:ext cx="20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6" name="Line 52"/>
            <p:cNvSpPr>
              <a:spLocks noChangeShapeType="1"/>
            </p:cNvSpPr>
            <p:nvPr/>
          </p:nvSpPr>
          <p:spPr bwMode="auto">
            <a:xfrm flipH="1">
              <a:off x="1392" y="3024"/>
              <a:ext cx="20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7" name="Line 53"/>
            <p:cNvSpPr>
              <a:spLocks noChangeShapeType="1"/>
            </p:cNvSpPr>
            <p:nvPr/>
          </p:nvSpPr>
          <p:spPr bwMode="auto">
            <a:xfrm flipH="1">
              <a:off x="1488" y="2736"/>
              <a:ext cx="20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8" name="Line 61"/>
            <p:cNvSpPr>
              <a:spLocks noChangeShapeType="1"/>
            </p:cNvSpPr>
            <p:nvPr/>
          </p:nvSpPr>
          <p:spPr bwMode="auto">
            <a:xfrm flipH="1">
              <a:off x="1296" y="3312"/>
              <a:ext cx="20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19" name="Rectangle 64"/>
            <p:cNvSpPr>
              <a:spLocks noChangeArrowheads="1"/>
            </p:cNvSpPr>
            <p:nvPr/>
          </p:nvSpPr>
          <p:spPr bwMode="auto">
            <a:xfrm>
              <a:off x="2520" y="2496"/>
              <a:ext cx="1680" cy="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10000"/>
                </a:lnSpc>
              </a:pPr>
              <a:r>
                <a:rPr lang="en-GB" altLang="en-US" sz="2000" b="0">
                  <a:latin typeface="Times New Roman" pitchFamily="18" charset="0"/>
                </a:rPr>
                <a:t>RX485+</a:t>
              </a:r>
            </a:p>
            <a:p>
              <a:pPr>
                <a:lnSpc>
                  <a:spcPct val="150000"/>
                </a:lnSpc>
              </a:pPr>
              <a:r>
                <a:rPr lang="en-GB" altLang="en-US" sz="2000" b="0">
                  <a:latin typeface="Times New Roman" pitchFamily="18" charset="0"/>
                </a:rPr>
                <a:t>RX485-</a:t>
              </a:r>
            </a:p>
          </p:txBody>
        </p:sp>
        <p:sp>
          <p:nvSpPr>
            <p:cNvPr id="20" name="Rectangle 67"/>
            <p:cNvSpPr>
              <a:spLocks noChangeArrowheads="1"/>
            </p:cNvSpPr>
            <p:nvPr/>
          </p:nvSpPr>
          <p:spPr bwMode="auto">
            <a:xfrm>
              <a:off x="2520" y="3107"/>
              <a:ext cx="1680"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90000"/>
                </a:lnSpc>
              </a:pPr>
              <a:r>
                <a:rPr lang="en-GB" altLang="en-US" sz="2000" b="0">
                  <a:latin typeface="Times New Roman" pitchFamily="18" charset="0"/>
                </a:rPr>
                <a:t>485GND</a:t>
              </a:r>
            </a:p>
          </p:txBody>
        </p:sp>
        <p:sp>
          <p:nvSpPr>
            <p:cNvPr id="21" name="Line 30"/>
            <p:cNvSpPr>
              <a:spLocks noChangeShapeType="1"/>
            </p:cNvSpPr>
            <p:nvPr/>
          </p:nvSpPr>
          <p:spPr bwMode="auto">
            <a:xfrm>
              <a:off x="2976" y="2304"/>
              <a:ext cx="20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2" name="Line 31"/>
            <p:cNvSpPr>
              <a:spLocks noChangeShapeType="1"/>
            </p:cNvSpPr>
            <p:nvPr/>
          </p:nvSpPr>
          <p:spPr bwMode="auto">
            <a:xfrm>
              <a:off x="2880" y="2016"/>
              <a:ext cx="20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3" name="Line 41"/>
            <p:cNvSpPr>
              <a:spLocks noChangeShapeType="1"/>
            </p:cNvSpPr>
            <p:nvPr/>
          </p:nvSpPr>
          <p:spPr bwMode="auto">
            <a:xfrm flipH="1">
              <a:off x="3168" y="3024"/>
              <a:ext cx="196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4" name="Line 42"/>
            <p:cNvSpPr>
              <a:spLocks noChangeShapeType="1"/>
            </p:cNvSpPr>
            <p:nvPr/>
          </p:nvSpPr>
          <p:spPr bwMode="auto">
            <a:xfrm flipH="1">
              <a:off x="3216" y="2736"/>
              <a:ext cx="20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5" name="Line 63"/>
            <p:cNvSpPr>
              <a:spLocks noChangeShapeType="1"/>
            </p:cNvSpPr>
            <p:nvPr/>
          </p:nvSpPr>
          <p:spPr bwMode="auto">
            <a:xfrm flipH="1">
              <a:off x="3312" y="3312"/>
              <a:ext cx="201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6" name="Line 32"/>
            <p:cNvSpPr>
              <a:spLocks noChangeShapeType="1"/>
            </p:cNvSpPr>
            <p:nvPr/>
          </p:nvSpPr>
          <p:spPr bwMode="auto">
            <a:xfrm>
              <a:off x="5328" y="2208"/>
              <a:ext cx="0" cy="4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27" name="AutoShape 28"/>
            <p:cNvSpPr>
              <a:spLocks noChangeArrowheads="1"/>
            </p:cNvSpPr>
            <p:nvPr/>
          </p:nvSpPr>
          <p:spPr bwMode="auto">
            <a:xfrm rot="5400000">
              <a:off x="4980" y="1932"/>
              <a:ext cx="480" cy="456"/>
            </a:xfrm>
            <a:prstGeom prst="triangle">
              <a:avLst>
                <a:gd name="adj" fmla="val 50000"/>
              </a:avLst>
            </a:prstGeom>
            <a:gradFill rotWithShape="0">
              <a:gsLst>
                <a:gs pos="0">
                  <a:schemeClr val="hlink"/>
                </a:gs>
                <a:gs pos="100000">
                  <a:schemeClr val="hlink">
                    <a:gamma/>
                    <a:tint val="0"/>
                    <a:invGamma/>
                  </a:schemeClr>
                </a:gs>
              </a:gsLst>
              <a:lin ang="0" scaled="1"/>
            </a:gradFill>
            <a:ln w="12700">
              <a:solidFill>
                <a:schemeClr val="tx1"/>
              </a:solidFill>
              <a:miter lim="800000"/>
              <a:headEnd/>
              <a:tailEnd/>
            </a:ln>
            <a:effectLst/>
          </p:spPr>
          <p:txBody>
            <a:bodyPr wrap="none" anchor="ctr"/>
            <a:lstStyle/>
            <a:p>
              <a:pPr>
                <a:defRPr/>
              </a:pPr>
              <a:endParaRPr lang="en-US"/>
            </a:p>
          </p:txBody>
        </p:sp>
        <p:sp>
          <p:nvSpPr>
            <p:cNvPr id="28" name="Oval 29"/>
            <p:cNvSpPr>
              <a:spLocks noChangeArrowheads="1"/>
            </p:cNvSpPr>
            <p:nvPr/>
          </p:nvSpPr>
          <p:spPr bwMode="auto">
            <a:xfrm>
              <a:off x="4896" y="1968"/>
              <a:ext cx="96" cy="96"/>
            </a:xfrm>
            <a:prstGeom prst="ellipse">
              <a:avLst/>
            </a:prstGeom>
            <a:solidFill>
              <a:srgbClr val="FFFF66"/>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29" name="Line 33"/>
            <p:cNvSpPr>
              <a:spLocks noChangeShapeType="1"/>
            </p:cNvSpPr>
            <p:nvPr/>
          </p:nvSpPr>
          <p:spPr bwMode="auto">
            <a:xfrm>
              <a:off x="5424" y="2160"/>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0" name="AutoShape 39"/>
            <p:cNvSpPr>
              <a:spLocks noChangeArrowheads="1"/>
            </p:cNvSpPr>
            <p:nvPr/>
          </p:nvSpPr>
          <p:spPr bwMode="auto">
            <a:xfrm rot="16200000" flipH="1">
              <a:off x="4956" y="2652"/>
              <a:ext cx="480" cy="456"/>
            </a:xfrm>
            <a:prstGeom prst="triangle">
              <a:avLst>
                <a:gd name="adj" fmla="val 50000"/>
              </a:avLst>
            </a:prstGeom>
            <a:gradFill rotWithShape="0">
              <a:gsLst>
                <a:gs pos="0">
                  <a:schemeClr val="hlink">
                    <a:gamma/>
                    <a:tint val="0"/>
                    <a:invGamma/>
                  </a:schemeClr>
                </a:gs>
                <a:gs pos="100000">
                  <a:schemeClr val="hlink"/>
                </a:gs>
              </a:gsLst>
              <a:lin ang="0" scaled="1"/>
            </a:gradFill>
            <a:ln w="12700">
              <a:solidFill>
                <a:schemeClr val="tx1"/>
              </a:solidFill>
              <a:miter lim="800000"/>
              <a:headEnd/>
              <a:tailEnd/>
            </a:ln>
            <a:effectLst/>
          </p:spPr>
          <p:txBody>
            <a:bodyPr wrap="none" anchor="ctr"/>
            <a:lstStyle/>
            <a:p>
              <a:pPr>
                <a:defRPr/>
              </a:pPr>
              <a:endParaRPr lang="en-US"/>
            </a:p>
          </p:txBody>
        </p:sp>
        <p:sp>
          <p:nvSpPr>
            <p:cNvPr id="31" name="Oval 40"/>
            <p:cNvSpPr>
              <a:spLocks noChangeArrowheads="1"/>
            </p:cNvSpPr>
            <p:nvPr/>
          </p:nvSpPr>
          <p:spPr bwMode="auto">
            <a:xfrm flipH="1">
              <a:off x="5136" y="2976"/>
              <a:ext cx="96" cy="96"/>
            </a:xfrm>
            <a:prstGeom prst="ellipse">
              <a:avLst/>
            </a:prstGeom>
            <a:solidFill>
              <a:srgbClr val="FFFF66"/>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32" name="Line 43"/>
            <p:cNvSpPr>
              <a:spLocks noChangeShapeType="1"/>
            </p:cNvSpPr>
            <p:nvPr/>
          </p:nvSpPr>
          <p:spPr bwMode="auto">
            <a:xfrm flipH="1">
              <a:off x="5328" y="3072"/>
              <a:ext cx="0" cy="3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3" name="Line 44"/>
            <p:cNvSpPr>
              <a:spLocks noChangeShapeType="1"/>
            </p:cNvSpPr>
            <p:nvPr/>
          </p:nvSpPr>
          <p:spPr bwMode="auto">
            <a:xfrm flipH="1">
              <a:off x="5424" y="2880"/>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4" name="Line 45"/>
            <p:cNvSpPr>
              <a:spLocks noChangeShapeType="1"/>
            </p:cNvSpPr>
            <p:nvPr/>
          </p:nvSpPr>
          <p:spPr bwMode="auto">
            <a:xfrm flipH="1">
              <a:off x="5232" y="34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5" name="Line 46"/>
            <p:cNvSpPr>
              <a:spLocks noChangeShapeType="1"/>
            </p:cNvSpPr>
            <p:nvPr/>
          </p:nvSpPr>
          <p:spPr bwMode="auto">
            <a:xfrm flipH="1">
              <a:off x="5280" y="3456"/>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6" name="Line 47"/>
            <p:cNvSpPr>
              <a:spLocks noChangeShapeType="1"/>
            </p:cNvSpPr>
            <p:nvPr/>
          </p:nvSpPr>
          <p:spPr bwMode="auto">
            <a:xfrm flipH="1">
              <a:off x="5310" y="3504"/>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7" name="Oval 66"/>
            <p:cNvSpPr>
              <a:spLocks noChangeArrowheads="1"/>
            </p:cNvSpPr>
            <p:nvPr/>
          </p:nvSpPr>
          <p:spPr bwMode="auto">
            <a:xfrm flipH="1">
              <a:off x="5308" y="3284"/>
              <a:ext cx="48" cy="48"/>
            </a:xfrm>
            <a:prstGeom prst="ellipse">
              <a:avLst/>
            </a:prstGeom>
            <a:solidFill>
              <a:schemeClr val="tx1"/>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38" name="Line 71"/>
            <p:cNvSpPr>
              <a:spLocks noChangeShapeType="1"/>
            </p:cNvSpPr>
            <p:nvPr/>
          </p:nvSpPr>
          <p:spPr bwMode="auto">
            <a:xfrm flipH="1">
              <a:off x="5328" y="2448"/>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39" name="Rectangle 72"/>
            <p:cNvSpPr>
              <a:spLocks noChangeArrowheads="1"/>
            </p:cNvSpPr>
            <p:nvPr/>
          </p:nvSpPr>
          <p:spPr bwMode="auto">
            <a:xfrm>
              <a:off x="5445" y="2163"/>
              <a:ext cx="960" cy="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nSpc>
                  <a:spcPct val="140000"/>
                </a:lnSpc>
              </a:pPr>
              <a:r>
                <a:rPr lang="en-GB" altLang="en-US" sz="1600" b="0">
                  <a:latin typeface="Times New Roman" pitchFamily="18" charset="0"/>
                </a:rPr>
                <a:t>TX</a:t>
              </a:r>
            </a:p>
            <a:p>
              <a:pPr algn="ctr">
                <a:lnSpc>
                  <a:spcPct val="140000"/>
                </a:lnSpc>
              </a:pPr>
              <a:r>
                <a:rPr lang="en-GB" altLang="en-US" sz="1600" b="0">
                  <a:latin typeface="Times New Roman" pitchFamily="18" charset="0"/>
                </a:rPr>
                <a:t>ENABLE</a:t>
              </a:r>
            </a:p>
            <a:p>
              <a:pPr>
                <a:lnSpc>
                  <a:spcPct val="140000"/>
                </a:lnSpc>
              </a:pPr>
              <a:r>
                <a:rPr lang="en-GB" altLang="en-US" sz="1600" b="0">
                  <a:latin typeface="Times New Roman" pitchFamily="18" charset="0"/>
                </a:rPr>
                <a:t>RX</a:t>
              </a:r>
            </a:p>
          </p:txBody>
        </p:sp>
        <p:sp>
          <p:nvSpPr>
            <p:cNvPr id="40" name="Line 73"/>
            <p:cNvSpPr>
              <a:spLocks noChangeShapeType="1"/>
            </p:cNvSpPr>
            <p:nvPr/>
          </p:nvSpPr>
          <p:spPr bwMode="auto">
            <a:xfrm>
              <a:off x="5424" y="2256"/>
              <a:ext cx="0" cy="336"/>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41" name="AutoShape 7"/>
            <p:cNvSpPr>
              <a:spLocks noChangeArrowheads="1"/>
            </p:cNvSpPr>
            <p:nvPr/>
          </p:nvSpPr>
          <p:spPr bwMode="auto">
            <a:xfrm rot="5400000">
              <a:off x="948" y="1932"/>
              <a:ext cx="480" cy="456"/>
            </a:xfrm>
            <a:prstGeom prst="triangle">
              <a:avLst>
                <a:gd name="adj" fmla="val 50000"/>
              </a:avLst>
            </a:prstGeom>
            <a:gradFill rotWithShape="0">
              <a:gsLst>
                <a:gs pos="0">
                  <a:schemeClr val="hlink"/>
                </a:gs>
                <a:gs pos="100000">
                  <a:schemeClr val="hlink">
                    <a:gamma/>
                    <a:tint val="0"/>
                    <a:invGamma/>
                  </a:schemeClr>
                </a:gs>
              </a:gsLst>
              <a:lin ang="0" scaled="1"/>
            </a:gradFill>
            <a:ln w="12700">
              <a:solidFill>
                <a:schemeClr val="tx1"/>
              </a:solidFill>
              <a:miter lim="800000"/>
              <a:headEnd/>
              <a:tailEnd/>
            </a:ln>
            <a:effectLst/>
          </p:spPr>
          <p:txBody>
            <a:bodyPr wrap="none" anchor="ctr"/>
            <a:lstStyle/>
            <a:p>
              <a:pPr>
                <a:defRPr/>
              </a:pPr>
              <a:endParaRPr lang="en-US"/>
            </a:p>
          </p:txBody>
        </p:sp>
        <p:sp>
          <p:nvSpPr>
            <p:cNvPr id="42" name="Oval 8"/>
            <p:cNvSpPr>
              <a:spLocks noChangeArrowheads="1"/>
            </p:cNvSpPr>
            <p:nvPr/>
          </p:nvSpPr>
          <p:spPr bwMode="auto">
            <a:xfrm>
              <a:off x="1152" y="2256"/>
              <a:ext cx="96" cy="96"/>
            </a:xfrm>
            <a:prstGeom prst="ellipse">
              <a:avLst/>
            </a:prstGeom>
            <a:solidFill>
              <a:srgbClr val="FFFF66"/>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43" name="Line 11"/>
            <p:cNvSpPr>
              <a:spLocks noChangeShapeType="1"/>
            </p:cNvSpPr>
            <p:nvPr/>
          </p:nvSpPr>
          <p:spPr bwMode="auto">
            <a:xfrm>
              <a:off x="1056" y="2352"/>
              <a:ext cx="0" cy="48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4" name="Line 12"/>
            <p:cNvSpPr>
              <a:spLocks noChangeShapeType="1"/>
            </p:cNvSpPr>
            <p:nvPr/>
          </p:nvSpPr>
          <p:spPr bwMode="auto">
            <a:xfrm>
              <a:off x="720" y="2160"/>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5" name="AutoShape 50"/>
            <p:cNvSpPr>
              <a:spLocks noChangeArrowheads="1"/>
            </p:cNvSpPr>
            <p:nvPr/>
          </p:nvSpPr>
          <p:spPr bwMode="auto">
            <a:xfrm rot="16200000" flipH="1">
              <a:off x="924" y="2652"/>
              <a:ext cx="480" cy="456"/>
            </a:xfrm>
            <a:prstGeom prst="triangle">
              <a:avLst>
                <a:gd name="adj" fmla="val 50000"/>
              </a:avLst>
            </a:prstGeom>
            <a:gradFill rotWithShape="0">
              <a:gsLst>
                <a:gs pos="0">
                  <a:schemeClr val="hlink">
                    <a:gamma/>
                    <a:tint val="0"/>
                    <a:invGamma/>
                  </a:schemeClr>
                </a:gs>
                <a:gs pos="100000">
                  <a:schemeClr val="hlink"/>
                </a:gs>
              </a:gsLst>
              <a:lin ang="0" scaled="1"/>
            </a:gradFill>
            <a:ln w="12700">
              <a:solidFill>
                <a:schemeClr val="tx1"/>
              </a:solidFill>
              <a:miter lim="800000"/>
              <a:headEnd/>
              <a:tailEnd/>
            </a:ln>
            <a:effectLst/>
          </p:spPr>
          <p:txBody>
            <a:bodyPr wrap="none" anchor="ctr"/>
            <a:lstStyle/>
            <a:p>
              <a:pPr>
                <a:defRPr/>
              </a:pPr>
              <a:endParaRPr lang="en-US"/>
            </a:p>
          </p:txBody>
        </p:sp>
        <p:sp>
          <p:nvSpPr>
            <p:cNvPr id="46" name="Oval 51"/>
            <p:cNvSpPr>
              <a:spLocks noChangeArrowheads="1"/>
            </p:cNvSpPr>
            <p:nvPr/>
          </p:nvSpPr>
          <p:spPr bwMode="auto">
            <a:xfrm flipH="1">
              <a:off x="1392" y="2688"/>
              <a:ext cx="96" cy="96"/>
            </a:xfrm>
            <a:prstGeom prst="ellipse">
              <a:avLst/>
            </a:prstGeom>
            <a:solidFill>
              <a:srgbClr val="FFFF66"/>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47" name="Line 54"/>
            <p:cNvSpPr>
              <a:spLocks noChangeShapeType="1"/>
            </p:cNvSpPr>
            <p:nvPr/>
          </p:nvSpPr>
          <p:spPr bwMode="auto">
            <a:xfrm flipH="1">
              <a:off x="1296" y="3072"/>
              <a:ext cx="0" cy="33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8" name="Line 55"/>
            <p:cNvSpPr>
              <a:spLocks noChangeShapeType="1"/>
            </p:cNvSpPr>
            <p:nvPr/>
          </p:nvSpPr>
          <p:spPr bwMode="auto">
            <a:xfrm flipH="1">
              <a:off x="816" y="2592"/>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49" name="Line 56"/>
            <p:cNvSpPr>
              <a:spLocks noChangeShapeType="1"/>
            </p:cNvSpPr>
            <p:nvPr/>
          </p:nvSpPr>
          <p:spPr bwMode="auto">
            <a:xfrm flipH="1">
              <a:off x="1200" y="3408"/>
              <a:ext cx="192"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50" name="Line 57"/>
            <p:cNvSpPr>
              <a:spLocks noChangeShapeType="1"/>
            </p:cNvSpPr>
            <p:nvPr/>
          </p:nvSpPr>
          <p:spPr bwMode="auto">
            <a:xfrm flipH="1">
              <a:off x="1248" y="3456"/>
              <a:ext cx="96"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51" name="Line 58"/>
            <p:cNvSpPr>
              <a:spLocks noChangeShapeType="1"/>
            </p:cNvSpPr>
            <p:nvPr/>
          </p:nvSpPr>
          <p:spPr bwMode="auto">
            <a:xfrm flipH="1">
              <a:off x="1278" y="3504"/>
              <a:ext cx="4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sp>
          <p:nvSpPr>
            <p:cNvPr id="52" name="Oval 65"/>
            <p:cNvSpPr>
              <a:spLocks noChangeArrowheads="1"/>
            </p:cNvSpPr>
            <p:nvPr/>
          </p:nvSpPr>
          <p:spPr bwMode="auto">
            <a:xfrm flipH="1">
              <a:off x="1269" y="3282"/>
              <a:ext cx="48" cy="48"/>
            </a:xfrm>
            <a:prstGeom prst="ellipse">
              <a:avLst/>
            </a:prstGeom>
            <a:solidFill>
              <a:schemeClr val="tx1"/>
            </a:solidFill>
            <a:ln w="12700">
              <a:solidFill>
                <a:schemeClr val="tx1"/>
              </a:solidFill>
              <a:round/>
              <a:headEnd/>
              <a:tailEnd/>
            </a:ln>
          </p:spPr>
          <p:txBody>
            <a:bodyPr wrap="none" anchor="ct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endParaRPr lang="en-US" altLang="en-US"/>
            </a:p>
          </p:txBody>
        </p:sp>
        <p:sp>
          <p:nvSpPr>
            <p:cNvPr id="53" name="Line 75"/>
            <p:cNvSpPr>
              <a:spLocks noChangeShapeType="1"/>
            </p:cNvSpPr>
            <p:nvPr/>
          </p:nvSpPr>
          <p:spPr bwMode="auto">
            <a:xfrm>
              <a:off x="925" y="2406"/>
              <a:ext cx="0" cy="336"/>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IN"/>
            </a:p>
          </p:txBody>
        </p:sp>
        <p:sp>
          <p:nvSpPr>
            <p:cNvPr id="54" name="Rectangle 83"/>
            <p:cNvSpPr>
              <a:spLocks noChangeArrowheads="1"/>
            </p:cNvSpPr>
            <p:nvPr/>
          </p:nvSpPr>
          <p:spPr bwMode="auto">
            <a:xfrm>
              <a:off x="4752" y="3504"/>
              <a:ext cx="1248" cy="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a:lnSpc>
                  <a:spcPct val="80000"/>
                </a:lnSpc>
              </a:pPr>
              <a:r>
                <a:rPr lang="en-GB" altLang="en-US" b="0">
                  <a:latin typeface="Times New Roman" pitchFamily="18" charset="0"/>
                </a:rPr>
                <a:t>Other device</a:t>
              </a:r>
            </a:p>
          </p:txBody>
        </p:sp>
        <p:sp>
          <p:nvSpPr>
            <p:cNvPr id="55" name="Line 84"/>
            <p:cNvSpPr>
              <a:spLocks noChangeShapeType="1"/>
            </p:cNvSpPr>
            <p:nvPr/>
          </p:nvSpPr>
          <p:spPr bwMode="auto">
            <a:xfrm>
              <a:off x="700" y="2882"/>
              <a:ext cx="24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IN"/>
            </a:p>
          </p:txBody>
        </p:sp>
      </p:grpSp>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lnSpc>
                <a:spcPct val="110000"/>
              </a:lnSpc>
              <a:spcBef>
                <a:spcPts val="500"/>
              </a:spcBef>
              <a:spcAft>
                <a:spcPts val="500"/>
              </a:spcAft>
            </a:pPr>
            <a:r>
              <a:rPr lang="en-US" altLang="en-US" sz="2400" dirty="0"/>
              <a:t>The architectural difference between RS-232 and RS-485 is that 232 is a bi-directional point to point link, whereas 485 is a single channel bus</a:t>
            </a:r>
            <a:r>
              <a:rPr lang="en-US" altLang="en-US" sz="2400" dirty="0" smtClean="0"/>
              <a:t>.</a:t>
            </a:r>
          </a:p>
          <a:p>
            <a:pPr algn="just">
              <a:lnSpc>
                <a:spcPct val="110000"/>
              </a:lnSpc>
              <a:spcBef>
                <a:spcPts val="500"/>
              </a:spcBef>
              <a:spcAft>
                <a:spcPts val="500"/>
              </a:spcAft>
            </a:pPr>
            <a:endParaRPr lang="en-US" altLang="en-US" sz="2400" dirty="0"/>
          </a:p>
          <a:p>
            <a:pPr algn="just">
              <a:lnSpc>
                <a:spcPct val="110000"/>
              </a:lnSpc>
              <a:spcBef>
                <a:spcPts val="500"/>
              </a:spcBef>
              <a:spcAft>
                <a:spcPts val="500"/>
              </a:spcAft>
            </a:pPr>
            <a:r>
              <a:rPr lang="en-US" altLang="en-US" sz="2400" dirty="0"/>
              <a:t>Electrically, each 232 signal uses a single wire with symmetric voltages about a common ground wire. 485 uses two wires to carry the single signal differentially</a:t>
            </a:r>
            <a:r>
              <a:rPr lang="en-US" altLang="en-US" sz="2400" dirty="0" smtClean="0"/>
              <a:t>.</a:t>
            </a:r>
          </a:p>
          <a:p>
            <a:pPr algn="just">
              <a:lnSpc>
                <a:spcPct val="110000"/>
              </a:lnSpc>
              <a:spcBef>
                <a:spcPts val="500"/>
              </a:spcBef>
              <a:spcAft>
                <a:spcPts val="500"/>
              </a:spcAft>
            </a:pPr>
            <a:endParaRPr lang="en-US" altLang="en-US" sz="2400" dirty="0"/>
          </a:p>
          <a:p>
            <a:pPr algn="just">
              <a:lnSpc>
                <a:spcPct val="110000"/>
              </a:lnSpc>
              <a:spcBef>
                <a:spcPts val="500"/>
              </a:spcBef>
              <a:spcAft>
                <a:spcPts val="500"/>
              </a:spcAft>
            </a:pPr>
            <a:r>
              <a:rPr lang="en-US" altLang="en-US" sz="2400" dirty="0"/>
              <a:t>The big difference to the software is that only one device on a 485 bus can transmit at a time, </a:t>
            </a:r>
            <a:r>
              <a:rPr lang="en-US" altLang="en-US" sz="2400" dirty="0" smtClean="0"/>
              <a:t>while </a:t>
            </a:r>
            <a:r>
              <a:rPr lang="en-US" altLang="en-US" sz="2400" dirty="0"/>
              <a:t>there is not similar limitation on RS232 because is a peer-to-peer  link .</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GB" sz="3600" b="1" dirty="0">
                <a:solidFill>
                  <a:srgbClr val="FF0000"/>
                </a:solidFill>
              </a:rPr>
              <a:t>RS-232 vs RS-485</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GB" sz="3600" b="1" dirty="0">
                <a:solidFill>
                  <a:srgbClr val="FF0000"/>
                </a:solidFill>
              </a:rPr>
              <a:t>RS-232 vs RS-485</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792" y="980728"/>
            <a:ext cx="7086600"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r>
              <a:rPr lang="en-US" altLang="en-US" sz="2400" dirty="0" smtClean="0">
                <a:cs typeface="Times New Roman" pitchFamily="18" charset="0"/>
              </a:rPr>
              <a:t>Developed </a:t>
            </a:r>
            <a:r>
              <a:rPr lang="en-US" altLang="en-US" sz="2400" dirty="0">
                <a:cs typeface="Times New Roman" pitchFamily="18" charset="0"/>
              </a:rPr>
              <a:t>by Motorola </a:t>
            </a:r>
            <a:r>
              <a:rPr lang="en-US" altLang="en-US" sz="2400" dirty="0" smtClean="0">
                <a:cs typeface="Times New Roman" pitchFamily="18" charset="0"/>
              </a:rPr>
              <a:t>also </a:t>
            </a:r>
            <a:r>
              <a:rPr lang="en-US" altLang="en-US" sz="2400" dirty="0">
                <a:cs typeface="Times New Roman" pitchFamily="18" charset="0"/>
              </a:rPr>
              <a:t>known as </a:t>
            </a:r>
            <a:r>
              <a:rPr lang="en-US" altLang="en-US" sz="2400" dirty="0" smtClean="0">
                <a:cs typeface="Times New Roman" pitchFamily="18" charset="0"/>
              </a:rPr>
              <a:t>Micro Wire </a:t>
            </a:r>
            <a:r>
              <a:rPr lang="en-US" altLang="en-US" sz="2400" dirty="0">
                <a:cs typeface="Times New Roman" pitchFamily="18" charset="0"/>
              </a:rPr>
              <a:t>(National  </a:t>
            </a:r>
            <a:r>
              <a:rPr lang="en-US" altLang="en-US" sz="2400" dirty="0" smtClean="0">
                <a:cs typeface="Times New Roman" pitchFamily="18" charset="0"/>
              </a:rPr>
              <a:t>Semiconductor</a:t>
            </a:r>
            <a:r>
              <a:rPr lang="en-US" altLang="en-US" sz="2400" dirty="0">
                <a:cs typeface="Times New Roman" pitchFamily="18" charset="0"/>
              </a:rPr>
              <a:t>), QSPI </a:t>
            </a:r>
            <a:r>
              <a:rPr lang="en-US" altLang="en-US" sz="2400" dirty="0" smtClean="0">
                <a:cs typeface="Times New Roman" pitchFamily="18" charset="0"/>
              </a:rPr>
              <a:t>(</a:t>
            </a:r>
            <a:r>
              <a:rPr lang="en-US" altLang="en-US" sz="2400" dirty="0">
                <a:cs typeface="Times New Roman" pitchFamily="18" charset="0"/>
              </a:rPr>
              <a:t>Queued),</a:t>
            </a:r>
            <a:r>
              <a:rPr lang="en-US" altLang="en-US" sz="2400" dirty="0" smtClean="0">
                <a:cs typeface="Times New Roman" pitchFamily="18" charset="0"/>
              </a:rPr>
              <a:t>Micro wire Plus</a:t>
            </a:r>
          </a:p>
          <a:p>
            <a:endParaRPr lang="en-US" altLang="en-US" sz="2400" dirty="0">
              <a:cs typeface="Times New Roman" pitchFamily="18" charset="0"/>
            </a:endParaRPr>
          </a:p>
          <a:p>
            <a:pPr algn="just"/>
            <a:r>
              <a:rPr lang="en-US" altLang="en-US" sz="2400" dirty="0" smtClean="0"/>
              <a:t>It </a:t>
            </a:r>
            <a:r>
              <a:rPr lang="en-US" altLang="en-US" sz="2400" dirty="0"/>
              <a:t>is a full-duplex protocol that functions on a master-slave paradigm that is ideally suited to data stream application</a:t>
            </a:r>
            <a:r>
              <a:rPr lang="en-US" altLang="en-US" sz="2400" dirty="0" smtClean="0"/>
              <a:t>.</a:t>
            </a:r>
          </a:p>
          <a:p>
            <a:pPr algn="just"/>
            <a:endParaRPr lang="en-US" altLang="en-US" sz="2400" dirty="0" smtClean="0"/>
          </a:p>
          <a:p>
            <a:pPr algn="just"/>
            <a:r>
              <a:rPr lang="en-US" altLang="en-US" sz="2400" dirty="0" smtClean="0">
                <a:cs typeface="Times New Roman" pitchFamily="18" charset="0"/>
              </a:rPr>
              <a:t>Synchronous </a:t>
            </a:r>
            <a:r>
              <a:rPr lang="en-US" altLang="en-US" sz="2400" dirty="0">
                <a:cs typeface="Times New Roman" pitchFamily="18" charset="0"/>
              </a:rPr>
              <a:t>Serial </a:t>
            </a:r>
            <a:r>
              <a:rPr lang="en-US" altLang="en-US" sz="2400" dirty="0" smtClean="0">
                <a:cs typeface="Times New Roman" pitchFamily="18" charset="0"/>
              </a:rPr>
              <a:t>Communication</a:t>
            </a:r>
          </a:p>
          <a:p>
            <a:pPr algn="just"/>
            <a:endParaRPr lang="en-US" altLang="en-US" sz="2400" dirty="0" smtClean="0">
              <a:cs typeface="Times New Roman" pitchFamily="18" charset="0"/>
            </a:endParaRPr>
          </a:p>
          <a:p>
            <a:pPr algn="just"/>
            <a:r>
              <a:rPr lang="en-US" altLang="en-US" sz="2400" dirty="0" smtClean="0"/>
              <a:t>Primarily </a:t>
            </a:r>
            <a:r>
              <a:rPr lang="en-US" altLang="en-US" sz="2400" dirty="0"/>
              <a:t>used for </a:t>
            </a:r>
            <a:r>
              <a:rPr lang="en-US" altLang="en-US" sz="2400" dirty="0" smtClean="0"/>
              <a:t>serial </a:t>
            </a:r>
            <a:r>
              <a:rPr lang="en-US" altLang="en-US" sz="2400" dirty="0"/>
              <a:t>communication between a host processor and peripherals</a:t>
            </a:r>
            <a:r>
              <a:rPr lang="en-US" altLang="en-US" sz="2400" dirty="0" smtClean="0"/>
              <a:t>.</a:t>
            </a:r>
          </a:p>
          <a:p>
            <a:pPr algn="just"/>
            <a:endParaRPr lang="en-US" altLang="en-US" sz="2400" dirty="0"/>
          </a:p>
          <a:p>
            <a:pPr algn="just"/>
            <a:r>
              <a:rPr lang="en-US" altLang="en-US" sz="2400" dirty="0" smtClean="0"/>
              <a:t>Can </a:t>
            </a:r>
            <a:r>
              <a:rPr lang="en-US" altLang="en-US" sz="2400" dirty="0"/>
              <a:t>also connect 2 processors via SPI</a:t>
            </a:r>
          </a:p>
          <a:p>
            <a:pPr algn="just"/>
            <a:endParaRPr lang="en-US" altLang="en-US" sz="2400" dirty="0">
              <a:cs typeface="Times New Roman" pitchFamily="18" charset="0"/>
            </a:endParaRPr>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smtClean="0">
                <a:solidFill>
                  <a:srgbClr val="FF0000"/>
                </a:solidFill>
              </a:rPr>
              <a:t>SPI (</a:t>
            </a:r>
            <a:r>
              <a:rPr lang="en-US" altLang="en-US" sz="3600" b="1" dirty="0">
                <a:solidFill>
                  <a:srgbClr val="FF0000"/>
                </a:solidFill>
              </a:rPr>
              <a:t>Serial Peripheral Interface</a:t>
            </a:r>
            <a:r>
              <a:rPr lang="en-US" altLang="en-US" sz="3600" b="1" dirty="0" smtClean="0">
                <a:solidFill>
                  <a:srgbClr val="FF0000"/>
                </a:solidFill>
              </a:rPr>
              <a:t>) Protocol</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88640"/>
            <a:ext cx="8928992" cy="6192688"/>
          </a:xfrm>
        </p:spPr>
        <p:txBody>
          <a:bodyPr/>
          <a:lstStyle/>
          <a:p>
            <a:pPr algn="just" eaLnBrk="1" hangingPunct="1">
              <a:defRPr/>
            </a:pPr>
            <a:endParaRPr lang="en-US" altLang="en-US" sz="2400" dirty="0" smtClean="0"/>
          </a:p>
          <a:p>
            <a:pPr algn="just" eaLnBrk="1" hangingPunct="1">
              <a:defRPr/>
            </a:pPr>
            <a:endParaRPr lang="en-US" altLang="en-US" sz="2400" dirty="0" smtClean="0"/>
          </a:p>
          <a:p>
            <a:pPr algn="just" eaLnBrk="1" hangingPunct="1">
              <a:defRPr/>
            </a:pPr>
            <a:r>
              <a:rPr lang="en-US" altLang="en-US" sz="2400" dirty="0" smtClean="0"/>
              <a:t>SPI </a:t>
            </a:r>
            <a:r>
              <a:rPr lang="en-US" altLang="en-US" sz="2400" dirty="0"/>
              <a:t>works in a master slave configuration with the master being the host microcontroller for example and the slave being the </a:t>
            </a:r>
            <a:r>
              <a:rPr lang="en-US" altLang="en-US" sz="2400" dirty="0" smtClean="0"/>
              <a:t>peripheral.</a:t>
            </a:r>
          </a:p>
          <a:p>
            <a:pPr algn="just" eaLnBrk="1" hangingPunct="1">
              <a:defRPr/>
            </a:pPr>
            <a:endParaRPr lang="en-US" altLang="en-US" sz="2400" dirty="0"/>
          </a:p>
          <a:p>
            <a:pPr algn="just" eaLnBrk="1" hangingPunct="1">
              <a:defRPr/>
            </a:pPr>
            <a:endParaRPr lang="en-US" altLang="en-US" sz="2400" dirty="0"/>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2932249"/>
            <a:ext cx="6912768" cy="18649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eaLnBrk="1" hangingPunct="1"/>
            <a:r>
              <a:rPr lang="en-US" altLang="en-US" sz="2400" dirty="0" smtClean="0"/>
              <a:t>Master</a:t>
            </a:r>
            <a:endParaRPr lang="en-US" altLang="en-US" sz="2400" dirty="0"/>
          </a:p>
          <a:p>
            <a:pPr lvl="1" eaLnBrk="1" hangingPunct="1"/>
            <a:r>
              <a:rPr lang="en-US" altLang="en-US" sz="2400" dirty="0"/>
              <a:t>The component that initiates the transfer</a:t>
            </a:r>
          </a:p>
          <a:p>
            <a:pPr lvl="1" eaLnBrk="1" hangingPunct="1"/>
            <a:r>
              <a:rPr lang="en-US" altLang="en-US" sz="2400" dirty="0"/>
              <a:t>The component that controls the </a:t>
            </a:r>
            <a:r>
              <a:rPr lang="en-US" altLang="en-US" sz="2400" dirty="0" smtClean="0"/>
              <a:t>transfer</a:t>
            </a:r>
          </a:p>
          <a:p>
            <a:pPr lvl="1" eaLnBrk="1" hangingPunct="1"/>
            <a:endParaRPr lang="en-US" altLang="en-US" sz="2400" dirty="0"/>
          </a:p>
          <a:p>
            <a:pPr eaLnBrk="1" hangingPunct="1"/>
            <a:r>
              <a:rPr lang="en-US" altLang="en-US" sz="2400" dirty="0"/>
              <a:t>Slave</a:t>
            </a:r>
          </a:p>
          <a:p>
            <a:pPr lvl="1" eaLnBrk="1" hangingPunct="1"/>
            <a:r>
              <a:rPr lang="en-US" altLang="en-US" sz="2400" dirty="0"/>
              <a:t>The component that responds to the transfer</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Concept of Master and Slave</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03" y="4077072"/>
            <a:ext cx="7405688" cy="150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a:r>
              <a:rPr lang="en-GB" altLang="en-US" sz="2400" dirty="0"/>
              <a:t>The SPI bus specifies four logic signals.</a:t>
            </a:r>
          </a:p>
          <a:p>
            <a:pPr lvl="1" algn="just"/>
            <a:r>
              <a:rPr lang="en-GB" altLang="en-US" sz="2400" dirty="0"/>
              <a:t>SCLK - Serial Clock (output from master)</a:t>
            </a:r>
          </a:p>
          <a:p>
            <a:pPr lvl="1" algn="just"/>
            <a:r>
              <a:rPr lang="en-GB" altLang="en-US" sz="2400" dirty="0"/>
              <a:t>MOSI - Master Output, Slave Input (output from master)</a:t>
            </a:r>
          </a:p>
          <a:p>
            <a:pPr lvl="1" algn="just"/>
            <a:r>
              <a:rPr lang="en-GB" altLang="en-US" sz="2400" dirty="0"/>
              <a:t>MISO - Master Input, Slave Output (output from slave)</a:t>
            </a:r>
          </a:p>
          <a:p>
            <a:pPr lvl="1" algn="just"/>
            <a:r>
              <a:rPr lang="en-GB" altLang="en-US" sz="2400" dirty="0"/>
              <a:t>SS - Slave Select (active low; output from master</a:t>
            </a:r>
            <a:r>
              <a:rPr lang="en-GB" altLang="en-US" sz="2400" dirty="0" smtClean="0"/>
              <a:t>)</a:t>
            </a:r>
          </a:p>
          <a:p>
            <a:pPr lvl="1" algn="just"/>
            <a:endParaRPr lang="en-GB" altLang="en-US" sz="2400" dirty="0"/>
          </a:p>
          <a:p>
            <a:pPr algn="just"/>
            <a:r>
              <a:rPr lang="en-GB" altLang="en-US" sz="2400" dirty="0"/>
              <a:t>Alternative naming conventions</a:t>
            </a:r>
          </a:p>
          <a:p>
            <a:pPr lvl="1" algn="just"/>
            <a:r>
              <a:rPr lang="en-GB" altLang="en-US" sz="2400" dirty="0"/>
              <a:t>SCK, CLK - Serial Clock (output from master)</a:t>
            </a:r>
          </a:p>
          <a:p>
            <a:pPr lvl="1" algn="just"/>
            <a:r>
              <a:rPr lang="en-GB" altLang="en-US" sz="2400" dirty="0"/>
              <a:t>SDI, DI, SI - Serial Data In</a:t>
            </a:r>
          </a:p>
          <a:p>
            <a:pPr lvl="1" algn="just"/>
            <a:r>
              <a:rPr lang="en-GB" altLang="en-US" sz="2400" dirty="0"/>
              <a:t>SDO, DO, SO - Serial Data Out</a:t>
            </a:r>
          </a:p>
          <a:p>
            <a:pPr lvl="1" algn="just"/>
            <a:r>
              <a:rPr lang="en-GB" altLang="en-US" sz="2400" dirty="0"/>
              <a:t>SSEL - Slave Select</a:t>
            </a:r>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latin typeface="+mn-lt"/>
                <a:cs typeface="Times New Roman" panose="02020603050405020304" pitchFamily="18" charset="0"/>
              </a:rPr>
              <a:t>SPI Signals</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412776"/>
            <a:ext cx="8928992" cy="4968552"/>
          </a:xfrm>
        </p:spPr>
        <p:txBody>
          <a:bodyPr/>
          <a:lstStyle/>
          <a:p>
            <a:pPr algn="just" eaLnBrk="1" hangingPunct="1">
              <a:defRPr/>
            </a:pPr>
            <a:endParaRPr lang="en-US" altLang="en-US" sz="1200" dirty="0" smtClean="0"/>
          </a:p>
          <a:p>
            <a:pPr algn="just" eaLnBrk="1" hangingPunct="1">
              <a:defRPr/>
            </a:pPr>
            <a:r>
              <a:rPr lang="en-US" altLang="en-US" sz="2400" dirty="0" smtClean="0"/>
              <a:t>Master </a:t>
            </a:r>
            <a:r>
              <a:rPr lang="en-US" altLang="en-US" sz="2400" dirty="0"/>
              <a:t>sends out active low chip select signal SS1, then slave 1 </a:t>
            </a:r>
            <a:r>
              <a:rPr lang="en-US" altLang="en-US" sz="2400" dirty="0" smtClean="0"/>
              <a:t>responds.</a:t>
            </a:r>
          </a:p>
          <a:p>
            <a:pPr algn="just" eaLnBrk="1" hangingPunct="1">
              <a:defRPr/>
            </a:pPr>
            <a:endParaRPr lang="en-US" altLang="en-US" sz="2400" dirty="0"/>
          </a:p>
          <a:p>
            <a:pPr algn="just" eaLnBrk="1" hangingPunct="1">
              <a:defRPr/>
            </a:pPr>
            <a:r>
              <a:rPr lang="en-US" altLang="en-US" sz="2400" dirty="0"/>
              <a:t>Master sends out active low chip select signal SS2, then slave 2 responds</a:t>
            </a:r>
          </a:p>
          <a:p>
            <a:pPr algn="just" eaLnBrk="1" hangingPunct="1">
              <a:defRPr/>
            </a:pPr>
            <a:endParaRPr lang="en-US" altLang="en-US" sz="2400" dirty="0" smtClean="0"/>
          </a:p>
          <a:p>
            <a:pPr algn="just" eaLnBrk="1" hangingPunct="1">
              <a:defRPr/>
            </a:pPr>
            <a:r>
              <a:rPr lang="en-US" altLang="en-US" sz="2400" dirty="0"/>
              <a:t>Master sends out active low chip select signal </a:t>
            </a:r>
            <a:r>
              <a:rPr lang="en-US" altLang="en-US" sz="2400" dirty="0" smtClean="0"/>
              <a:t>SS3, </a:t>
            </a:r>
            <a:r>
              <a:rPr lang="en-US" altLang="en-US" sz="2400" dirty="0"/>
              <a:t>then slave </a:t>
            </a:r>
            <a:r>
              <a:rPr lang="en-US" altLang="en-US" sz="2400" dirty="0" smtClean="0"/>
              <a:t>3 responds</a:t>
            </a:r>
            <a:endParaRPr lang="en-US" altLang="en-US" sz="2400" dirty="0"/>
          </a:p>
          <a:p>
            <a:pPr algn="just" eaLnBrk="1" hangingPunct="1">
              <a:defRPr/>
            </a:pPr>
            <a:endParaRPr lang="en-US" altLang="en-US" sz="2400" dirty="0" smtClean="0"/>
          </a:p>
          <a:p>
            <a:pPr algn="just" eaLnBrk="1" hangingPunct="1">
              <a:defRPr/>
            </a:pPr>
            <a:r>
              <a:rPr lang="en-US" altLang="en-US" sz="2400" dirty="0"/>
              <a:t>There is only one master, </a:t>
            </a:r>
            <a:r>
              <a:rPr lang="en-US" altLang="en-US" sz="2400" dirty="0" smtClean="0"/>
              <a:t>and number </a:t>
            </a:r>
            <a:r>
              <a:rPr lang="en-US" altLang="en-US" sz="2400" dirty="0"/>
              <a:t>of slaves depends on the number of chip select lines of the master.</a:t>
            </a:r>
          </a:p>
          <a:p>
            <a:pPr algn="just" eaLnBrk="1" hangingPunct="1">
              <a:defRPr/>
            </a:pPr>
            <a:endParaRPr lang="en-US" altLang="en-US" sz="2400" dirty="0"/>
          </a:p>
          <a:p>
            <a:pPr algn="just" eaLnBrk="1" hangingPunct="1">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224136"/>
          </a:xfrm>
        </p:spPr>
        <p:txBody>
          <a:bodyPr/>
          <a:lstStyle/>
          <a:p>
            <a:pPr eaLnBrk="1" hangingPunct="1"/>
            <a:r>
              <a:rPr lang="en-US" altLang="en-US" sz="3600" b="1" dirty="0">
                <a:solidFill>
                  <a:srgbClr val="FF0000"/>
                </a:solidFill>
              </a:rPr>
              <a:t>Master / Slave </a:t>
            </a:r>
            <a:r>
              <a:rPr lang="en-US" altLang="en-US" sz="3600" b="1" dirty="0" smtClean="0">
                <a:solidFill>
                  <a:srgbClr val="FF0000"/>
                </a:solidFill>
              </a:rPr>
              <a:t>concept </a:t>
            </a:r>
            <a:br>
              <a:rPr lang="en-US" altLang="en-US" sz="3600" b="1" dirty="0" smtClean="0">
                <a:solidFill>
                  <a:srgbClr val="FF0000"/>
                </a:solidFill>
              </a:rPr>
            </a:br>
            <a:r>
              <a:rPr lang="en-US" altLang="en-US" sz="3600" b="1" dirty="0" smtClean="0">
                <a:solidFill>
                  <a:srgbClr val="FF0000"/>
                </a:solidFill>
              </a:rPr>
              <a:t>Slave </a:t>
            </a:r>
            <a:r>
              <a:rPr lang="en-US" altLang="en-US" sz="3600" b="1" dirty="0">
                <a:solidFill>
                  <a:srgbClr val="FF0000"/>
                </a:solidFill>
              </a:rPr>
              <a:t>Select </a:t>
            </a:r>
            <a:r>
              <a:rPr lang="en-US" altLang="en-US" sz="3600" b="1" dirty="0" smtClean="0">
                <a:solidFill>
                  <a:srgbClr val="FF0000"/>
                </a:solidFill>
              </a:rPr>
              <a:t> (</a:t>
            </a:r>
            <a:r>
              <a:rPr lang="en-US" altLang="en-US" sz="3600" b="1" dirty="0">
                <a:solidFill>
                  <a:srgbClr val="FF0000"/>
                </a:solidFill>
              </a:rPr>
              <a:t>Chip Select)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6660232" y="2996952"/>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660232" y="4221088"/>
            <a:ext cx="5040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660232" y="1772816"/>
            <a:ext cx="50405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340768"/>
            <a:ext cx="8928992" cy="5040560"/>
          </a:xfrm>
        </p:spPr>
        <p:txBody>
          <a:bodyPr/>
          <a:lstStyle/>
          <a:p>
            <a:pPr algn="just" eaLnBrk="1" hangingPunct="1">
              <a:lnSpc>
                <a:spcPct val="90000"/>
              </a:lnSpc>
              <a:defRPr/>
            </a:pPr>
            <a:r>
              <a:rPr lang="en-US" altLang="en-US" sz="2400" dirty="0"/>
              <a:t>Master sends out information to slave along MOSI </a:t>
            </a:r>
            <a:r>
              <a:rPr lang="en-US" altLang="en-US" sz="2400" dirty="0" smtClean="0"/>
              <a:t>wire</a:t>
            </a:r>
          </a:p>
          <a:p>
            <a:pPr algn="just" eaLnBrk="1" hangingPunct="1">
              <a:lnSpc>
                <a:spcPct val="90000"/>
              </a:lnSpc>
              <a:defRPr/>
            </a:pPr>
            <a:r>
              <a:rPr lang="en-US" altLang="en-US" sz="2400" dirty="0"/>
              <a:t>Slave receives information from the master along MOSI wire</a:t>
            </a:r>
          </a:p>
          <a:p>
            <a:pPr algn="just" eaLnBrk="1" hangingPunct="1">
              <a:lnSpc>
                <a:spcPct val="90000"/>
              </a:lnSpc>
              <a:defRPr/>
            </a:pPr>
            <a:r>
              <a:rPr lang="en-US" altLang="en-US" sz="2400" dirty="0"/>
              <a:t>Information (bits) is clocked by SCLK </a:t>
            </a:r>
            <a:r>
              <a:rPr lang="en-US" altLang="en-US" sz="2400" dirty="0" smtClean="0"/>
              <a:t>signal </a:t>
            </a:r>
            <a:r>
              <a:rPr lang="en-US" altLang="en-US" sz="2000" dirty="0" smtClean="0"/>
              <a:t>(1-bit</a:t>
            </a:r>
            <a:r>
              <a:rPr lang="en-US" altLang="en-US" sz="2000" dirty="0"/>
              <a:t>, 1 clock </a:t>
            </a:r>
            <a:r>
              <a:rPr lang="en-US" altLang="en-US" sz="2000" dirty="0" smtClean="0"/>
              <a:t>tick)</a:t>
            </a:r>
            <a:endParaRPr lang="en-US" altLang="en-US" sz="2000" dirty="0"/>
          </a:p>
          <a:p>
            <a:pPr algn="just" eaLnBrk="1" hangingPunct="1">
              <a:lnSpc>
                <a:spcPct val="90000"/>
              </a:lnSpc>
              <a:defRPr/>
            </a:pPr>
            <a:endParaRPr lang="en-US" altLang="en-US" sz="2400" dirty="0"/>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152128"/>
          </a:xfrm>
        </p:spPr>
        <p:txBody>
          <a:bodyPr/>
          <a:lstStyle/>
          <a:p>
            <a:pPr eaLnBrk="1" hangingPunct="1"/>
            <a:r>
              <a:rPr lang="en-US" altLang="en-US" sz="3600" b="1" dirty="0">
                <a:solidFill>
                  <a:srgbClr val="FF0000"/>
                </a:solidFill>
              </a:rPr>
              <a:t>Master / Slave concept</a:t>
            </a:r>
            <a:br>
              <a:rPr lang="en-US" altLang="en-US" sz="3600" b="1" dirty="0">
                <a:solidFill>
                  <a:srgbClr val="FF0000"/>
                </a:solidFill>
              </a:rPr>
            </a:br>
            <a:r>
              <a:rPr lang="en-US" altLang="en-US" sz="3600" b="1" dirty="0">
                <a:solidFill>
                  <a:srgbClr val="FF0000"/>
                </a:solidFill>
              </a:rPr>
              <a:t>Master to Slave data movement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576" y="2924943"/>
            <a:ext cx="4301885" cy="352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340768"/>
            <a:ext cx="8928992" cy="5040560"/>
          </a:xfrm>
        </p:spPr>
        <p:txBody>
          <a:bodyPr/>
          <a:lstStyle/>
          <a:p>
            <a:pPr eaLnBrk="1" hangingPunct="1">
              <a:lnSpc>
                <a:spcPct val="90000"/>
              </a:lnSpc>
            </a:pPr>
            <a:r>
              <a:rPr lang="en-US" altLang="en-US" sz="2400" dirty="0"/>
              <a:t>Master receives information from slave along MISO wire</a:t>
            </a:r>
          </a:p>
          <a:p>
            <a:pPr algn="just" eaLnBrk="1" hangingPunct="1">
              <a:lnSpc>
                <a:spcPct val="90000"/>
              </a:lnSpc>
              <a:defRPr/>
            </a:pPr>
            <a:r>
              <a:rPr lang="en-US" altLang="en-US" sz="2400" dirty="0"/>
              <a:t>Slave sends information to the master along MISO wire</a:t>
            </a:r>
          </a:p>
          <a:p>
            <a:pPr algn="just" eaLnBrk="1" hangingPunct="1">
              <a:lnSpc>
                <a:spcPct val="90000"/>
              </a:lnSpc>
              <a:defRPr/>
            </a:pPr>
            <a:r>
              <a:rPr lang="en-US" altLang="en-US" sz="2400" dirty="0"/>
              <a:t>Information (bits) is clocked by SCLK </a:t>
            </a:r>
            <a:r>
              <a:rPr lang="en-US" altLang="en-US" sz="2400" dirty="0" smtClean="0"/>
              <a:t>signal</a:t>
            </a:r>
            <a:r>
              <a:rPr lang="en-US" altLang="en-US" sz="2400" dirty="0"/>
              <a:t> </a:t>
            </a:r>
            <a:r>
              <a:rPr lang="en-US" altLang="en-US" sz="2000" dirty="0"/>
              <a:t>(1-bit, 1 clock tick)</a:t>
            </a:r>
          </a:p>
          <a:p>
            <a:pPr algn="just" eaLnBrk="1" hangingPunct="1">
              <a:lnSpc>
                <a:spcPct val="90000"/>
              </a:lnSpc>
              <a:defRPr/>
            </a:pPr>
            <a:endParaRPr lang="en-US" altLang="en-US" sz="2400" dirty="0"/>
          </a:p>
          <a:p>
            <a:pPr algn="just" eaLnBrk="1" hangingPunct="1">
              <a:lnSpc>
                <a:spcPct val="90000"/>
              </a:lnSpc>
              <a:defRPr/>
            </a:pPr>
            <a:endParaRPr lang="en-US" altLang="en-US" sz="2400" dirty="0"/>
          </a:p>
          <a:p>
            <a:pPr algn="just" eaLnBrk="1" hangingPunct="1">
              <a:lnSpc>
                <a:spcPct val="90000"/>
              </a:lnSpc>
              <a:defRPr/>
            </a:pPr>
            <a:endParaRPr lang="en-US" altLang="en-US" sz="2400" dirty="0" smtClean="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1152128"/>
          </a:xfrm>
        </p:spPr>
        <p:txBody>
          <a:bodyPr/>
          <a:lstStyle/>
          <a:p>
            <a:pPr eaLnBrk="1" hangingPunct="1"/>
            <a:r>
              <a:rPr lang="en-US" altLang="en-US" sz="3600" b="1" dirty="0">
                <a:solidFill>
                  <a:srgbClr val="FF0000"/>
                </a:solidFill>
              </a:rPr>
              <a:t>Master / Slave concept</a:t>
            </a:r>
            <a:br>
              <a:rPr lang="en-US" altLang="en-US" sz="3600" b="1" dirty="0">
                <a:solidFill>
                  <a:srgbClr val="FF0000"/>
                </a:solidFill>
              </a:rPr>
            </a:br>
            <a:r>
              <a:rPr lang="en-US" altLang="en-US" sz="3600" b="1" dirty="0" smtClean="0">
                <a:solidFill>
                  <a:srgbClr val="FF0000"/>
                </a:solidFill>
              </a:rPr>
              <a:t>Slave to Master data </a:t>
            </a:r>
            <a:r>
              <a:rPr lang="en-US" altLang="en-US" sz="3600" b="1" dirty="0">
                <a:solidFill>
                  <a:srgbClr val="FF0000"/>
                </a:solidFill>
              </a:rPr>
              <a:t>movement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0576" y="2924943"/>
            <a:ext cx="4301885" cy="3528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7577489"/>
      </p:ext>
    </p:extLst>
  </p:cSld>
  <p:clrMapOvr>
    <a:masterClrMapping/>
  </p:clrMapOvr>
  <p:transition>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ChangeArrowheads="1"/>
          </p:cNvSpPr>
          <p:nvPr/>
        </p:nvSpPr>
        <p:spPr bwMode="auto">
          <a:xfrm>
            <a:off x="2271713" y="1714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ltLang="en-US"/>
          </a:p>
        </p:txBody>
      </p:sp>
      <p:pic>
        <p:nvPicPr>
          <p:cNvPr id="614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333375"/>
            <a:ext cx="7961312"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6"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2000863"/>
      </p:ext>
    </p:extLst>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31087" y="5301208"/>
            <a:ext cx="8928992" cy="851421"/>
          </a:xfrm>
        </p:spPr>
        <p:txBody>
          <a:bodyPr/>
          <a:lstStyle/>
          <a:p>
            <a:pPr algn="just" eaLnBrk="1" hangingPunct="1">
              <a:lnSpc>
                <a:spcPct val="90000"/>
              </a:lnSpc>
              <a:defRPr/>
            </a:pPr>
            <a:r>
              <a:rPr lang="en-GB" altLang="en-US" sz="2400" dirty="0"/>
              <a:t>The registers within the master and slave act like shift registers shifting one bit on every cycle of the SCLK.</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GB" altLang="en-US" sz="3600" b="1" dirty="0">
                <a:solidFill>
                  <a:srgbClr val="FF0000"/>
                </a:solidFill>
              </a:rPr>
              <a:t>Basic serial data transfer</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47"/>
          <p:cNvGrpSpPr>
            <a:grpSpLocks/>
          </p:cNvGrpSpPr>
          <p:nvPr/>
        </p:nvGrpSpPr>
        <p:grpSpPr bwMode="auto">
          <a:xfrm>
            <a:off x="1665481" y="1041764"/>
            <a:ext cx="6057390" cy="4043420"/>
            <a:chOff x="571472" y="1428736"/>
            <a:chExt cx="7558134" cy="4500594"/>
          </a:xfrm>
        </p:grpSpPr>
        <p:sp>
          <p:nvSpPr>
            <p:cNvPr id="10" name="TextBox 32"/>
            <p:cNvSpPr txBox="1">
              <a:spLocks noChangeArrowheads="1"/>
            </p:cNvSpPr>
            <p:nvPr/>
          </p:nvSpPr>
          <p:spPr bwMode="auto">
            <a:xfrm>
              <a:off x="5715008" y="1428736"/>
              <a:ext cx="23574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a:t>SLAVE</a:t>
              </a:r>
            </a:p>
          </p:txBody>
        </p:sp>
        <p:sp>
          <p:nvSpPr>
            <p:cNvPr id="11" name="Rectangle 10"/>
            <p:cNvSpPr/>
            <p:nvPr/>
          </p:nvSpPr>
          <p:spPr>
            <a:xfrm>
              <a:off x="571472" y="1857364"/>
              <a:ext cx="2414603" cy="40719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en-US" altLang="en-US">
                <a:solidFill>
                  <a:srgbClr val="FFFFFF"/>
                </a:solidFill>
              </a:endParaRPr>
            </a:p>
          </p:txBody>
        </p:sp>
        <p:graphicFrame>
          <p:nvGraphicFramePr>
            <p:cNvPr id="12" name="Content Placeholder 18"/>
            <p:cNvGraphicFramePr>
              <a:graphicFrameLocks/>
            </p:cNvGraphicFramePr>
            <p:nvPr/>
          </p:nvGraphicFramePr>
          <p:xfrm>
            <a:off x="2000232" y="2285992"/>
            <a:ext cx="855680" cy="3302156"/>
          </p:xfrm>
          <a:graphic>
            <a:graphicData uri="http://schemas.openxmlformats.org/drawingml/2006/table">
              <a:tbl>
                <a:tblPr bandRow="1">
                  <a:tableStyleId>{5C22544A-7EE6-4342-B048-85BDC9FD1C3A}</a:tableStyleId>
                </a:tblPr>
                <a:tblGrid>
                  <a:gridCol w="685776"/>
                </a:tblGrid>
                <a:tr h="370840">
                  <a:tc>
                    <a:txBody>
                      <a:bodyPr/>
                      <a:lstStyle/>
                      <a:p>
                        <a:pPr algn="ctr"/>
                        <a:r>
                          <a:rPr lang="en-GB" dirty="0" smtClean="0"/>
                          <a:t>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dirty="0" smtClean="0"/>
                          <a:t>6</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dirty="0" smtClean="0"/>
                          <a:t>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dirty="0" smtClean="0"/>
                          <a:t>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3" name="Straight Arrow Connector 12"/>
            <p:cNvCxnSpPr/>
            <p:nvPr/>
          </p:nvCxnSpPr>
          <p:spPr>
            <a:xfrm>
              <a:off x="2357421" y="2080559"/>
              <a:ext cx="64294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5715003" y="1857364"/>
              <a:ext cx="2414603" cy="40719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endParaRPr lang="en-US" altLang="en-US">
                <a:solidFill>
                  <a:srgbClr val="FFFFFF"/>
                </a:solidFill>
              </a:endParaRPr>
            </a:p>
          </p:txBody>
        </p:sp>
        <p:graphicFrame>
          <p:nvGraphicFramePr>
            <p:cNvPr id="15" name="Content Placeholder 18"/>
            <p:cNvGraphicFramePr>
              <a:graphicFrameLocks/>
            </p:cNvGraphicFramePr>
            <p:nvPr/>
          </p:nvGraphicFramePr>
          <p:xfrm>
            <a:off x="6072198" y="2285992"/>
            <a:ext cx="855680" cy="3302156"/>
          </p:xfrm>
          <a:graphic>
            <a:graphicData uri="http://schemas.openxmlformats.org/drawingml/2006/table">
              <a:tbl>
                <a:tblPr bandRow="1">
                  <a:tableStyleId>{5C22544A-7EE6-4342-B048-85BDC9FD1C3A}</a:tableStyleId>
                </a:tblPr>
                <a:tblGrid>
                  <a:gridCol w="685776"/>
                </a:tblGrid>
                <a:tr h="370840">
                  <a:tc>
                    <a:txBody>
                      <a:bodyPr/>
                      <a:lstStyle/>
                      <a:p>
                        <a:pPr algn="ctr"/>
                        <a:r>
                          <a:rPr lang="en-GB" dirty="0" smtClean="0"/>
                          <a:t>0</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dirty="0" smtClean="0"/>
                          <a:t>1</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dirty="0" smtClean="0"/>
                          <a:t>2</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dirty="0" smtClean="0"/>
                          <a:t>3</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dirty="0" smtClean="0"/>
                          <a:t>4</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dirty="0" smtClean="0"/>
                          <a:t>5</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dirty="0" smtClean="0"/>
                          <a:t>6</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a:r>
                          <a:rPr lang="en-GB" dirty="0" smtClean="0"/>
                          <a:t>7</a:t>
                        </a:r>
                        <a:endParaRPr lang="en-GB"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cxnSp>
          <p:nvCxnSpPr>
            <p:cNvPr id="16" name="Straight Connector 15"/>
            <p:cNvCxnSpPr/>
            <p:nvPr/>
          </p:nvCxnSpPr>
          <p:spPr>
            <a:xfrm rot="5400000" flipH="1" flipV="1">
              <a:off x="2251057" y="2179629"/>
              <a:ext cx="214314"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3000362" y="2080559"/>
              <a:ext cx="271464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725514" y="2080559"/>
              <a:ext cx="644529"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flipH="1" flipV="1">
              <a:off x="6251581" y="5661080"/>
              <a:ext cx="214314" cy="15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flipV="1">
              <a:off x="5715003" y="5767442"/>
              <a:ext cx="64294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6250788" y="2180422"/>
              <a:ext cx="215901"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30"/>
            <p:cNvSpPr txBox="1">
              <a:spLocks noChangeArrowheads="1"/>
            </p:cNvSpPr>
            <p:nvPr/>
          </p:nvSpPr>
          <p:spPr bwMode="auto">
            <a:xfrm>
              <a:off x="3786181" y="1643050"/>
              <a:ext cx="1214445" cy="44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en-US" dirty="0"/>
                <a:t>MOSI</a:t>
              </a:r>
            </a:p>
          </p:txBody>
        </p:sp>
        <p:sp>
          <p:nvSpPr>
            <p:cNvPr id="24" name="TextBox 31"/>
            <p:cNvSpPr txBox="1">
              <a:spLocks noChangeArrowheads="1"/>
            </p:cNvSpPr>
            <p:nvPr/>
          </p:nvSpPr>
          <p:spPr bwMode="auto">
            <a:xfrm>
              <a:off x="571472" y="1428736"/>
              <a:ext cx="250033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GB" altLang="en-US"/>
                <a:t>MASTER</a:t>
              </a:r>
            </a:p>
          </p:txBody>
        </p:sp>
        <p:sp>
          <p:nvSpPr>
            <p:cNvPr id="25" name="TextBox 33"/>
            <p:cNvSpPr txBox="1">
              <a:spLocks noChangeArrowheads="1"/>
            </p:cNvSpPr>
            <p:nvPr/>
          </p:nvSpPr>
          <p:spPr bwMode="auto">
            <a:xfrm>
              <a:off x="3929056" y="5072074"/>
              <a:ext cx="1071570" cy="44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en-US" dirty="0"/>
                <a:t>MISO</a:t>
              </a:r>
            </a:p>
          </p:txBody>
        </p:sp>
        <p:cxnSp>
          <p:nvCxnSpPr>
            <p:cNvPr id="26" name="Straight Arrow Connector 25"/>
            <p:cNvCxnSpPr/>
            <p:nvPr/>
          </p:nvCxnSpPr>
          <p:spPr>
            <a:xfrm rot="10800000">
              <a:off x="3000362" y="5767442"/>
              <a:ext cx="278608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3000362" y="3214686"/>
              <a:ext cx="271464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40"/>
            <p:cNvSpPr txBox="1">
              <a:spLocks noChangeArrowheads="1"/>
            </p:cNvSpPr>
            <p:nvPr/>
          </p:nvSpPr>
          <p:spPr bwMode="auto">
            <a:xfrm>
              <a:off x="3857620" y="2786058"/>
              <a:ext cx="1143008" cy="44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en-US"/>
                <a:t>SCLK</a:t>
              </a:r>
            </a:p>
          </p:txBody>
        </p:sp>
        <p:cxnSp>
          <p:nvCxnSpPr>
            <p:cNvPr id="29" name="Straight Arrow Connector 28"/>
            <p:cNvCxnSpPr/>
            <p:nvPr/>
          </p:nvCxnSpPr>
          <p:spPr>
            <a:xfrm>
              <a:off x="3000362" y="4500570"/>
              <a:ext cx="271464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TextBox 45"/>
            <p:cNvSpPr txBox="1">
              <a:spLocks noChangeArrowheads="1"/>
            </p:cNvSpPr>
            <p:nvPr/>
          </p:nvSpPr>
          <p:spPr bwMode="auto">
            <a:xfrm>
              <a:off x="4071934" y="4071942"/>
              <a:ext cx="92869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GB" altLang="en-US"/>
                <a:t>SS</a:t>
              </a:r>
            </a:p>
          </p:txBody>
        </p:sp>
      </p:grpSp>
      <p:cxnSp>
        <p:nvCxnSpPr>
          <p:cNvPr id="33" name="Straight Arrow Connector 32"/>
          <p:cNvCxnSpPr/>
          <p:nvPr/>
        </p:nvCxnSpPr>
        <p:spPr bwMode="auto">
          <a:xfrm flipV="1">
            <a:off x="3131838" y="4703298"/>
            <a:ext cx="2" cy="23787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auto">
          <a:xfrm flipV="1">
            <a:off x="3131840" y="4936976"/>
            <a:ext cx="574436" cy="419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764704"/>
            <a:ext cx="8928992" cy="5616624"/>
          </a:xfrm>
        </p:spPr>
        <p:txBody>
          <a:bodyPr/>
          <a:lstStyle/>
          <a:p>
            <a:pPr algn="just"/>
            <a:endParaRPr lang="en-GB" altLang="en-US" sz="1200" dirty="0" smtClean="0"/>
          </a:p>
          <a:p>
            <a:pPr algn="just"/>
            <a:r>
              <a:rPr lang="en-GB" altLang="en-US" sz="2400" dirty="0" smtClean="0"/>
              <a:t>Most </a:t>
            </a:r>
            <a:r>
              <a:rPr lang="en-GB" altLang="en-US" sz="2400" dirty="0"/>
              <a:t>SPI interfaces have two configuration bits, called clock polarity (CPOL) and clock phase (CPHA). </a:t>
            </a:r>
            <a:endParaRPr lang="en-GB" altLang="en-US" sz="2400" dirty="0" smtClean="0"/>
          </a:p>
          <a:p>
            <a:pPr algn="just"/>
            <a:endParaRPr lang="en-GB" altLang="en-US" sz="1200" dirty="0"/>
          </a:p>
          <a:p>
            <a:pPr algn="just"/>
            <a:r>
              <a:rPr lang="en-GB" altLang="en-US" sz="2400" dirty="0"/>
              <a:t>CPOL determines whether the shift clock's idle state is low (CPOL=0) or high (CPOL=1). </a:t>
            </a:r>
            <a:endParaRPr lang="en-GB" altLang="en-US" sz="2400" dirty="0" smtClean="0"/>
          </a:p>
          <a:p>
            <a:pPr algn="just"/>
            <a:endParaRPr lang="en-GB" altLang="en-US" sz="1200" dirty="0"/>
          </a:p>
          <a:p>
            <a:pPr algn="just"/>
            <a:r>
              <a:rPr lang="en-GB" altLang="en-US" sz="2400" dirty="0"/>
              <a:t>CPHA determines on which clock edges data is shifted in and out (for CPHA=0, MOSI data is shifted out on falling edge, MISO data is shifted in on rising edge). </a:t>
            </a:r>
            <a:endParaRPr lang="en-GB" altLang="en-US" sz="2400" dirty="0" smtClean="0"/>
          </a:p>
          <a:p>
            <a:pPr algn="just"/>
            <a:endParaRPr lang="en-GB" altLang="en-US" sz="1200" dirty="0"/>
          </a:p>
          <a:p>
            <a:pPr algn="just"/>
            <a:r>
              <a:rPr lang="en-GB" altLang="en-US" sz="2400" dirty="0"/>
              <a:t>As each bit has two states, this allows for four different combinations, all of which are incompatible with each other. </a:t>
            </a:r>
            <a:endParaRPr lang="en-GB" altLang="en-US" sz="2400" dirty="0" smtClean="0"/>
          </a:p>
          <a:p>
            <a:pPr algn="just"/>
            <a:endParaRPr lang="en-GB" altLang="en-US" sz="1200" dirty="0"/>
          </a:p>
          <a:p>
            <a:pPr algn="just"/>
            <a:r>
              <a:rPr lang="en-GB" altLang="en-US" sz="2400" dirty="0"/>
              <a:t>For two SPI devices to talk to each other, they need to be set to use the same clock polarity and phase settings.</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GB" altLang="en-US" sz="3600" b="1" dirty="0">
                <a:solidFill>
                  <a:srgbClr val="FF0000"/>
                </a:solidFill>
              </a:rPr>
              <a:t>Data transfer details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buFont typeface="Wingdings" pitchFamily="2" charset="2"/>
              <a:buChar char="§"/>
            </a:pPr>
            <a:r>
              <a:rPr lang="en-GB" altLang="en-US" sz="2400" dirty="0"/>
              <a:t>These four modes are the combinations of CPOL and CPHA. </a:t>
            </a:r>
            <a:endParaRPr lang="en-GB" altLang="en-US" sz="2400" dirty="0" smtClean="0"/>
          </a:p>
          <a:p>
            <a:pPr algn="just" eaLnBrk="1" hangingPunct="1">
              <a:buFont typeface="Wingdings" pitchFamily="2" charset="2"/>
              <a:buChar char="§"/>
            </a:pPr>
            <a:endParaRPr lang="en-GB" altLang="en-US" sz="1200" dirty="0"/>
          </a:p>
          <a:p>
            <a:pPr algn="just" eaLnBrk="1" hangingPunct="1">
              <a:buFont typeface="Wingdings" pitchFamily="2" charset="2"/>
              <a:buChar char="§"/>
            </a:pPr>
            <a:r>
              <a:rPr lang="en-GB" altLang="en-US" sz="2400" dirty="0"/>
              <a:t>Modes 0 and 3 are the most common</a:t>
            </a:r>
            <a:r>
              <a:rPr lang="en-GB" altLang="en-US" sz="2400" dirty="0" smtClean="0"/>
              <a:t>.</a:t>
            </a:r>
          </a:p>
          <a:p>
            <a:pPr algn="just" eaLnBrk="1" hangingPunct="1">
              <a:buFont typeface="Wingdings" pitchFamily="2" charset="2"/>
              <a:buChar char="§"/>
            </a:pPr>
            <a:endParaRPr lang="en-GB" altLang="en-US" sz="1200" dirty="0"/>
          </a:p>
          <a:p>
            <a:pPr algn="just" eaLnBrk="1" hangingPunct="1">
              <a:buFont typeface="Wingdings" pitchFamily="2" charset="2"/>
              <a:buChar char="§"/>
            </a:pPr>
            <a:r>
              <a:rPr lang="en-GB" altLang="en-US" sz="2400" dirty="0"/>
              <a:t>With SPI modes 0 and 3, data is always latched in on the rising edge of SCK and always output on the falling edge of SCK.</a:t>
            </a:r>
          </a:p>
          <a:p>
            <a:pPr marL="0" indent="0" algn="just" eaLnBrk="1" hangingPunct="1">
              <a:lnSpc>
                <a:spcPct val="90000"/>
              </a:lnSpc>
              <a:buNone/>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GB" altLang="en-US" sz="3600" b="1" dirty="0">
                <a:solidFill>
                  <a:srgbClr val="FF0000"/>
                </a:solidFill>
              </a:rPr>
              <a:t>SPI Data Transfer Modes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Content Placeholder 6"/>
          <p:cNvGraphicFramePr>
            <a:graphicFrameLocks/>
          </p:cNvGraphicFramePr>
          <p:nvPr>
            <p:extLst>
              <p:ext uri="{D42A27DB-BD31-4B8C-83A1-F6EECF244321}">
                <p14:modId xmlns:p14="http://schemas.microsoft.com/office/powerpoint/2010/main" val="3620648378"/>
              </p:ext>
            </p:extLst>
          </p:nvPr>
        </p:nvGraphicFramePr>
        <p:xfrm>
          <a:off x="179512" y="4020768"/>
          <a:ext cx="3600400" cy="2072528"/>
        </p:xfrm>
        <a:graphic>
          <a:graphicData uri="http://schemas.openxmlformats.org/drawingml/2006/table">
            <a:tbl>
              <a:tblPr/>
              <a:tblGrid>
                <a:gridCol w="1440160"/>
                <a:gridCol w="1152128"/>
                <a:gridCol w="1008112"/>
              </a:tblGrid>
              <a:tr h="518064">
                <a:tc>
                  <a:txBody>
                    <a:bodyPr/>
                    <a:lstStyle>
                      <a:lvl1pPr eaLnBrk="0" hangingPunct="0">
                        <a:spcBef>
                          <a:spcPct val="20000"/>
                        </a:spcBef>
                        <a:buClr>
                          <a:schemeClr val="bg2"/>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0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sz="1600">
                          <a:solidFill>
                            <a:schemeClr val="tx1"/>
                          </a:solidFill>
                          <a:latin typeface="Arial" charset="0"/>
                        </a:defRPr>
                      </a:lvl4pPr>
                      <a:lvl5pPr marL="2057400" indent="-228600" eaLnBrk="0" hangingPunct="0">
                        <a:spcBef>
                          <a:spcPct val="20000"/>
                        </a:spcBef>
                        <a:buClr>
                          <a:schemeClr val="bg2"/>
                        </a:buClr>
                        <a:buFont typeface="Wingdings" pitchFamily="2" charset="2"/>
                        <a:defRPr sz="14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chemeClr val="tx1"/>
                          </a:solidFill>
                          <a:effectLst/>
                          <a:latin typeface="+mn-lt"/>
                        </a:rPr>
                        <a:t>SPI-mode</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DADA"/>
                    </a:solid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0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sz="1600">
                          <a:solidFill>
                            <a:schemeClr val="tx1"/>
                          </a:solidFill>
                          <a:latin typeface="Arial" charset="0"/>
                        </a:defRPr>
                      </a:lvl4pPr>
                      <a:lvl5pPr marL="2057400" indent="-228600" eaLnBrk="0" hangingPunct="0">
                        <a:spcBef>
                          <a:spcPct val="20000"/>
                        </a:spcBef>
                        <a:buClr>
                          <a:schemeClr val="bg2"/>
                        </a:buClr>
                        <a:buFont typeface="Wingdings" pitchFamily="2" charset="2"/>
                        <a:defRPr sz="14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smtClean="0">
                          <a:ln>
                            <a:noFill/>
                          </a:ln>
                          <a:solidFill>
                            <a:schemeClr val="tx1"/>
                          </a:solidFill>
                          <a:effectLst/>
                          <a:latin typeface="+mn-lt"/>
                        </a:rPr>
                        <a:t>CPOL</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DADA"/>
                    </a:solid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0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sz="1600">
                          <a:solidFill>
                            <a:schemeClr val="tx1"/>
                          </a:solidFill>
                          <a:latin typeface="Arial" charset="0"/>
                        </a:defRPr>
                      </a:lvl4pPr>
                      <a:lvl5pPr marL="2057400" indent="-228600" eaLnBrk="0" hangingPunct="0">
                        <a:spcBef>
                          <a:spcPct val="20000"/>
                        </a:spcBef>
                        <a:buClr>
                          <a:schemeClr val="bg2"/>
                        </a:buClr>
                        <a:buFont typeface="Wingdings" pitchFamily="2" charset="2"/>
                        <a:defRPr sz="14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smtClean="0">
                          <a:ln>
                            <a:noFill/>
                          </a:ln>
                          <a:solidFill>
                            <a:schemeClr val="tx1"/>
                          </a:solidFill>
                          <a:effectLst/>
                          <a:latin typeface="+mn-lt"/>
                        </a:rPr>
                        <a:t>CPHA</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ADADA"/>
                    </a:solidFill>
                  </a:tcPr>
                </a:tc>
              </a:tr>
              <a:tr h="1188499">
                <a:tc>
                  <a:txBody>
                    <a:bodyPr/>
                    <a:lstStyle>
                      <a:lvl1pPr eaLnBrk="0" hangingPunct="0">
                        <a:spcBef>
                          <a:spcPct val="20000"/>
                        </a:spcBef>
                        <a:buClr>
                          <a:schemeClr val="bg2"/>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0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sz="1600">
                          <a:solidFill>
                            <a:schemeClr val="tx1"/>
                          </a:solidFill>
                          <a:latin typeface="Arial" charset="0"/>
                        </a:defRPr>
                      </a:lvl4pPr>
                      <a:lvl5pPr marL="2057400" indent="-228600" eaLnBrk="0" hangingPunct="0">
                        <a:spcBef>
                          <a:spcPct val="20000"/>
                        </a:spcBef>
                        <a:buClr>
                          <a:schemeClr val="bg2"/>
                        </a:buClr>
                        <a:buFont typeface="Wingdings" pitchFamily="2" charset="2"/>
                        <a:defRPr sz="14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smtClean="0">
                          <a:ln>
                            <a:noFill/>
                          </a:ln>
                          <a:solidFill>
                            <a:schemeClr val="tx1"/>
                          </a:solidFill>
                          <a:effectLst/>
                          <a:latin typeface="+mn-lt"/>
                        </a:rPr>
                        <a:t>0</a:t>
                      </a:r>
                      <a:br>
                        <a:rPr kumimoji="0" lang="en-GB" altLang="en-US" sz="2400" b="1" i="0" u="none" strike="noStrike" cap="none" normalizeH="0" baseline="0" smtClean="0">
                          <a:ln>
                            <a:noFill/>
                          </a:ln>
                          <a:solidFill>
                            <a:schemeClr val="tx1"/>
                          </a:solidFill>
                          <a:effectLst/>
                          <a:latin typeface="+mn-lt"/>
                        </a:rPr>
                      </a:br>
                      <a:r>
                        <a:rPr kumimoji="0" lang="en-GB" altLang="en-US" sz="2400" b="1" i="0" u="none" strike="noStrike" cap="none" normalizeH="0" baseline="0" smtClean="0">
                          <a:ln>
                            <a:noFill/>
                          </a:ln>
                          <a:solidFill>
                            <a:schemeClr val="tx1"/>
                          </a:solidFill>
                          <a:effectLst/>
                          <a:latin typeface="+mn-lt"/>
                        </a:rPr>
                        <a:t>1</a:t>
                      </a:r>
                      <a:br>
                        <a:rPr kumimoji="0" lang="en-GB" altLang="en-US" sz="2400" b="1" i="0" u="none" strike="noStrike" cap="none" normalizeH="0" baseline="0" smtClean="0">
                          <a:ln>
                            <a:noFill/>
                          </a:ln>
                          <a:solidFill>
                            <a:schemeClr val="tx1"/>
                          </a:solidFill>
                          <a:effectLst/>
                          <a:latin typeface="+mn-lt"/>
                        </a:rPr>
                      </a:br>
                      <a:r>
                        <a:rPr kumimoji="0" lang="en-GB" altLang="en-US" sz="2400" b="1" i="0" u="none" strike="noStrike" cap="none" normalizeH="0" baseline="0" smtClean="0">
                          <a:ln>
                            <a:noFill/>
                          </a:ln>
                          <a:solidFill>
                            <a:schemeClr val="tx1"/>
                          </a:solidFill>
                          <a:effectLst/>
                          <a:latin typeface="+mn-lt"/>
                        </a:rPr>
                        <a:t>2</a:t>
                      </a:r>
                      <a:br>
                        <a:rPr kumimoji="0" lang="en-GB" altLang="en-US" sz="2400" b="1" i="0" u="none" strike="noStrike" cap="none" normalizeH="0" baseline="0" smtClean="0">
                          <a:ln>
                            <a:noFill/>
                          </a:ln>
                          <a:solidFill>
                            <a:schemeClr val="tx1"/>
                          </a:solidFill>
                          <a:effectLst/>
                          <a:latin typeface="+mn-lt"/>
                        </a:rPr>
                      </a:br>
                      <a:r>
                        <a:rPr kumimoji="0" lang="en-GB" altLang="en-US" sz="2400" b="1" i="0" u="none" strike="noStrike" cap="none" normalizeH="0" baseline="0" smtClean="0">
                          <a:ln>
                            <a:noFill/>
                          </a:ln>
                          <a:solidFill>
                            <a:schemeClr val="tx1"/>
                          </a:solidFill>
                          <a:effectLst/>
                          <a:latin typeface="+mn-lt"/>
                        </a:rPr>
                        <a:t>3</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0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sz="1600">
                          <a:solidFill>
                            <a:schemeClr val="tx1"/>
                          </a:solidFill>
                          <a:latin typeface="Arial" charset="0"/>
                        </a:defRPr>
                      </a:lvl4pPr>
                      <a:lvl5pPr marL="2057400" indent="-228600" eaLnBrk="0" hangingPunct="0">
                        <a:spcBef>
                          <a:spcPct val="20000"/>
                        </a:spcBef>
                        <a:buClr>
                          <a:schemeClr val="bg2"/>
                        </a:buClr>
                        <a:buFont typeface="Wingdings" pitchFamily="2" charset="2"/>
                        <a:defRPr sz="14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chemeClr val="tx1"/>
                          </a:solidFill>
                          <a:effectLst/>
                          <a:latin typeface="+mn-lt"/>
                        </a:rPr>
                        <a:t>0</a:t>
                      </a:r>
                      <a:br>
                        <a:rPr kumimoji="0" lang="en-GB" altLang="en-US" sz="2400" b="1" i="0" u="none" strike="noStrike" cap="none" normalizeH="0" baseline="0" dirty="0" smtClean="0">
                          <a:ln>
                            <a:noFill/>
                          </a:ln>
                          <a:solidFill>
                            <a:schemeClr val="tx1"/>
                          </a:solidFill>
                          <a:effectLst/>
                          <a:latin typeface="+mn-lt"/>
                        </a:rPr>
                      </a:br>
                      <a:r>
                        <a:rPr kumimoji="0" lang="en-GB" altLang="en-US" sz="2400" b="1" i="0" u="none" strike="noStrike" cap="none" normalizeH="0" baseline="0" dirty="0" smtClean="0">
                          <a:ln>
                            <a:noFill/>
                          </a:ln>
                          <a:solidFill>
                            <a:schemeClr val="tx1"/>
                          </a:solidFill>
                          <a:effectLst/>
                          <a:latin typeface="+mn-lt"/>
                        </a:rPr>
                        <a:t>0</a:t>
                      </a:r>
                      <a:br>
                        <a:rPr kumimoji="0" lang="en-GB" altLang="en-US" sz="2400" b="1" i="0" u="none" strike="noStrike" cap="none" normalizeH="0" baseline="0" dirty="0" smtClean="0">
                          <a:ln>
                            <a:noFill/>
                          </a:ln>
                          <a:solidFill>
                            <a:schemeClr val="tx1"/>
                          </a:solidFill>
                          <a:effectLst/>
                          <a:latin typeface="+mn-lt"/>
                        </a:rPr>
                      </a:br>
                      <a:r>
                        <a:rPr kumimoji="0" lang="en-GB" altLang="en-US" sz="2400" b="1" i="0" u="none" strike="noStrike" cap="none" normalizeH="0" baseline="0" dirty="0" smtClean="0">
                          <a:ln>
                            <a:noFill/>
                          </a:ln>
                          <a:solidFill>
                            <a:schemeClr val="tx1"/>
                          </a:solidFill>
                          <a:effectLst/>
                          <a:latin typeface="+mn-lt"/>
                        </a:rPr>
                        <a:t>1</a:t>
                      </a:r>
                      <a:br>
                        <a:rPr kumimoji="0" lang="en-GB" altLang="en-US" sz="2400" b="1" i="0" u="none" strike="noStrike" cap="none" normalizeH="0" baseline="0" dirty="0" smtClean="0">
                          <a:ln>
                            <a:noFill/>
                          </a:ln>
                          <a:solidFill>
                            <a:schemeClr val="tx1"/>
                          </a:solidFill>
                          <a:effectLst/>
                          <a:latin typeface="+mn-lt"/>
                        </a:rPr>
                      </a:br>
                      <a:r>
                        <a:rPr kumimoji="0" lang="en-GB" altLang="en-US" sz="2400" b="1" i="0" u="none" strike="noStrike" cap="none" normalizeH="0" baseline="0" dirty="0" smtClean="0">
                          <a:ln>
                            <a:noFill/>
                          </a:ln>
                          <a:solidFill>
                            <a:schemeClr val="tx1"/>
                          </a:solidFill>
                          <a:effectLst/>
                          <a:latin typeface="+mn-lt"/>
                        </a:rPr>
                        <a:t>1</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bg2"/>
                        </a:buClr>
                        <a:buSzPct val="75000"/>
                        <a:buFont typeface="Wingdings" pitchFamily="2" charset="2"/>
                        <a:defRPr sz="24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defRPr sz="2000">
                          <a:solidFill>
                            <a:schemeClr val="tx1"/>
                          </a:solidFill>
                          <a:latin typeface="Arial" charset="0"/>
                        </a:defRPr>
                      </a:lvl2pPr>
                      <a:lvl3pPr marL="1143000" indent="-228600" eaLnBrk="0" hangingPunct="0">
                        <a:spcBef>
                          <a:spcPct val="20000"/>
                        </a:spcBef>
                        <a:buClr>
                          <a:schemeClr val="bg2"/>
                        </a:buClr>
                        <a:buSzPct val="65000"/>
                        <a:buFont typeface="Wingdings" pitchFamily="2" charset="2"/>
                        <a:defRPr>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defRPr sz="1600">
                          <a:solidFill>
                            <a:schemeClr val="tx1"/>
                          </a:solidFill>
                          <a:latin typeface="Arial" charset="0"/>
                        </a:defRPr>
                      </a:lvl4pPr>
                      <a:lvl5pPr marL="2057400" indent="-228600" eaLnBrk="0" hangingPunct="0">
                        <a:spcBef>
                          <a:spcPct val="20000"/>
                        </a:spcBef>
                        <a:buClr>
                          <a:schemeClr val="bg2"/>
                        </a:buClr>
                        <a:buFont typeface="Wingdings" pitchFamily="2" charset="2"/>
                        <a:defRPr sz="14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defRPr sz="1400">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smtClean="0">
                          <a:ln>
                            <a:noFill/>
                          </a:ln>
                          <a:solidFill>
                            <a:schemeClr val="tx1"/>
                          </a:solidFill>
                          <a:effectLst/>
                          <a:latin typeface="+mn-lt"/>
                        </a:rPr>
                        <a:t>0</a:t>
                      </a:r>
                      <a:br>
                        <a:rPr kumimoji="0" lang="en-GB" altLang="en-US" sz="2400" b="1" i="0" u="none" strike="noStrike" cap="none" normalizeH="0" baseline="0" dirty="0" smtClean="0">
                          <a:ln>
                            <a:noFill/>
                          </a:ln>
                          <a:solidFill>
                            <a:schemeClr val="tx1"/>
                          </a:solidFill>
                          <a:effectLst/>
                          <a:latin typeface="+mn-lt"/>
                        </a:rPr>
                      </a:br>
                      <a:r>
                        <a:rPr kumimoji="0" lang="en-GB" altLang="en-US" sz="2400" b="1" i="0" u="none" strike="noStrike" cap="none" normalizeH="0" baseline="0" dirty="0" smtClean="0">
                          <a:ln>
                            <a:noFill/>
                          </a:ln>
                          <a:solidFill>
                            <a:schemeClr val="tx1"/>
                          </a:solidFill>
                          <a:effectLst/>
                          <a:latin typeface="+mn-lt"/>
                        </a:rPr>
                        <a:t>1</a:t>
                      </a:r>
                      <a:br>
                        <a:rPr kumimoji="0" lang="en-GB" altLang="en-US" sz="2400" b="1" i="0" u="none" strike="noStrike" cap="none" normalizeH="0" baseline="0" dirty="0" smtClean="0">
                          <a:ln>
                            <a:noFill/>
                          </a:ln>
                          <a:solidFill>
                            <a:schemeClr val="tx1"/>
                          </a:solidFill>
                          <a:effectLst/>
                          <a:latin typeface="+mn-lt"/>
                        </a:rPr>
                      </a:br>
                      <a:r>
                        <a:rPr kumimoji="0" lang="en-GB" altLang="en-US" sz="2400" b="1" i="0" u="none" strike="noStrike" cap="none" normalizeH="0" baseline="0" dirty="0" smtClean="0">
                          <a:ln>
                            <a:noFill/>
                          </a:ln>
                          <a:solidFill>
                            <a:schemeClr val="tx1"/>
                          </a:solidFill>
                          <a:effectLst/>
                          <a:latin typeface="+mn-lt"/>
                        </a:rPr>
                        <a:t>0</a:t>
                      </a:r>
                      <a:br>
                        <a:rPr kumimoji="0" lang="en-GB" altLang="en-US" sz="2400" b="1" i="0" u="none" strike="noStrike" cap="none" normalizeH="0" baseline="0" dirty="0" smtClean="0">
                          <a:ln>
                            <a:noFill/>
                          </a:ln>
                          <a:solidFill>
                            <a:schemeClr val="tx1"/>
                          </a:solidFill>
                          <a:effectLst/>
                          <a:latin typeface="+mn-lt"/>
                        </a:rPr>
                      </a:br>
                      <a:r>
                        <a:rPr kumimoji="0" lang="en-GB" altLang="en-US" sz="2400" b="1" i="0" u="none" strike="noStrike" cap="none" normalizeH="0" baseline="0" dirty="0" smtClean="0">
                          <a:ln>
                            <a:noFill/>
                          </a:ln>
                          <a:solidFill>
                            <a:schemeClr val="tx1"/>
                          </a:solidFill>
                          <a:effectLst/>
                          <a:latin typeface="+mn-lt"/>
                        </a:rPr>
                        <a:t>1</a:t>
                      </a:r>
                    </a:p>
                  </a:txBody>
                  <a:tcPr marT="45712" marB="4571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4098" name="Picture 2" descr="C:\Users\Prashanth_2\Downloads\spi-0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3324007"/>
            <a:ext cx="4824535" cy="2908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buClrTx/>
              <a:buFontTx/>
              <a:buNone/>
            </a:pPr>
            <a:r>
              <a:rPr lang="en-US" altLang="en-US" sz="2400" dirty="0" smtClean="0"/>
              <a:t>In general there are 3 Programmable SPI  </a:t>
            </a:r>
            <a:r>
              <a:rPr lang="en-US" altLang="en-US" sz="2400" dirty="0"/>
              <a:t>registers</a:t>
            </a:r>
            <a:r>
              <a:rPr lang="en-US" altLang="en-US" sz="2400" dirty="0" smtClean="0"/>
              <a:t>:</a:t>
            </a:r>
          </a:p>
          <a:p>
            <a:pPr>
              <a:buClrTx/>
              <a:buFontTx/>
              <a:buNone/>
            </a:pPr>
            <a:endParaRPr lang="en-US" altLang="en-US" sz="1200" dirty="0"/>
          </a:p>
          <a:p>
            <a:pPr>
              <a:buClrTx/>
              <a:buFontTx/>
              <a:buNone/>
            </a:pPr>
            <a:r>
              <a:rPr lang="en-US" altLang="en-US" sz="2400" dirty="0">
                <a:solidFill>
                  <a:srgbClr val="FF0000"/>
                </a:solidFill>
              </a:rPr>
              <a:t>	</a:t>
            </a:r>
            <a:r>
              <a:rPr lang="en-US" altLang="en-US" sz="2400" dirty="0" smtClean="0">
                <a:solidFill>
                  <a:srgbClr val="FF0000"/>
                </a:solidFill>
              </a:rPr>
              <a:t>			</a:t>
            </a:r>
            <a:r>
              <a:rPr lang="en-US" altLang="en-US" sz="2400" b="1" dirty="0" smtClean="0">
                <a:solidFill>
                  <a:srgbClr val="FF0000"/>
                </a:solidFill>
              </a:rPr>
              <a:t>-</a:t>
            </a:r>
            <a:r>
              <a:rPr lang="en-US" altLang="en-US" sz="2400" b="1" dirty="0">
                <a:solidFill>
                  <a:srgbClr val="FF0000"/>
                </a:solidFill>
              </a:rPr>
              <a:t>SPCR 	</a:t>
            </a:r>
            <a:r>
              <a:rPr lang="en-US" altLang="en-US" sz="2400" b="1" i="1" dirty="0">
                <a:solidFill>
                  <a:srgbClr val="FF0000"/>
                </a:solidFill>
              </a:rPr>
              <a:t>control </a:t>
            </a:r>
            <a:r>
              <a:rPr lang="en-US" altLang="en-US" sz="2400" b="1" i="1" dirty="0" smtClean="0">
                <a:solidFill>
                  <a:srgbClr val="FF0000"/>
                </a:solidFill>
              </a:rPr>
              <a:t>register</a:t>
            </a:r>
          </a:p>
          <a:p>
            <a:pPr>
              <a:buClrTx/>
              <a:buFontTx/>
              <a:buNone/>
            </a:pPr>
            <a:endParaRPr lang="en-US" altLang="en-US" sz="1200" b="1" i="1" dirty="0">
              <a:solidFill>
                <a:srgbClr val="FF0000"/>
              </a:solidFill>
            </a:endParaRPr>
          </a:p>
          <a:p>
            <a:pPr>
              <a:buClrTx/>
              <a:buFontTx/>
              <a:buNone/>
            </a:pPr>
            <a:r>
              <a:rPr lang="en-US" altLang="en-US" sz="2400" b="1" dirty="0">
                <a:solidFill>
                  <a:srgbClr val="FF0000"/>
                </a:solidFill>
              </a:rPr>
              <a:t>	</a:t>
            </a:r>
            <a:r>
              <a:rPr lang="en-US" altLang="en-US" sz="2400" b="1" dirty="0" smtClean="0">
                <a:solidFill>
                  <a:srgbClr val="FF0000"/>
                </a:solidFill>
              </a:rPr>
              <a:t>			-</a:t>
            </a:r>
            <a:r>
              <a:rPr lang="en-US" altLang="en-US" sz="2400" b="1" dirty="0">
                <a:solidFill>
                  <a:srgbClr val="FF0000"/>
                </a:solidFill>
              </a:rPr>
              <a:t>SPSR 	</a:t>
            </a:r>
            <a:r>
              <a:rPr lang="en-US" altLang="en-US" sz="2400" b="1" i="1" dirty="0">
                <a:solidFill>
                  <a:srgbClr val="FF0000"/>
                </a:solidFill>
              </a:rPr>
              <a:t>status </a:t>
            </a:r>
            <a:r>
              <a:rPr lang="en-US" altLang="en-US" sz="2400" b="1" i="1" dirty="0" smtClean="0">
                <a:solidFill>
                  <a:srgbClr val="FF0000"/>
                </a:solidFill>
              </a:rPr>
              <a:t>register</a:t>
            </a:r>
          </a:p>
          <a:p>
            <a:pPr>
              <a:buClrTx/>
              <a:buFontTx/>
              <a:buNone/>
            </a:pPr>
            <a:endParaRPr lang="en-US" altLang="en-US" sz="1200" b="1" i="1" dirty="0">
              <a:solidFill>
                <a:srgbClr val="FF0000"/>
              </a:solidFill>
            </a:endParaRPr>
          </a:p>
          <a:p>
            <a:pPr>
              <a:buClrTx/>
              <a:buFontTx/>
              <a:buNone/>
            </a:pPr>
            <a:r>
              <a:rPr lang="en-US" altLang="en-US" sz="2400" b="1" dirty="0">
                <a:solidFill>
                  <a:srgbClr val="FF0000"/>
                </a:solidFill>
              </a:rPr>
              <a:t>	</a:t>
            </a:r>
            <a:r>
              <a:rPr lang="en-US" altLang="en-US" sz="2400" b="1" dirty="0" smtClean="0">
                <a:solidFill>
                  <a:srgbClr val="FF0000"/>
                </a:solidFill>
              </a:rPr>
              <a:t>			-</a:t>
            </a:r>
            <a:r>
              <a:rPr lang="en-US" altLang="en-US" sz="2400" b="1" dirty="0">
                <a:solidFill>
                  <a:srgbClr val="FF0000"/>
                </a:solidFill>
              </a:rPr>
              <a:t>SPDR 	</a:t>
            </a:r>
            <a:r>
              <a:rPr lang="en-US" altLang="en-US" sz="2400" b="1" i="1" dirty="0">
                <a:solidFill>
                  <a:srgbClr val="FF0000"/>
                </a:solidFill>
              </a:rPr>
              <a:t>data register</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latin typeface="+mn-lt"/>
                <a:cs typeface="Times New Roman" panose="02020603050405020304" pitchFamily="18" charset="0"/>
              </a:rPr>
              <a:t>SPI Registers</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2257" y="3488557"/>
            <a:ext cx="6554119"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SPI Control Register (SPCR</a:t>
            </a:r>
            <a:r>
              <a:rPr lang="en-US" altLang="en-US" sz="3600" b="1" dirty="0" smtClean="0">
                <a:solidFill>
                  <a:srgbClr val="FF0000"/>
                </a:solidFill>
              </a:rPr>
              <a: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908720"/>
            <a:ext cx="8712968"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5147961"/>
      </p:ext>
    </p:extLst>
  </p:cSld>
  <p:clrMapOvr>
    <a:masterClrMapping/>
  </p:clrMapOvr>
  <p:transition>
    <p:random/>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SPI Status Register (SPSR</a:t>
            </a:r>
            <a:r>
              <a:rPr lang="en-US" altLang="en-US" sz="3600" b="1" dirty="0" smtClean="0">
                <a:solidFill>
                  <a:srgbClr val="FF0000"/>
                </a:solidFill>
              </a:rPr>
              <a: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45" y="1719064"/>
            <a:ext cx="8517227" cy="300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760287"/>
      </p:ext>
    </p:extLst>
  </p:cSld>
  <p:clrMapOvr>
    <a:masterClrMapping/>
  </p:clrMapOvr>
  <p:transition>
    <p:rand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SPI Data Register (SPDR</a:t>
            </a:r>
            <a:r>
              <a:rPr lang="en-US" altLang="en-US" sz="3600" b="1" dirty="0" smtClean="0">
                <a:solidFill>
                  <a:srgbClr val="FF0000"/>
                </a:solidFill>
              </a:rPr>
              <a:t>)</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44824"/>
            <a:ext cx="8496944" cy="1872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12760287"/>
      </p:ext>
    </p:extLst>
  </p:cSld>
  <p:clrMapOvr>
    <a:masterClrMapping/>
  </p:clrMapOvr>
  <p:transition>
    <p:random/>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836712"/>
            <a:ext cx="8928992" cy="5544616"/>
          </a:xfrm>
        </p:spPr>
        <p:txBody>
          <a:bodyPr/>
          <a:lstStyle/>
          <a:p>
            <a:r>
              <a:rPr lang="en-GB" altLang="en-US" sz="2400" dirty="0"/>
              <a:t>25LC020A </a:t>
            </a:r>
            <a:r>
              <a:rPr lang="en-GB" altLang="en-US" sz="2400" dirty="0" smtClean="0"/>
              <a:t>	- </a:t>
            </a:r>
            <a:r>
              <a:rPr lang="en-GB" altLang="en-US" sz="2400" dirty="0"/>
              <a:t>2K SPI Bus Serial EEPROM</a:t>
            </a:r>
          </a:p>
          <a:p>
            <a:r>
              <a:rPr lang="en-GB" altLang="en-US" sz="2400" dirty="0"/>
              <a:t>TC77-5.0 </a:t>
            </a:r>
            <a:r>
              <a:rPr lang="en-GB" altLang="en-US" sz="2400" dirty="0" smtClean="0"/>
              <a:t>	- </a:t>
            </a:r>
            <a:r>
              <a:rPr lang="en-GB" altLang="en-US" sz="2400" dirty="0"/>
              <a:t>Thermal Sensor with SPI Interface</a:t>
            </a:r>
          </a:p>
          <a:p>
            <a:r>
              <a:rPr lang="en-GB" altLang="en-US" sz="2400" dirty="0"/>
              <a:t>MCP3201 </a:t>
            </a:r>
            <a:r>
              <a:rPr lang="en-GB" altLang="en-US" sz="2400" dirty="0" smtClean="0"/>
              <a:t>	- </a:t>
            </a:r>
            <a:r>
              <a:rPr lang="en-GB" altLang="en-US" sz="2400" dirty="0"/>
              <a:t>2.7V 12-Bit A/D Converter with SPI Serial Interface</a:t>
            </a:r>
          </a:p>
          <a:p>
            <a:r>
              <a:rPr lang="en-GB" altLang="en-US" sz="2400" dirty="0"/>
              <a:t>MCP4822 </a:t>
            </a:r>
            <a:r>
              <a:rPr lang="en-GB" altLang="en-US" sz="2400" dirty="0" smtClean="0"/>
              <a:t>	- </a:t>
            </a:r>
            <a:r>
              <a:rPr lang="en-GB" altLang="en-US" sz="2400" dirty="0"/>
              <a:t>12-Bit DAC with Internal VREF and SPI Interface</a:t>
            </a:r>
          </a:p>
          <a:p>
            <a:r>
              <a:rPr lang="en-GB" altLang="en-US" sz="2400" dirty="0"/>
              <a:t>MCP41010 </a:t>
            </a:r>
            <a:r>
              <a:rPr lang="en-GB" altLang="en-US" sz="2400" dirty="0" smtClean="0"/>
              <a:t>	- </a:t>
            </a:r>
            <a:r>
              <a:rPr lang="en-GB" altLang="en-US" sz="2400" dirty="0"/>
              <a:t>Single/Dual Digital Potentiometer with SPI Interface</a:t>
            </a:r>
          </a:p>
          <a:p>
            <a:r>
              <a:rPr lang="en-GB" altLang="en-US" sz="2400" dirty="0"/>
              <a:t>MCP6S92 </a:t>
            </a:r>
            <a:r>
              <a:rPr lang="en-GB" altLang="en-US" sz="2400" dirty="0" smtClean="0"/>
              <a:t>	- </a:t>
            </a:r>
            <a:r>
              <a:rPr lang="en-GB" altLang="en-US" sz="2400" dirty="0"/>
              <a:t>Single-Ended, Rail-to-Rail I/O, Low-Gain PGA</a:t>
            </a:r>
          </a:p>
          <a:p>
            <a:r>
              <a:rPr lang="en-GB" altLang="en-US" sz="2400" dirty="0" smtClean="0"/>
              <a:t>MCP23S08	 </a:t>
            </a:r>
            <a:r>
              <a:rPr lang="en-GB" altLang="en-US" sz="2400" dirty="0"/>
              <a:t>- 8-Bit I/O Expander with Serial Interface</a:t>
            </a:r>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648072"/>
          </a:xfrm>
        </p:spPr>
        <p:txBody>
          <a:bodyPr/>
          <a:lstStyle/>
          <a:p>
            <a:pPr eaLnBrk="1" hangingPunct="1"/>
            <a:r>
              <a:rPr lang="en-GB" altLang="en-US" sz="3600" b="1" dirty="0">
                <a:solidFill>
                  <a:srgbClr val="FF0000"/>
                </a:solidFill>
              </a:rPr>
              <a:t>Example SPI devices </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http://www.microchip.com/stellent/groups/devtools_sg/documents/devtools/%7Eexport/en530235%7E2%7Een006096%7EPressReleaseLayout/55831-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4005064"/>
            <a:ext cx="8011461"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Grp="1" noRot="1" noChangeArrowheads="1"/>
          </p:cNvSpPr>
          <p:nvPr>
            <p:ph type="title"/>
          </p:nvPr>
        </p:nvSpPr>
        <p:spPr>
          <a:xfrm>
            <a:off x="251520" y="116632"/>
            <a:ext cx="8640763" cy="863600"/>
          </a:xfrm>
        </p:spPr>
        <p:txBody>
          <a:bodyPr/>
          <a:lstStyle/>
          <a:p>
            <a:pPr eaLnBrk="1" hangingPunct="1"/>
            <a:r>
              <a:rPr lang="en-US" sz="3600" b="1" dirty="0" smtClean="0">
                <a:solidFill>
                  <a:srgbClr val="FF0000"/>
                </a:solidFill>
                <a:latin typeface="+mn-lt"/>
                <a:cs typeface="Times New Roman" panose="02020603050405020304" pitchFamily="18" charset="0"/>
              </a:rPr>
              <a:t>Example of SPI Connections</a:t>
            </a: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484784"/>
            <a:ext cx="7215082"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0152764"/>
      </p:ext>
    </p:extLst>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6"/>
          <p:cNvSpPr>
            <a:spLocks noGrp="1" noRot="1" noChangeArrowheads="1"/>
          </p:cNvSpPr>
          <p:nvPr>
            <p:ph idx="1"/>
          </p:nvPr>
        </p:nvSpPr>
        <p:spPr>
          <a:xfrm>
            <a:off x="107504" y="1052736"/>
            <a:ext cx="8928992" cy="5328592"/>
          </a:xfrm>
        </p:spPr>
        <p:txBody>
          <a:bodyPr/>
          <a:lstStyle/>
          <a:p>
            <a:pPr algn="just" eaLnBrk="1" hangingPunct="1">
              <a:lnSpc>
                <a:spcPct val="90000"/>
              </a:lnSpc>
              <a:defRPr/>
            </a:pPr>
            <a:r>
              <a:rPr lang="en-US" altLang="en-US" sz="2400" dirty="0"/>
              <a:t>SPI is a very simple communication protocol. </a:t>
            </a:r>
            <a:endParaRPr lang="en-US" altLang="en-US" sz="2400" dirty="0" smtClean="0"/>
          </a:p>
          <a:p>
            <a:pPr algn="just" eaLnBrk="1" hangingPunct="1">
              <a:lnSpc>
                <a:spcPct val="90000"/>
              </a:lnSpc>
              <a:defRPr/>
            </a:pPr>
            <a:endParaRPr lang="en-US" altLang="en-US" sz="2400" dirty="0" smtClean="0"/>
          </a:p>
          <a:p>
            <a:pPr algn="just" eaLnBrk="1" hangingPunct="1">
              <a:lnSpc>
                <a:spcPct val="90000"/>
              </a:lnSpc>
              <a:defRPr/>
            </a:pPr>
            <a:r>
              <a:rPr lang="en-US" altLang="en-US" sz="2400" dirty="0" smtClean="0"/>
              <a:t>Data </a:t>
            </a:r>
            <a:r>
              <a:rPr lang="en-US" altLang="en-US" sz="2400" dirty="0"/>
              <a:t>can be shifted at very high rates in full duplex </a:t>
            </a:r>
            <a:r>
              <a:rPr lang="en-US" altLang="en-US" sz="2400" dirty="0" smtClean="0"/>
              <a:t>mode</a:t>
            </a:r>
          </a:p>
          <a:p>
            <a:pPr algn="just" eaLnBrk="1" hangingPunct="1">
              <a:lnSpc>
                <a:spcPct val="90000"/>
              </a:lnSpc>
              <a:defRPr/>
            </a:pPr>
            <a:endParaRPr lang="en-US" altLang="en-US" sz="2400" dirty="0" smtClean="0"/>
          </a:p>
          <a:p>
            <a:pPr algn="just" eaLnBrk="1" hangingPunct="1">
              <a:lnSpc>
                <a:spcPct val="90000"/>
              </a:lnSpc>
              <a:defRPr/>
            </a:pPr>
            <a:r>
              <a:rPr lang="en-US" altLang="en-US" sz="2400" dirty="0" smtClean="0"/>
              <a:t>The </a:t>
            </a:r>
            <a:r>
              <a:rPr lang="en-US" altLang="en-US" sz="2400" dirty="0"/>
              <a:t>exchange itself has no pre-defined protocol. This makes it ideal for data-streaming </a:t>
            </a:r>
            <a:r>
              <a:rPr lang="en-US" altLang="en-US" sz="2400" dirty="0" smtClean="0"/>
              <a:t>applications</a:t>
            </a:r>
          </a:p>
          <a:p>
            <a:pPr algn="just" eaLnBrk="1" hangingPunct="1">
              <a:lnSpc>
                <a:spcPct val="90000"/>
              </a:lnSpc>
              <a:defRPr/>
            </a:pPr>
            <a:endParaRPr lang="en-US" altLang="en-US" sz="2400" dirty="0" smtClean="0"/>
          </a:p>
          <a:p>
            <a:pPr algn="just" eaLnBrk="1" hangingPunct="1">
              <a:lnSpc>
                <a:spcPct val="90000"/>
              </a:lnSpc>
              <a:defRPr/>
            </a:pPr>
            <a:r>
              <a:rPr lang="en-US" altLang="en-US" sz="2400" dirty="0" smtClean="0"/>
              <a:t>Data </a:t>
            </a:r>
            <a:r>
              <a:rPr lang="en-US" altLang="en-US" sz="2400" dirty="0"/>
              <a:t>can be transferred at high speed, often into the range of the </a:t>
            </a:r>
            <a:r>
              <a:rPr lang="en-US" altLang="en-US" sz="2400" dirty="0" smtClean="0"/>
              <a:t>Tens </a:t>
            </a:r>
            <a:r>
              <a:rPr lang="en-US" altLang="en-US" sz="2400" dirty="0"/>
              <a:t>of </a:t>
            </a:r>
            <a:r>
              <a:rPr lang="en-US" altLang="en-US" sz="2400" dirty="0" smtClean="0"/>
              <a:t>MHz</a:t>
            </a:r>
          </a:p>
          <a:p>
            <a:pPr algn="just" eaLnBrk="1" hangingPunct="1">
              <a:lnSpc>
                <a:spcPct val="90000"/>
              </a:lnSpc>
              <a:defRPr/>
            </a:pPr>
            <a:endParaRPr lang="en-US" altLang="en-US" sz="2400" dirty="0" smtClean="0"/>
          </a:p>
          <a:p>
            <a:pPr marL="342900" lvl="1" indent="-342900" algn="just" eaLnBrk="1" hangingPunct="1">
              <a:lnSpc>
                <a:spcPct val="90000"/>
              </a:lnSpc>
              <a:buFont typeface="Arial" charset="0"/>
              <a:buChar char="•"/>
              <a:defRPr/>
            </a:pPr>
            <a:r>
              <a:rPr lang="en-US" altLang="en-US" sz="2400" dirty="0" smtClean="0"/>
              <a:t>The </a:t>
            </a:r>
            <a:r>
              <a:rPr lang="en-US" altLang="en-US" sz="2400" dirty="0"/>
              <a:t>flipside is that there is no acknowledgment, no flow control, and the master may not even be aware of the slave's presence / or absence. </a:t>
            </a:r>
            <a:r>
              <a:rPr lang="en-US" altLang="en-US" sz="2400" dirty="0" smtClean="0"/>
              <a:t>(</a:t>
            </a:r>
            <a:r>
              <a:rPr lang="en-US" altLang="en-US" sz="2400" dirty="0"/>
              <a:t>You could do “some” handshaking via </a:t>
            </a:r>
            <a:r>
              <a:rPr lang="en-US" altLang="en-US" sz="2400" dirty="0" smtClean="0"/>
              <a:t>software)</a:t>
            </a:r>
            <a:endParaRPr lang="en-US" altLang="en-US" sz="2400" dirty="0"/>
          </a:p>
          <a:p>
            <a:pPr algn="just" eaLnBrk="1" hangingPunct="1">
              <a:lnSpc>
                <a:spcPct val="90000"/>
              </a:lnSpc>
              <a:defRPr/>
            </a:pPr>
            <a:endParaRPr lang="en-US" altLang="en-US" sz="2400" dirty="0" smtClean="0">
              <a:latin typeface="Times New Roman" panose="02020603050405020304" pitchFamily="18" charset="0"/>
              <a:cs typeface="Times New Roman" panose="02020603050405020304" pitchFamily="18" charset="0"/>
            </a:endParaRPr>
          </a:p>
        </p:txBody>
      </p:sp>
      <p:sp>
        <p:nvSpPr>
          <p:cNvPr id="6" name="Rectangle 5"/>
          <p:cNvSpPr>
            <a:spLocks noGrp="1" noRot="1" noChangeArrowheads="1"/>
          </p:cNvSpPr>
          <p:nvPr>
            <p:ph type="title"/>
          </p:nvPr>
        </p:nvSpPr>
        <p:spPr>
          <a:xfrm>
            <a:off x="251520" y="116632"/>
            <a:ext cx="8640763" cy="863600"/>
          </a:xfrm>
        </p:spPr>
        <p:txBody>
          <a:bodyPr/>
          <a:lstStyle/>
          <a:p>
            <a:pPr eaLnBrk="1" hangingPunct="1"/>
            <a:r>
              <a:rPr lang="en-US" altLang="en-US" sz="3600" b="1" dirty="0">
                <a:solidFill>
                  <a:srgbClr val="FF0000"/>
                </a:solidFill>
              </a:rPr>
              <a:t>Advantages and drawbacks</a:t>
            </a:r>
            <a:endParaRPr lang="en-US" sz="3600" b="1" dirty="0" smtClean="0">
              <a:solidFill>
                <a:srgbClr val="FF0000"/>
              </a:solidFill>
              <a:latin typeface="Times New Roman" panose="02020603050405020304" pitchFamily="18" charset="0"/>
              <a:cs typeface="Times New Roman" panose="02020603050405020304" pitchFamily="18" charset="0"/>
            </a:endParaRPr>
          </a:p>
        </p:txBody>
      </p:sp>
      <p:sp>
        <p:nvSpPr>
          <p:cNvPr id="8" name="Footer Placeholder 1"/>
          <p:cNvSpPr>
            <a:spLocks noGrp="1"/>
          </p:cNvSpPr>
          <p:nvPr>
            <p:ph type="ftr" sz="quarter" idx="11"/>
          </p:nvPr>
        </p:nvSpPr>
        <p:spPr>
          <a:xfrm>
            <a:off x="2980184" y="6622256"/>
            <a:ext cx="3392016" cy="196205"/>
          </a:xfrm>
        </p:spPr>
        <p:txBody>
          <a:bodyPr/>
          <a:lstStyle/>
          <a:p>
            <a:r>
              <a:rPr lang="en-IN" sz="1600" b="1" dirty="0" smtClean="0">
                <a:solidFill>
                  <a:srgbClr val="C00000"/>
                </a:solidFill>
                <a:latin typeface="Borealis" pitchFamily="2" charset="0"/>
              </a:rPr>
              <a:t>K.V.Prashanth</a:t>
            </a:r>
            <a:r>
              <a:rPr lang="en-IN" b="1" dirty="0" smtClean="0">
                <a:solidFill>
                  <a:srgbClr val="C00000"/>
                </a:solidFill>
                <a:latin typeface="Borealis" pitchFamily="2" charset="0"/>
              </a:rPr>
              <a:t>     </a:t>
            </a:r>
            <a:r>
              <a:rPr lang="en-IN" sz="1000" dirty="0" smtClean="0">
                <a:solidFill>
                  <a:srgbClr val="C00000"/>
                </a:solidFill>
                <a:latin typeface="Borealis" pitchFamily="2" charset="0"/>
              </a:rPr>
              <a:t>M.Sc ., M.Tech ., </a:t>
            </a:r>
            <a:r>
              <a:rPr lang="en-IN" sz="1000" dirty="0">
                <a:solidFill>
                  <a:srgbClr val="C00000"/>
                </a:solidFill>
                <a:latin typeface="Borealis" pitchFamily="2" charset="0"/>
              </a:rPr>
              <a:t>(Ph.D.)</a:t>
            </a:r>
            <a:endParaRPr lang="en-IN" dirty="0">
              <a:solidFill>
                <a:srgbClr val="C00000"/>
              </a:solidFill>
              <a:latin typeface="Borealis" pitchFamily="2" charset="0"/>
            </a:endParaRP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6376" y="6453336"/>
            <a:ext cx="1187624" cy="404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5433435"/>
      </p:ext>
    </p:extLst>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3789</TotalTime>
  <Words>10842</Words>
  <Application>Microsoft Office PowerPoint</Application>
  <PresentationFormat>On-screen Show (4:3)</PresentationFormat>
  <Paragraphs>1759</Paragraphs>
  <Slides>252</Slides>
  <Notes>1</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252</vt:i4>
      </vt:variant>
    </vt:vector>
  </HeadingPairs>
  <TitlesOfParts>
    <vt:vector size="257" baseType="lpstr">
      <vt:lpstr>Office Theme</vt:lpstr>
      <vt:lpstr>Fotografia di Photo Editor </vt:lpstr>
      <vt:lpstr>VISIO</vt:lpstr>
      <vt:lpstr>Microsoft Word 97 - 2003 Document</vt:lpstr>
      <vt:lpstr>Bitmap Image</vt:lpstr>
      <vt:lpstr>PowerPoint Presentation</vt:lpstr>
      <vt:lpstr>EMBEDDED NETWORKING Syllabus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Introduction to EMBEDDED NETWORKING</vt:lpstr>
      <vt:lpstr>PowerPoint Presentation</vt:lpstr>
      <vt:lpstr>PowerPoint Presentation</vt:lpstr>
      <vt:lpstr>PowerPoint Presentation</vt:lpstr>
      <vt:lpstr>PowerPoint Presentation</vt:lpstr>
      <vt:lpstr>PowerPoint Presentation</vt:lpstr>
      <vt:lpstr>PowerPoint Presentation</vt:lpstr>
      <vt:lpstr>Computer Networks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Serial &amp; Parallel Communications</vt:lpstr>
      <vt:lpstr>PowerPoint Presentation</vt:lpstr>
      <vt:lpstr>Synchronous and Asynchronous transmissions</vt:lpstr>
      <vt:lpstr>Synchronous vs. Asynchronous</vt:lpstr>
      <vt:lpstr>Synchronous vs. Asynchronous</vt:lpstr>
      <vt:lpstr>Synchronous vs. Asynchronous</vt:lpstr>
      <vt:lpstr>PowerPoint Presentation</vt:lpstr>
      <vt:lpstr>Synchronous Frame</vt:lpstr>
      <vt:lpstr>Asynchronous Frame</vt:lpstr>
      <vt:lpstr>PowerPoint Presentation</vt:lpstr>
      <vt:lpstr>PowerPoint Presentation</vt:lpstr>
      <vt:lpstr>PowerPoint Presentation</vt:lpstr>
      <vt:lpstr>RS 232 Protocol</vt:lpstr>
      <vt:lpstr>PowerPoint Presentation</vt:lpstr>
      <vt:lpstr>How Can You Transmit Data?</vt:lpstr>
      <vt:lpstr>PowerPoint Presentation</vt:lpstr>
      <vt:lpstr>Common Serial Settings</vt:lpstr>
      <vt:lpstr>PowerPoint Presentation</vt:lpstr>
      <vt:lpstr>Line Sampling &amp; Framing</vt:lpstr>
      <vt:lpstr>Wiring RS-232</vt:lpstr>
      <vt:lpstr>RS-232 DB25 Pin Out</vt:lpstr>
      <vt:lpstr>PowerPoint Presentation</vt:lpstr>
      <vt:lpstr>RS-232 DB9 Pin Out</vt:lpstr>
      <vt:lpstr>PowerPoint Presentation</vt:lpstr>
      <vt:lpstr>COM port and Modem Handshaking signals</vt:lpstr>
      <vt:lpstr>COM port and Modem Handshaking signals</vt:lpstr>
      <vt:lpstr>TTL vs RS232</vt:lpstr>
      <vt:lpstr>RS 485 Protocol</vt:lpstr>
      <vt:lpstr>RS 485 Properties</vt:lpstr>
      <vt:lpstr>RS 485 Properties</vt:lpstr>
      <vt:lpstr>Specifications of RS 485</vt:lpstr>
      <vt:lpstr>PowerPoint Presentation</vt:lpstr>
      <vt:lpstr>RS-485 Line Driver</vt:lpstr>
      <vt:lpstr>RS-485 Network</vt:lpstr>
      <vt:lpstr>RS-485 Network</vt:lpstr>
      <vt:lpstr>PowerPoint Presentation</vt:lpstr>
      <vt:lpstr>PowerPoint Presentation</vt:lpstr>
      <vt:lpstr>PowerPoint Presentation</vt:lpstr>
      <vt:lpstr>RS-485 Half-duplex</vt:lpstr>
      <vt:lpstr>RS-485 Full-duplex</vt:lpstr>
      <vt:lpstr>RS-232 vs RS-485</vt:lpstr>
      <vt:lpstr>RS-232 vs RS-485</vt:lpstr>
      <vt:lpstr>SPI (Serial Peripheral Interface) Protocol</vt:lpstr>
      <vt:lpstr>PowerPoint Presentation</vt:lpstr>
      <vt:lpstr>Concept of Master and Slave</vt:lpstr>
      <vt:lpstr>SPI Signals</vt:lpstr>
      <vt:lpstr>Master / Slave concept  Slave Select  (Chip Select)</vt:lpstr>
      <vt:lpstr>Master / Slave concept Master to Slave data movement</vt:lpstr>
      <vt:lpstr>Master / Slave concept Slave to Master data movement</vt:lpstr>
      <vt:lpstr>Basic serial data transfer</vt:lpstr>
      <vt:lpstr>Data transfer details</vt:lpstr>
      <vt:lpstr>SPI Data Transfer Modes</vt:lpstr>
      <vt:lpstr>SPI Registers</vt:lpstr>
      <vt:lpstr>SPI Control Register (SPCR)</vt:lpstr>
      <vt:lpstr>SPI Status Register (SPSR)</vt:lpstr>
      <vt:lpstr>SPI Data Register (SPDR)</vt:lpstr>
      <vt:lpstr>Example SPI devices </vt:lpstr>
      <vt:lpstr>Example of SPI Connections</vt:lpstr>
      <vt:lpstr>Advantages and drawbacks</vt:lpstr>
      <vt:lpstr>I2C Protocol</vt:lpstr>
      <vt:lpstr>I2C Introduction</vt:lpstr>
      <vt:lpstr>I2C (Inter-Integrated-Circuit) Bus</vt:lpstr>
      <vt:lpstr>I2C Protocol</vt:lpstr>
      <vt:lpstr>What is I2C used for?</vt:lpstr>
      <vt:lpstr>I2C Features</vt:lpstr>
      <vt:lpstr>I2C Bus Characteristics</vt:lpstr>
      <vt:lpstr>I2C Bus Characteristics (cont’d)</vt:lpstr>
      <vt:lpstr>I2C Bus Definitions</vt:lpstr>
      <vt:lpstr>I2C Bus Configuration Example </vt:lpstr>
      <vt:lpstr>I2C Hardware Details </vt:lpstr>
      <vt:lpstr>Bit Transfer on the I2C Bus </vt:lpstr>
      <vt:lpstr>Start and Stop Conditions</vt:lpstr>
      <vt:lpstr>I2C Addressing</vt:lpstr>
      <vt:lpstr>First Byte in Data Transfer on the I2C Bus </vt:lpstr>
      <vt:lpstr>I2C Bus Connections </vt:lpstr>
      <vt:lpstr>Acknowledgements</vt:lpstr>
      <vt:lpstr>Acknowledgements</vt:lpstr>
      <vt:lpstr>Negative Acknowledge</vt:lpstr>
      <vt:lpstr>Negative Acknowledge (Cont’d.)</vt:lpstr>
      <vt:lpstr>ACK</vt:lpstr>
      <vt:lpstr>Acknowledge (ACK) and Not Acknowledge (NACK)</vt:lpstr>
      <vt:lpstr>Acknowledge (ACK) and Not Acknowledge (NACK)</vt:lpstr>
      <vt:lpstr>Acknowledge (ACK) and Not Acknowledge (NACK)</vt:lpstr>
      <vt:lpstr>Data Transfer on the I2C Bus</vt:lpstr>
      <vt:lpstr>Data Transfer on the I2C Bus</vt:lpstr>
      <vt:lpstr>Data Formats</vt:lpstr>
      <vt:lpstr>Data Formats Cont’d.</vt:lpstr>
      <vt:lpstr>Data Formats Cont’d.</vt:lpstr>
      <vt:lpstr>Data Formats</vt:lpstr>
      <vt:lpstr>Application Specific Protocols </vt:lpstr>
      <vt:lpstr>I2C Interface Examples</vt:lpstr>
      <vt:lpstr>Comparison between Synchronous &amp; Asynchronous</vt:lpstr>
      <vt:lpstr>PC Parallel Port Programming</vt:lpstr>
      <vt:lpstr>Parallel Port</vt:lpstr>
      <vt:lpstr>Parallel Port Cont.…</vt:lpstr>
      <vt:lpstr>Standard Parallel Port Overview</vt:lpstr>
      <vt:lpstr>Parallel Port Addresses &amp; Names</vt:lpstr>
      <vt:lpstr> Parallel (Printer) Port</vt:lpstr>
      <vt:lpstr>Parallel (Printer) Port</vt:lpstr>
      <vt:lpstr>Parallel (Printer) Port</vt:lpstr>
      <vt:lpstr>Parallel Port Signal Description</vt:lpstr>
      <vt:lpstr>Parallel Port Signal Description</vt:lpstr>
      <vt:lpstr>Parallel Port Signal Description</vt:lpstr>
      <vt:lpstr>Parallel Port Signal Description</vt:lpstr>
      <vt:lpstr>Parallel Port Signal Description</vt:lpstr>
      <vt:lpstr>Parallel Port Signal Description</vt:lpstr>
      <vt:lpstr>Parallel Port Loopbacks &amp; Testing</vt:lpstr>
      <vt:lpstr>Parallel Port BIOS Support</vt:lpstr>
      <vt:lpstr>Parallel Port BIOS Support</vt:lpstr>
      <vt:lpstr>Port Programming</vt:lpstr>
      <vt:lpstr>PowerPoint Presentation</vt:lpstr>
      <vt:lpstr>Example:</vt:lpstr>
      <vt:lpstr>PowerPoint Presentation</vt:lpstr>
      <vt:lpstr>Example:</vt:lpstr>
      <vt:lpstr>Enhanced Ports - IEEE 1284 Standard</vt:lpstr>
      <vt:lpstr>Enhanced Ports - IEEE 1284 Standard</vt:lpstr>
      <vt:lpstr>Peripheral Component Interconnect (PCI)</vt:lpstr>
      <vt:lpstr>Block diagram of a PCI bus system</vt:lpstr>
      <vt:lpstr>Latest Generation of PCI Chipsets</vt:lpstr>
      <vt:lpstr>Bus Cycles</vt:lpstr>
      <vt:lpstr>Configuration Address Space</vt:lpstr>
      <vt:lpstr>PCI Address Space</vt:lpstr>
      <vt:lpstr>PCI Configuration Header</vt:lpstr>
      <vt:lpstr>Status and Command Registers</vt:lpstr>
      <vt:lpstr>Status and Command Registers</vt:lpstr>
      <vt:lpstr>Base Address Registers</vt:lpstr>
      <vt:lpstr>The PCI Express Bus</vt:lpstr>
      <vt:lpstr>Low Cost PCI Express System </vt:lpstr>
      <vt:lpstr>PCI Express High-End Server System </vt:lpstr>
      <vt:lpstr>PCI Express Properties</vt:lpstr>
      <vt:lpstr>PCI Express Properties</vt:lpstr>
      <vt:lpstr>PCI Express Transactions</vt:lpstr>
      <vt:lpstr>PCI Express Properties</vt:lpstr>
      <vt:lpstr>PCI Express Topology</vt:lpstr>
      <vt:lpstr>Non-Posted Memory Read Originated by CPU and Targeting an Endpoint </vt:lpstr>
      <vt:lpstr>PCI Express Device Layers </vt:lpstr>
      <vt:lpstr>Transaction Layer Packets</vt:lpstr>
      <vt:lpstr>Electrical Physical Layer Showing Differential Transmitter and Receiver </vt:lpstr>
      <vt:lpstr>PCI I/O and PCI Memory Address</vt:lpstr>
      <vt:lpstr>PCI-ISA Bridges</vt:lpstr>
      <vt:lpstr>PCI-PCI Bridges</vt:lpstr>
      <vt:lpstr>PCI-PCI Bridges: PCI I/O and PCI Memory Windows</vt:lpstr>
      <vt:lpstr>PCI-PCI Bridges: PCI I/O and PCI Memory Windows</vt:lpstr>
      <vt:lpstr>Type 1 PCI Configuration Cycles</vt:lpstr>
      <vt:lpstr>IEEE 1394 / FireWire</vt:lpstr>
      <vt:lpstr>Features</vt:lpstr>
      <vt:lpstr>Performance</vt:lpstr>
      <vt:lpstr>Standards</vt:lpstr>
      <vt:lpstr>Standards</vt:lpstr>
      <vt:lpstr>Types of Transfers</vt:lpstr>
      <vt:lpstr>4 Level Protocol Stack</vt:lpstr>
      <vt:lpstr>Topology</vt:lpstr>
      <vt:lpstr>Configuration Step 1</vt:lpstr>
      <vt:lpstr>Configuration Step 2</vt:lpstr>
      <vt:lpstr>Configuration Step 3</vt:lpstr>
      <vt:lpstr>Cable (1394-1995 and 1394a)</vt:lpstr>
      <vt:lpstr>Connector (1394a)</vt:lpstr>
      <vt:lpstr>Connector (1394a)</vt:lpstr>
      <vt:lpstr>Cable Types  and Length(1394b)</vt:lpstr>
      <vt:lpstr>References for IEEE 1394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Tehran Univercity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Microcontroller 8051</dc:title>
  <dc:creator>hasanpur</dc:creator>
  <cp:lastModifiedBy>Prashanth</cp:lastModifiedBy>
  <cp:revision>765</cp:revision>
  <cp:lastPrinted>1601-01-01T00:00:00Z</cp:lastPrinted>
  <dcterms:created xsi:type="dcterms:W3CDTF">2003-06-01T05:29:53Z</dcterms:created>
  <dcterms:modified xsi:type="dcterms:W3CDTF">2015-08-05T17:24:23Z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