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15"/>
  </p:notesMasterIdLst>
  <p:handoutMasterIdLst>
    <p:handoutMasterId r:id="rId116"/>
  </p:handoutMasterIdLst>
  <p:sldIdLst>
    <p:sldId id="658" r:id="rId2"/>
    <p:sldId id="859" r:id="rId3"/>
    <p:sldId id="891" r:id="rId4"/>
    <p:sldId id="1062" r:id="rId5"/>
    <p:sldId id="892" r:id="rId6"/>
    <p:sldId id="1072" r:id="rId7"/>
    <p:sldId id="1071" r:id="rId8"/>
    <p:sldId id="1073" r:id="rId9"/>
    <p:sldId id="1074" r:id="rId10"/>
    <p:sldId id="971" r:id="rId11"/>
    <p:sldId id="1087" r:id="rId12"/>
    <p:sldId id="972" r:id="rId13"/>
    <p:sldId id="973" r:id="rId14"/>
    <p:sldId id="974" r:id="rId15"/>
    <p:sldId id="975" r:id="rId16"/>
    <p:sldId id="1063" r:id="rId17"/>
    <p:sldId id="1075" r:id="rId18"/>
    <p:sldId id="976" r:id="rId19"/>
    <p:sldId id="1064" r:id="rId20"/>
    <p:sldId id="977" r:id="rId21"/>
    <p:sldId id="978" r:id="rId22"/>
    <p:sldId id="979" r:id="rId23"/>
    <p:sldId id="981" r:id="rId24"/>
    <p:sldId id="982" r:id="rId25"/>
    <p:sldId id="1065" r:id="rId26"/>
    <p:sldId id="983" r:id="rId27"/>
    <p:sldId id="984" r:id="rId28"/>
    <p:sldId id="985" r:id="rId29"/>
    <p:sldId id="986" r:id="rId30"/>
    <p:sldId id="1076" r:id="rId31"/>
    <p:sldId id="987" r:id="rId32"/>
    <p:sldId id="1077" r:id="rId33"/>
    <p:sldId id="988" r:id="rId34"/>
    <p:sldId id="989" r:id="rId35"/>
    <p:sldId id="1089" r:id="rId36"/>
    <p:sldId id="1088" r:id="rId37"/>
    <p:sldId id="1068" r:id="rId38"/>
    <p:sldId id="990" r:id="rId39"/>
    <p:sldId id="1066" r:id="rId40"/>
    <p:sldId id="991" r:id="rId41"/>
    <p:sldId id="992" r:id="rId42"/>
    <p:sldId id="1127" r:id="rId43"/>
    <p:sldId id="998" r:id="rId44"/>
    <p:sldId id="1125" r:id="rId45"/>
    <p:sldId id="1126" r:id="rId46"/>
    <p:sldId id="999" r:id="rId47"/>
    <p:sldId id="1081" r:id="rId48"/>
    <p:sldId id="1082" r:id="rId49"/>
    <p:sldId id="1083" r:id="rId50"/>
    <p:sldId id="1084" r:id="rId51"/>
    <p:sldId id="1085" r:id="rId52"/>
    <p:sldId id="1086" r:id="rId53"/>
    <p:sldId id="1090" r:id="rId54"/>
    <p:sldId id="1122" r:id="rId55"/>
    <p:sldId id="1092" r:id="rId56"/>
    <p:sldId id="1093" r:id="rId57"/>
    <p:sldId id="1094" r:id="rId58"/>
    <p:sldId id="1096" r:id="rId59"/>
    <p:sldId id="1123" r:id="rId60"/>
    <p:sldId id="1097" r:id="rId61"/>
    <p:sldId id="1098" r:id="rId62"/>
    <p:sldId id="1124" r:id="rId63"/>
    <p:sldId id="1099" r:id="rId64"/>
    <p:sldId id="1100" r:id="rId65"/>
    <p:sldId id="1078" r:id="rId66"/>
    <p:sldId id="1079" r:id="rId67"/>
    <p:sldId id="1080" r:id="rId68"/>
    <p:sldId id="1002" r:id="rId69"/>
    <p:sldId id="1128" r:id="rId70"/>
    <p:sldId id="1145" r:id="rId71"/>
    <p:sldId id="1130" r:id="rId72"/>
    <p:sldId id="1131" r:id="rId73"/>
    <p:sldId id="1132" r:id="rId74"/>
    <p:sldId id="1133" r:id="rId75"/>
    <p:sldId id="1144" r:id="rId76"/>
    <p:sldId id="1148" r:id="rId77"/>
    <p:sldId id="1146" r:id="rId78"/>
    <p:sldId id="1174" r:id="rId79"/>
    <p:sldId id="1135" r:id="rId80"/>
    <p:sldId id="1136" r:id="rId81"/>
    <p:sldId id="1003" r:id="rId82"/>
    <p:sldId id="1004" r:id="rId83"/>
    <p:sldId id="1005" r:id="rId84"/>
    <p:sldId id="1006" r:id="rId85"/>
    <p:sldId id="1007" r:id="rId86"/>
    <p:sldId id="1010" r:id="rId87"/>
    <p:sldId id="1011" r:id="rId88"/>
    <p:sldId id="1149" r:id="rId89"/>
    <p:sldId id="1173" r:id="rId90"/>
    <p:sldId id="1167" r:id="rId91"/>
    <p:sldId id="1150" r:id="rId92"/>
    <p:sldId id="1168" r:id="rId93"/>
    <p:sldId id="1169" r:id="rId94"/>
    <p:sldId id="1170" r:id="rId95"/>
    <p:sldId id="1171" r:id="rId96"/>
    <p:sldId id="1172" r:id="rId97"/>
    <p:sldId id="1151" r:id="rId98"/>
    <p:sldId id="1152" r:id="rId99"/>
    <p:sldId id="1153" r:id="rId100"/>
    <p:sldId id="1154" r:id="rId101"/>
    <p:sldId id="1156" r:id="rId102"/>
    <p:sldId id="1157" r:id="rId103"/>
    <p:sldId id="1158" r:id="rId104"/>
    <p:sldId id="1159" r:id="rId105"/>
    <p:sldId id="1161" r:id="rId106"/>
    <p:sldId id="1162" r:id="rId107"/>
    <p:sldId id="1163" r:id="rId108"/>
    <p:sldId id="1164" r:id="rId109"/>
    <p:sldId id="1165" r:id="rId110"/>
    <p:sldId id="1013" r:id="rId111"/>
    <p:sldId id="1166" r:id="rId112"/>
    <p:sldId id="1014" r:id="rId113"/>
    <p:sldId id="1015" r:id="rId114"/>
  </p:sldIdLst>
  <p:sldSz cx="9144000" cy="6858000" type="screen4x3"/>
  <p:notesSz cx="6858000" cy="9144000"/>
  <p:defaultTextStyle>
    <a:defPPr>
      <a:defRPr lang="en-US"/>
    </a:defPPr>
    <a:lvl1pPr algn="l" rtl="0" fontAlgn="base">
      <a:spcBef>
        <a:spcPct val="0"/>
      </a:spcBef>
      <a:spcAft>
        <a:spcPct val="0"/>
      </a:spcAft>
      <a:defRPr sz="2000" kern="1200">
        <a:solidFill>
          <a:srgbClr val="000000"/>
        </a:solidFill>
        <a:latin typeface="Arial" charset="0"/>
        <a:ea typeface="+mn-ea"/>
        <a:cs typeface="Arial" charset="0"/>
      </a:defRPr>
    </a:lvl1pPr>
    <a:lvl2pPr marL="457200" algn="l" rtl="0" fontAlgn="base">
      <a:spcBef>
        <a:spcPct val="0"/>
      </a:spcBef>
      <a:spcAft>
        <a:spcPct val="0"/>
      </a:spcAft>
      <a:defRPr sz="2000" kern="1200">
        <a:solidFill>
          <a:srgbClr val="000000"/>
        </a:solidFill>
        <a:latin typeface="Arial" charset="0"/>
        <a:ea typeface="+mn-ea"/>
        <a:cs typeface="Arial" charset="0"/>
      </a:defRPr>
    </a:lvl2pPr>
    <a:lvl3pPr marL="914400" algn="l" rtl="0" fontAlgn="base">
      <a:spcBef>
        <a:spcPct val="0"/>
      </a:spcBef>
      <a:spcAft>
        <a:spcPct val="0"/>
      </a:spcAft>
      <a:defRPr sz="2000" kern="1200">
        <a:solidFill>
          <a:srgbClr val="000000"/>
        </a:solidFill>
        <a:latin typeface="Arial" charset="0"/>
        <a:ea typeface="+mn-ea"/>
        <a:cs typeface="Arial" charset="0"/>
      </a:defRPr>
    </a:lvl3pPr>
    <a:lvl4pPr marL="1371600" algn="l" rtl="0" fontAlgn="base">
      <a:spcBef>
        <a:spcPct val="0"/>
      </a:spcBef>
      <a:spcAft>
        <a:spcPct val="0"/>
      </a:spcAft>
      <a:defRPr sz="2000" kern="1200">
        <a:solidFill>
          <a:srgbClr val="000000"/>
        </a:solidFill>
        <a:latin typeface="Arial" charset="0"/>
        <a:ea typeface="+mn-ea"/>
        <a:cs typeface="Arial" charset="0"/>
      </a:defRPr>
    </a:lvl4pPr>
    <a:lvl5pPr marL="1828800" algn="l" rtl="0" fontAlgn="base">
      <a:spcBef>
        <a:spcPct val="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1F14AC"/>
    <a:srgbClr val="CC00FF"/>
    <a:srgbClr val="2C2C78"/>
    <a:srgbClr val="CC99FF"/>
    <a:srgbClr val="FFFF66"/>
    <a:srgbClr val="FFFF00"/>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autoAdjust="0"/>
  </p:normalViewPr>
  <p:slideViewPr>
    <p:cSldViewPr>
      <p:cViewPr varScale="1">
        <p:scale>
          <a:sx n="70" d="100"/>
          <a:sy n="70" d="100"/>
        </p:scale>
        <p:origin x="-5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7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FAEB13-5431-433B-A6D3-ACE8F904CC66}" type="datetimeFigureOut">
              <a:rPr lang="en-IN" smtClean="0"/>
              <a:t>07-09-2015</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7D5E40-5BB1-4A73-BFAA-CA8CC66D195B}" type="slidenum">
              <a:rPr lang="en-IN" smtClean="0"/>
              <a:t>‹#›</a:t>
            </a:fld>
            <a:endParaRPr lang="en-IN"/>
          </a:p>
        </p:txBody>
      </p:sp>
    </p:spTree>
    <p:extLst>
      <p:ext uri="{BB962C8B-B14F-4D97-AF65-F5344CB8AC3E}">
        <p14:creationId xmlns:p14="http://schemas.microsoft.com/office/powerpoint/2010/main" val="2776411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pitchFamily="34" charset="0"/>
                <a:cs typeface="Arial" pitchFamily="34" charset="0"/>
              </a:defRPr>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34" charset="0"/>
                <a:cs typeface="Arial" pitchFamily="34" charset="0"/>
              </a:defRPr>
            </a:lvl1pPr>
          </a:lstStyle>
          <a:p>
            <a:pPr>
              <a:defRPr/>
            </a:pPr>
            <a:endParaRPr lang="en-US"/>
          </a:p>
        </p:txBody>
      </p:sp>
      <p:sp>
        <p:nvSpPr>
          <p:cNvPr id="171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34" charset="0"/>
                <a:cs typeface="Arial" pitchFamily="34" charset="0"/>
              </a:defRPr>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34" charset="0"/>
                <a:cs typeface="Arial" pitchFamily="34" charset="0"/>
              </a:defRPr>
            </a:lvl1pPr>
          </a:lstStyle>
          <a:p>
            <a:pPr>
              <a:defRPr/>
            </a:pPr>
            <a:fld id="{8FFC21A9-7A7A-41E5-B06F-08A08A897DEF}" type="slidenum">
              <a:rPr lang="en-US"/>
              <a:pPr>
                <a:defRPr/>
              </a:pPr>
              <a:t>‹#›</a:t>
            </a:fld>
            <a:endParaRPr lang="en-US"/>
          </a:p>
        </p:txBody>
      </p:sp>
    </p:spTree>
    <p:extLst>
      <p:ext uri="{BB962C8B-B14F-4D97-AF65-F5344CB8AC3E}">
        <p14:creationId xmlns:p14="http://schemas.microsoft.com/office/powerpoint/2010/main" val="19026234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8FFC21A9-7A7A-41E5-B06F-08A08A897DEF}" type="slidenum">
              <a:rPr lang="en-US" smtClean="0"/>
              <a:pPr>
                <a:defRPr/>
              </a:pPr>
              <a:t>1</a:t>
            </a:fld>
            <a:endParaRPr lang="en-US"/>
          </a:p>
        </p:txBody>
      </p:sp>
    </p:spTree>
    <p:extLst>
      <p:ext uri="{BB962C8B-B14F-4D97-AF65-F5344CB8AC3E}">
        <p14:creationId xmlns:p14="http://schemas.microsoft.com/office/powerpoint/2010/main" val="93547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506B4A-E5B6-4071-B556-A68B1E6D79B3}" type="datetime2">
              <a:rPr lang="en-US" smtClean="0"/>
              <a:t>Monday, September 7,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681FC505-2800-4F7C-9BA0-95A9F87DFFBF}" type="slidenum">
              <a:rPr lang="en-US"/>
              <a:pPr>
                <a:defRPr/>
              </a:pPr>
              <a:t>‹#›</a:t>
            </a:fld>
            <a:endParaRPr lang="en-US"/>
          </a:p>
        </p:txBody>
      </p:sp>
    </p:spTree>
    <p:extLst>
      <p:ext uri="{BB962C8B-B14F-4D97-AF65-F5344CB8AC3E}">
        <p14:creationId xmlns:p14="http://schemas.microsoft.com/office/powerpoint/2010/main" val="18168718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4E9644-2A49-4F6B-968E-594AAC00B2AD}" type="datetime2">
              <a:rPr lang="en-US" smtClean="0"/>
              <a:t>Monday, September 7,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960CE79D-E249-4B7D-A10F-ED9E41963CD0}" type="slidenum">
              <a:rPr lang="en-US"/>
              <a:pPr>
                <a:defRPr/>
              </a:pPr>
              <a:t>‹#›</a:t>
            </a:fld>
            <a:endParaRPr lang="en-US"/>
          </a:p>
        </p:txBody>
      </p:sp>
    </p:spTree>
    <p:extLst>
      <p:ext uri="{BB962C8B-B14F-4D97-AF65-F5344CB8AC3E}">
        <p14:creationId xmlns:p14="http://schemas.microsoft.com/office/powerpoint/2010/main" val="66957977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CAC3CE-88EB-4B5C-8E26-7122063592F6}" type="datetime2">
              <a:rPr lang="en-US" smtClean="0"/>
              <a:t>Monday, September 7,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33E2529C-9C93-487F-AB0B-DA2DB2F768B4}" type="slidenum">
              <a:rPr lang="en-US"/>
              <a:pPr>
                <a:defRPr/>
              </a:pPr>
              <a:t>‹#›</a:t>
            </a:fld>
            <a:endParaRPr lang="en-US"/>
          </a:p>
        </p:txBody>
      </p:sp>
    </p:spTree>
    <p:extLst>
      <p:ext uri="{BB962C8B-B14F-4D97-AF65-F5344CB8AC3E}">
        <p14:creationId xmlns:p14="http://schemas.microsoft.com/office/powerpoint/2010/main" val="56606864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A8F2CD-8F62-4878-BC1D-5A95AD5C9369}" type="datetime2">
              <a:rPr lang="en-US" smtClean="0"/>
              <a:t>Monday, September 7,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21DBE227-8F40-419F-9427-D506C86A5E4B}" type="slidenum">
              <a:rPr lang="en-US"/>
              <a:pPr>
                <a:defRPr/>
              </a:pPr>
              <a:t>‹#›</a:t>
            </a:fld>
            <a:endParaRPr lang="en-US"/>
          </a:p>
        </p:txBody>
      </p:sp>
    </p:spTree>
    <p:extLst>
      <p:ext uri="{BB962C8B-B14F-4D97-AF65-F5344CB8AC3E}">
        <p14:creationId xmlns:p14="http://schemas.microsoft.com/office/powerpoint/2010/main" val="301602228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D170BA-5236-45E4-B12B-AC51FC999858}" type="datetime2">
              <a:rPr lang="en-US" smtClean="0"/>
              <a:t>Monday, September 7,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07396E74-87FE-408C-A241-BB0D6B9D91CF}" type="slidenum">
              <a:rPr lang="en-US"/>
              <a:pPr>
                <a:defRPr/>
              </a:pPr>
              <a:t>‹#›</a:t>
            </a:fld>
            <a:endParaRPr lang="en-US"/>
          </a:p>
        </p:txBody>
      </p:sp>
    </p:spTree>
    <p:extLst>
      <p:ext uri="{BB962C8B-B14F-4D97-AF65-F5344CB8AC3E}">
        <p14:creationId xmlns:p14="http://schemas.microsoft.com/office/powerpoint/2010/main" val="308115224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0C74E5-D63A-4256-81C2-1A1CB5E46BE7}" type="datetime2">
              <a:rPr lang="en-US" smtClean="0"/>
              <a:t>Monday, September 7,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D1EBEFD2-B18E-4C1F-A15E-2C51B47340EA}" type="slidenum">
              <a:rPr lang="en-US"/>
              <a:pPr>
                <a:defRPr/>
              </a:pPr>
              <a:t>‹#›</a:t>
            </a:fld>
            <a:endParaRPr lang="en-US"/>
          </a:p>
        </p:txBody>
      </p:sp>
    </p:spTree>
    <p:extLst>
      <p:ext uri="{BB962C8B-B14F-4D97-AF65-F5344CB8AC3E}">
        <p14:creationId xmlns:p14="http://schemas.microsoft.com/office/powerpoint/2010/main" val="401599838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53B867-151F-45DE-970C-7FCC0B3ED1A6}" type="datetime2">
              <a:rPr lang="en-US" smtClean="0"/>
              <a:t>Monday, September 7, 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9" name="Slide Number Placeholder 5"/>
          <p:cNvSpPr>
            <a:spLocks noGrp="1"/>
          </p:cNvSpPr>
          <p:nvPr>
            <p:ph type="sldNum" sz="quarter" idx="12"/>
          </p:nvPr>
        </p:nvSpPr>
        <p:spPr/>
        <p:txBody>
          <a:bodyPr/>
          <a:lstStyle>
            <a:lvl1pPr>
              <a:defRPr/>
            </a:lvl1pPr>
          </a:lstStyle>
          <a:p>
            <a:pPr>
              <a:defRPr/>
            </a:pPr>
            <a:fld id="{4D5BBE16-5AE8-43FE-931B-7F4E26EBFC25}" type="slidenum">
              <a:rPr lang="en-US"/>
              <a:pPr>
                <a:defRPr/>
              </a:pPr>
              <a:t>‹#›</a:t>
            </a:fld>
            <a:endParaRPr lang="en-US"/>
          </a:p>
        </p:txBody>
      </p:sp>
    </p:spTree>
    <p:extLst>
      <p:ext uri="{BB962C8B-B14F-4D97-AF65-F5344CB8AC3E}">
        <p14:creationId xmlns:p14="http://schemas.microsoft.com/office/powerpoint/2010/main" val="254604576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856507-EABE-4AB6-AE0D-F2463D419B06}" type="datetime2">
              <a:rPr lang="en-US" smtClean="0"/>
              <a:t>Monday, September 7, 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5" name="Slide Number Placeholder 5"/>
          <p:cNvSpPr>
            <a:spLocks noGrp="1"/>
          </p:cNvSpPr>
          <p:nvPr>
            <p:ph type="sldNum" sz="quarter" idx="12"/>
          </p:nvPr>
        </p:nvSpPr>
        <p:spPr/>
        <p:txBody>
          <a:bodyPr/>
          <a:lstStyle>
            <a:lvl1pPr>
              <a:defRPr/>
            </a:lvl1pPr>
          </a:lstStyle>
          <a:p>
            <a:pPr>
              <a:defRPr/>
            </a:pPr>
            <a:fld id="{E92BAFA8-B723-44FA-AFD8-491DDAE10237}" type="slidenum">
              <a:rPr lang="en-US"/>
              <a:pPr>
                <a:defRPr/>
              </a:pPr>
              <a:t>‹#›</a:t>
            </a:fld>
            <a:endParaRPr lang="en-US"/>
          </a:p>
        </p:txBody>
      </p:sp>
    </p:spTree>
    <p:extLst>
      <p:ext uri="{BB962C8B-B14F-4D97-AF65-F5344CB8AC3E}">
        <p14:creationId xmlns:p14="http://schemas.microsoft.com/office/powerpoint/2010/main" val="167445709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F02911-C031-4978-BAD4-757EF1BAAE3F}" type="datetime2">
              <a:rPr lang="en-US" smtClean="0"/>
              <a:t>Monday, September 7, 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4" name="Slide Number Placeholder 5"/>
          <p:cNvSpPr>
            <a:spLocks noGrp="1"/>
          </p:cNvSpPr>
          <p:nvPr>
            <p:ph type="sldNum" sz="quarter" idx="12"/>
          </p:nvPr>
        </p:nvSpPr>
        <p:spPr/>
        <p:txBody>
          <a:bodyPr/>
          <a:lstStyle>
            <a:lvl1pPr>
              <a:defRPr/>
            </a:lvl1pPr>
          </a:lstStyle>
          <a:p>
            <a:pPr>
              <a:defRPr/>
            </a:pPr>
            <a:fld id="{15222074-2EE5-42E2-9DCC-4A65092B209E}" type="slidenum">
              <a:rPr lang="en-US"/>
              <a:pPr>
                <a:defRPr/>
              </a:pPr>
              <a:t>‹#›</a:t>
            </a:fld>
            <a:endParaRPr lang="en-US"/>
          </a:p>
        </p:txBody>
      </p:sp>
    </p:spTree>
    <p:extLst>
      <p:ext uri="{BB962C8B-B14F-4D97-AF65-F5344CB8AC3E}">
        <p14:creationId xmlns:p14="http://schemas.microsoft.com/office/powerpoint/2010/main" val="83509349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8DA2BD-0284-4FC3-9095-746F9E5001D6}" type="datetime2">
              <a:rPr lang="en-US" smtClean="0"/>
              <a:t>Monday, September 7,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9706A429-1D88-403C-9D43-4DC5E0904E88}" type="slidenum">
              <a:rPr lang="en-US"/>
              <a:pPr>
                <a:defRPr/>
              </a:pPr>
              <a:t>‹#›</a:t>
            </a:fld>
            <a:endParaRPr lang="en-US"/>
          </a:p>
        </p:txBody>
      </p:sp>
    </p:spTree>
    <p:extLst>
      <p:ext uri="{BB962C8B-B14F-4D97-AF65-F5344CB8AC3E}">
        <p14:creationId xmlns:p14="http://schemas.microsoft.com/office/powerpoint/2010/main" val="27945870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B64089-4B90-49F5-81D8-4D18B8329D98}" type="datetime2">
              <a:rPr lang="en-US" smtClean="0"/>
              <a:t>Monday, September 7,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7E851CAC-28A6-4AF9-B71E-A0AFB461AF05}" type="slidenum">
              <a:rPr lang="en-US"/>
              <a:pPr>
                <a:defRPr/>
              </a:pPr>
              <a:t>‹#›</a:t>
            </a:fld>
            <a:endParaRPr lang="en-US"/>
          </a:p>
        </p:txBody>
      </p:sp>
    </p:spTree>
    <p:extLst>
      <p:ext uri="{BB962C8B-B14F-4D97-AF65-F5344CB8AC3E}">
        <p14:creationId xmlns:p14="http://schemas.microsoft.com/office/powerpoint/2010/main" val="290922870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66A6E5-E4D8-4CA2-84CD-81B4C7CF9DF7}" type="datetime2">
              <a:rPr lang="en-US" smtClean="0"/>
              <a:t>Monday, September 7, 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K.V.PRASHANTH M.Sc.,M.Tech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804C0F-9B08-436F-8BC1-D360A1EAA8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random/>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0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323528" y="1700808"/>
            <a:ext cx="8424936" cy="2520280"/>
          </a:xfrm>
          <a:prstGeom prst="rect">
            <a:avLst/>
          </a:prstGeom>
        </p:spPr>
        <p:txBody>
          <a:bodyPr wrap="none" fromWordArt="1">
            <a:prstTxWarp prst="textPlain">
              <a:avLst>
                <a:gd name="adj" fmla="val 50000"/>
              </a:avLst>
            </a:prstTxWarp>
          </a:bodyPr>
          <a:lstStyle/>
          <a:p>
            <a:pPr algn="ctr"/>
            <a:r>
              <a:rPr lang="en-IN" sz="28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EMBEDDED </a:t>
            </a:r>
          </a:p>
          <a:p>
            <a:pPr algn="ctr"/>
            <a:r>
              <a:rPr lang="en-IN" sz="28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NETWORKING</a:t>
            </a:r>
            <a:endParaRPr lang="en-IN" sz="2800" kern="10" dirty="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pic>
        <p:nvPicPr>
          <p:cNvPr id="20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spTree>
    <p:extLst>
      <p:ext uri="{BB962C8B-B14F-4D97-AF65-F5344CB8AC3E}">
        <p14:creationId xmlns:p14="http://schemas.microsoft.com/office/powerpoint/2010/main" val="3838860765"/>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Speeds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cstate="print"/>
          <a:srcRect/>
          <a:stretch>
            <a:fillRect/>
          </a:stretch>
        </p:blipFill>
        <p:spPr bwMode="auto">
          <a:xfrm>
            <a:off x="179511" y="2420888"/>
            <a:ext cx="8745347" cy="1872208"/>
          </a:xfrm>
          <a:prstGeom prst="rect">
            <a:avLst/>
          </a:prstGeom>
          <a:noFill/>
          <a:ln w="9525">
            <a:noFill/>
            <a:miter lim="800000"/>
            <a:headEnd/>
            <a:tailEnd/>
          </a:ln>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eaLnBrk="1" hangingPunct="1">
              <a:lnSpc>
                <a:spcPct val="150000"/>
              </a:lnSpc>
              <a:buNone/>
              <a:defRPr/>
            </a:pPr>
            <a:endParaRPr lang="en-IN" sz="2400" dirty="0" smtClean="0"/>
          </a:p>
          <a:p>
            <a:pPr marL="0" indent="0" algn="just" eaLnBrk="1" hangingPunct="1">
              <a:lnSpc>
                <a:spcPct val="150000"/>
              </a:lnSpc>
              <a:buNone/>
              <a:defRPr/>
            </a:pPr>
            <a:endParaRPr lang="en-IN" sz="2400" dirty="0"/>
          </a:p>
          <a:p>
            <a:pPr marL="0" indent="0" algn="just" eaLnBrk="1" hangingPunct="1">
              <a:lnSpc>
                <a:spcPct val="150000"/>
              </a:lnSpc>
              <a:buNone/>
              <a:defRPr/>
            </a:pPr>
            <a:r>
              <a:rPr lang="en-IN" sz="2400" b="1" dirty="0" smtClean="0">
                <a:solidFill>
                  <a:srgbClr val="FF0000"/>
                </a:solidFill>
              </a:rPr>
              <a:t>PHASE </a:t>
            </a:r>
            <a:r>
              <a:rPr lang="en-IN" sz="2400" b="1" dirty="0">
                <a:solidFill>
                  <a:srgbClr val="FF0000"/>
                </a:solidFill>
              </a:rPr>
              <a:t>SEGMENT 1 AND PHASE SEGMENT </a:t>
            </a:r>
            <a:r>
              <a:rPr lang="en-IN" sz="2400" b="1" dirty="0" smtClean="0">
                <a:solidFill>
                  <a:srgbClr val="FF0000"/>
                </a:solidFill>
              </a:rPr>
              <a:t>2</a:t>
            </a:r>
          </a:p>
          <a:p>
            <a:pPr algn="just">
              <a:lnSpc>
                <a:spcPct val="150000"/>
              </a:lnSpc>
            </a:pPr>
            <a:r>
              <a:rPr lang="en-IN" sz="2400" dirty="0"/>
              <a:t>The two phase segments, PS1 and PS2 are used </a:t>
            </a:r>
            <a:r>
              <a:rPr lang="en-IN" sz="2400" dirty="0" smtClean="0"/>
              <a:t>to compensate </a:t>
            </a:r>
            <a:r>
              <a:rPr lang="en-IN" sz="2400" dirty="0"/>
              <a:t>for edge phase errors on the bus. PS1 </a:t>
            </a:r>
            <a:r>
              <a:rPr lang="en-IN" sz="2400" dirty="0" smtClean="0"/>
              <a:t>can be </a:t>
            </a:r>
            <a:r>
              <a:rPr lang="en-IN" sz="2400" dirty="0"/>
              <a:t>lengthened or PS2 can be shortened by </a:t>
            </a:r>
            <a:r>
              <a:rPr lang="en-IN" sz="2400" dirty="0" smtClean="0"/>
              <a:t>resynchronization. </a:t>
            </a:r>
            <a:r>
              <a:rPr lang="en-IN" sz="2400" dirty="0"/>
              <a:t>PS1 is programmable from 1 - 8TQ and PS2 </a:t>
            </a:r>
            <a:r>
              <a:rPr lang="en-IN" sz="2400" dirty="0" smtClean="0"/>
              <a:t>is programmable </a:t>
            </a:r>
            <a:r>
              <a:rPr lang="en-IN" sz="2400" dirty="0"/>
              <a:t>from 2 - 8TQ</a:t>
            </a:r>
          </a:p>
          <a:p>
            <a:pPr marL="0" indent="0" algn="just" eaLnBrk="1" hangingPunct="1">
              <a:lnSpc>
                <a:spcPct val="150000"/>
              </a:lnSpc>
              <a:buNone/>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sz="3600" b="1" dirty="0" smtClean="0">
                <a:solidFill>
                  <a:srgbClr val="FF0000"/>
                </a:solidFill>
              </a:rPr>
              <a:t>NOMINAL BIT TIMING</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019"/>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a:solidFill>
                  <a:srgbClr val="FF0000"/>
                </a:solidFill>
              </a:rPr>
              <a:t>Example of Message Transaction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3" cstate="print"/>
          <a:srcRect/>
          <a:stretch>
            <a:fillRect/>
          </a:stretch>
        </p:blipFill>
        <p:spPr bwMode="auto">
          <a:xfrm>
            <a:off x="374137" y="762000"/>
            <a:ext cx="8446335" cy="2895600"/>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a:stretch>
            <a:fillRect/>
          </a:stretch>
        </p:blipFill>
        <p:spPr bwMode="auto">
          <a:xfrm>
            <a:off x="3810000" y="3657600"/>
            <a:ext cx="4286250" cy="2857500"/>
          </a:xfrm>
          <a:prstGeom prst="rect">
            <a:avLst/>
          </a:prstGeom>
          <a:noFill/>
          <a:ln w="9525">
            <a:noFill/>
            <a:miter lim="800000"/>
            <a:headEnd/>
            <a:tailEnd/>
          </a:ln>
        </p:spPr>
      </p:pic>
      <p:sp>
        <p:nvSpPr>
          <p:cNvPr id="17" name="Rectangle 16"/>
          <p:cNvSpPr/>
          <p:nvPr/>
        </p:nvSpPr>
        <p:spPr>
          <a:xfrm>
            <a:off x="4267200" y="5486400"/>
            <a:ext cx="1371600" cy="7620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2133600" y="5334000"/>
            <a:ext cx="2057400"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5763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22" presetClass="entr" presetSubtype="8" repeatCount="300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r>
              <a:rPr lang="en-US" sz="2400" dirty="0"/>
              <a:t>Arbitration – needed when multiple nodes try to transmit at the same time</a:t>
            </a:r>
          </a:p>
          <a:p>
            <a:pPr algn="just"/>
            <a:r>
              <a:rPr lang="en-US" sz="2400" dirty="0"/>
              <a:t>Only one transmitter is allowed to transmit at a time.</a:t>
            </a:r>
          </a:p>
          <a:p>
            <a:pPr algn="just"/>
            <a:r>
              <a:rPr lang="en-US" sz="2400" dirty="0"/>
              <a:t>A node waits for bus to become idle</a:t>
            </a:r>
          </a:p>
          <a:p>
            <a:pPr algn="just"/>
            <a:r>
              <a:rPr lang="en-US" sz="2400" dirty="0"/>
              <a:t>Nodes with more important messages continue transmitting</a:t>
            </a:r>
          </a:p>
          <a:p>
            <a:pPr marL="0" indent="0" algn="just" eaLnBrk="1" hangingPunct="1">
              <a:lnSpc>
                <a:spcPct val="90000"/>
              </a:lnSpc>
              <a:buNone/>
              <a:defRPr/>
            </a:pPr>
            <a:endParaRPr lang="en-US" sz="2400" b="1" dirty="0" smtClean="0"/>
          </a:p>
          <a:p>
            <a:pPr marL="0" indent="0" algn="just" eaLnBrk="1" hangingPunct="1">
              <a:lnSpc>
                <a:spcPct val="90000"/>
              </a:lnSpc>
              <a:buNone/>
              <a:defRPr/>
            </a:pPr>
            <a:endParaRPr lang="en-US" sz="2400" b="1" dirty="0"/>
          </a:p>
          <a:p>
            <a:pPr marL="0" indent="0" algn="just" eaLnBrk="1" hangingPunct="1">
              <a:lnSpc>
                <a:spcPct val="90000"/>
              </a:lnSpc>
              <a:buNone/>
              <a:defRPr/>
            </a:pPr>
            <a:endParaRPr lang="en-US" sz="2400" b="1" dirty="0" smtClean="0"/>
          </a:p>
          <a:p>
            <a:pPr marL="0" indent="0" algn="just" eaLnBrk="1" hangingPunct="1">
              <a:lnSpc>
                <a:spcPct val="90000"/>
              </a:lnSpc>
              <a:buNone/>
              <a:defRPr/>
            </a:pPr>
            <a:endParaRPr lang="en-US" sz="2400" b="1" dirty="0"/>
          </a:p>
          <a:p>
            <a:pPr marL="0" indent="0" algn="just" eaLnBrk="1" hangingPunct="1">
              <a:lnSpc>
                <a:spcPct val="90000"/>
              </a:lnSpc>
              <a:buNone/>
              <a:defRPr/>
            </a:pPr>
            <a:endParaRPr lang="en-US" sz="2400" b="1" dirty="0" smtClean="0"/>
          </a:p>
          <a:p>
            <a:pPr marL="0" indent="0" algn="just" eaLnBrk="1" hangingPunct="1">
              <a:lnSpc>
                <a:spcPct val="90000"/>
              </a:lnSpc>
              <a:buNone/>
              <a:defRPr/>
            </a:pPr>
            <a:endParaRPr lang="en-US" sz="2400" b="1" dirty="0"/>
          </a:p>
          <a:p>
            <a:pPr marL="0" indent="0" algn="just" eaLnBrk="1" hangingPunct="1">
              <a:lnSpc>
                <a:spcPct val="90000"/>
              </a:lnSpc>
              <a:buNone/>
              <a:defRPr/>
            </a:pPr>
            <a:endParaRPr lang="en-US" sz="2400" b="1" dirty="0" smtClean="0"/>
          </a:p>
          <a:p>
            <a:pPr marL="0" indent="0" algn="ctr" eaLnBrk="1" hangingPunct="1">
              <a:lnSpc>
                <a:spcPct val="90000"/>
              </a:lnSpc>
              <a:buNone/>
              <a:defRPr/>
            </a:pPr>
            <a:r>
              <a:rPr lang="en-US" sz="2400" b="1" dirty="0" smtClean="0"/>
              <a:t>CAN </a:t>
            </a:r>
            <a:r>
              <a:rPr lang="en-US" sz="2400" b="1" dirty="0"/>
              <a:t>bus</a:t>
            </a: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a:solidFill>
                  <a:srgbClr val="FF0000"/>
                </a:solidFill>
              </a:rPr>
              <a:t>Bus Arbitration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3" cstate="print"/>
          <a:srcRect/>
          <a:stretch>
            <a:fillRect/>
          </a:stretch>
        </p:blipFill>
        <p:spPr bwMode="auto">
          <a:xfrm>
            <a:off x="336940" y="3200400"/>
            <a:ext cx="8402883" cy="2348341"/>
          </a:xfrm>
          <a:prstGeom prst="rect">
            <a:avLst/>
          </a:prstGeom>
          <a:noFill/>
          <a:ln w="9525">
            <a:noFill/>
            <a:miter lim="800000"/>
            <a:headEnd/>
            <a:tailEnd/>
          </a:ln>
        </p:spPr>
      </p:pic>
    </p:spTree>
    <p:extLst>
      <p:ext uri="{BB962C8B-B14F-4D97-AF65-F5344CB8AC3E}">
        <p14:creationId xmlns:p14="http://schemas.microsoft.com/office/powerpoint/2010/main" val="1178786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r>
              <a:rPr lang="en-US" sz="2400" dirty="0"/>
              <a:t>Message importance is encoded in message ID.</a:t>
            </a:r>
          </a:p>
          <a:p>
            <a:pPr algn="just">
              <a:buNone/>
            </a:pPr>
            <a:r>
              <a:rPr lang="en-US" sz="2400" dirty="0" smtClean="0"/>
              <a:t>				</a:t>
            </a:r>
            <a:r>
              <a:rPr lang="en-US" sz="2400" b="1" i="1" dirty="0" smtClean="0"/>
              <a:t>Lower </a:t>
            </a:r>
            <a:r>
              <a:rPr lang="en-US" sz="2400" b="1" i="1" dirty="0"/>
              <a:t>value = More important</a:t>
            </a:r>
          </a:p>
          <a:p>
            <a:pPr algn="just"/>
            <a:r>
              <a:rPr lang="en-US" sz="2400" dirty="0"/>
              <a:t>As a node transmits each bit, it verifies that it sees the same bit value on the bus that it transmitted.</a:t>
            </a:r>
          </a:p>
          <a:p>
            <a:pPr algn="just"/>
            <a:r>
              <a:rPr lang="en-US" sz="2400" dirty="0"/>
              <a:t>A “0” on the bus wins over a “1” on the bus.</a:t>
            </a:r>
          </a:p>
          <a:p>
            <a:pPr algn="just"/>
            <a:r>
              <a:rPr lang="en-US" sz="2400" dirty="0"/>
              <a:t>Losing node stops transmitting, winner continues.</a:t>
            </a: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a:solidFill>
                  <a:srgbClr val="FF0000"/>
                </a:solidFill>
              </a:rPr>
              <a:t>Bus Arbitration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429000"/>
            <a:ext cx="55435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932040" y="3501008"/>
            <a:ext cx="360040" cy="230425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1473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3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a:solidFill>
                  <a:srgbClr val="FF0000"/>
                </a:solidFill>
              </a:rPr>
              <a:t>Bus Arbitration Flowchart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251520" y="692696"/>
            <a:ext cx="8575712" cy="5616624"/>
          </a:xfrm>
          <a:prstGeom prst="rect">
            <a:avLst/>
          </a:prstGeom>
          <a:noFill/>
          <a:ln w="9525">
            <a:noFill/>
            <a:miter lim="800000"/>
            <a:headEnd/>
            <a:tailEnd/>
          </a:ln>
        </p:spPr>
      </p:pic>
    </p:spTree>
    <p:extLst>
      <p:ext uri="{BB962C8B-B14F-4D97-AF65-F5344CB8AC3E}">
        <p14:creationId xmlns:p14="http://schemas.microsoft.com/office/powerpoint/2010/main" val="2908142242"/>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a:buNone/>
            </a:pPr>
            <a:endParaRPr lang="en-IN" sz="1000" dirty="0" smtClean="0"/>
          </a:p>
          <a:p>
            <a:pPr marL="0" indent="0" algn="just">
              <a:buNone/>
            </a:pPr>
            <a:r>
              <a:rPr lang="en-IN" sz="2400" dirty="0" smtClean="0"/>
              <a:t>There </a:t>
            </a:r>
            <a:r>
              <a:rPr lang="en-IN" sz="2400" dirty="0"/>
              <a:t>are 5 types of </a:t>
            </a:r>
            <a:r>
              <a:rPr lang="en-IN" sz="2400" dirty="0" smtClean="0"/>
              <a:t>error:</a:t>
            </a:r>
          </a:p>
          <a:p>
            <a:pPr marL="0" indent="0" algn="just">
              <a:buNone/>
            </a:pPr>
            <a:endParaRPr lang="en-IN" sz="1000" dirty="0"/>
          </a:p>
          <a:p>
            <a:pPr marL="0" indent="0" algn="just">
              <a:buNone/>
            </a:pPr>
            <a:r>
              <a:rPr lang="en-IN" sz="2400" b="1" dirty="0" smtClean="0">
                <a:solidFill>
                  <a:srgbClr val="FF0000"/>
                </a:solidFill>
              </a:rPr>
              <a:t>BIT ERROR </a:t>
            </a:r>
            <a:r>
              <a:rPr lang="en-IN" sz="2400" dirty="0" smtClean="0"/>
              <a:t>- The </a:t>
            </a:r>
            <a:r>
              <a:rPr lang="en-IN" sz="2400" dirty="0"/>
              <a:t>sender monitors the bus. If the value found on the bus </a:t>
            </a:r>
            <a:r>
              <a:rPr lang="en-IN" sz="2400" dirty="0" smtClean="0"/>
              <a:t>is different </a:t>
            </a:r>
            <a:r>
              <a:rPr lang="en-IN" sz="2400" dirty="0"/>
              <a:t>from the one that is sent, then a BIT ERROR is </a:t>
            </a:r>
            <a:r>
              <a:rPr lang="en-IN" sz="2400" dirty="0" smtClean="0"/>
              <a:t>detected</a:t>
            </a:r>
          </a:p>
          <a:p>
            <a:pPr marL="0" indent="0" algn="just">
              <a:buNone/>
            </a:pPr>
            <a:endParaRPr lang="en-IN" sz="1000" dirty="0"/>
          </a:p>
          <a:p>
            <a:pPr marL="0" indent="0" algn="just">
              <a:buNone/>
            </a:pPr>
            <a:r>
              <a:rPr lang="en-IN" sz="2400" b="1" dirty="0">
                <a:solidFill>
                  <a:srgbClr val="FF0000"/>
                </a:solidFill>
              </a:rPr>
              <a:t>STUFF </a:t>
            </a:r>
            <a:r>
              <a:rPr lang="en-IN" sz="2400" b="1" dirty="0" smtClean="0">
                <a:solidFill>
                  <a:srgbClr val="FF0000"/>
                </a:solidFill>
              </a:rPr>
              <a:t>ERROR </a:t>
            </a:r>
            <a:r>
              <a:rPr lang="en-IN" sz="2400" dirty="0" smtClean="0"/>
              <a:t>- Detected </a:t>
            </a:r>
            <a:r>
              <a:rPr lang="en-IN" sz="2400" dirty="0"/>
              <a:t>if 6 consecutive bits of the same type are </a:t>
            </a:r>
            <a:r>
              <a:rPr lang="en-IN" sz="2400" dirty="0" smtClean="0"/>
              <a:t>found.</a:t>
            </a:r>
          </a:p>
          <a:p>
            <a:pPr marL="0" indent="0" algn="just">
              <a:buNone/>
            </a:pPr>
            <a:endParaRPr lang="en-IN" sz="1000" dirty="0"/>
          </a:p>
          <a:p>
            <a:pPr marL="0" indent="0" algn="just">
              <a:buNone/>
            </a:pPr>
            <a:r>
              <a:rPr lang="en-IN" sz="2400" b="1" dirty="0">
                <a:solidFill>
                  <a:srgbClr val="FF0000"/>
                </a:solidFill>
              </a:rPr>
              <a:t>CRC </a:t>
            </a:r>
            <a:r>
              <a:rPr lang="en-IN" sz="2400" b="1" dirty="0" smtClean="0">
                <a:solidFill>
                  <a:srgbClr val="FF0000"/>
                </a:solidFill>
              </a:rPr>
              <a:t>ERROR </a:t>
            </a:r>
            <a:r>
              <a:rPr lang="en-IN" sz="2400" dirty="0" smtClean="0"/>
              <a:t>- Detected </a:t>
            </a:r>
            <a:r>
              <a:rPr lang="en-IN" sz="2400" dirty="0"/>
              <a:t>by the receiver if the received CRC field does not </a:t>
            </a:r>
            <a:r>
              <a:rPr lang="en-IN" sz="2400" dirty="0" smtClean="0"/>
              <a:t>match the </a:t>
            </a:r>
            <a:r>
              <a:rPr lang="en-IN" sz="2400" dirty="0"/>
              <a:t>computed </a:t>
            </a:r>
            <a:r>
              <a:rPr lang="en-IN" sz="2400" dirty="0" smtClean="0"/>
              <a:t>value</a:t>
            </a:r>
          </a:p>
          <a:p>
            <a:pPr marL="0" indent="0" algn="just">
              <a:buNone/>
            </a:pPr>
            <a:endParaRPr lang="en-IN" sz="1000" dirty="0"/>
          </a:p>
          <a:p>
            <a:pPr marL="0" indent="0" algn="just">
              <a:buNone/>
            </a:pPr>
            <a:r>
              <a:rPr lang="en-IN" sz="2400" b="1" dirty="0">
                <a:solidFill>
                  <a:srgbClr val="FF0000"/>
                </a:solidFill>
              </a:rPr>
              <a:t>FORM </a:t>
            </a:r>
            <a:r>
              <a:rPr lang="en-IN" sz="2400" b="1" dirty="0" smtClean="0">
                <a:solidFill>
                  <a:srgbClr val="FF0000"/>
                </a:solidFill>
              </a:rPr>
              <a:t>ERROR </a:t>
            </a:r>
            <a:r>
              <a:rPr lang="en-IN" sz="2400" dirty="0" smtClean="0"/>
              <a:t>- Detected </a:t>
            </a:r>
            <a:r>
              <a:rPr lang="en-IN" sz="2400" dirty="0"/>
              <a:t>when a fixed format field contains unexpected </a:t>
            </a:r>
            <a:r>
              <a:rPr lang="en-IN" sz="2400" dirty="0" smtClean="0"/>
              <a:t>values.</a:t>
            </a:r>
          </a:p>
          <a:p>
            <a:pPr marL="0" indent="0" algn="just">
              <a:buNone/>
            </a:pPr>
            <a:endParaRPr lang="en-IN" sz="1000" dirty="0"/>
          </a:p>
          <a:p>
            <a:pPr marL="0" indent="0" algn="just">
              <a:buNone/>
            </a:pPr>
            <a:r>
              <a:rPr lang="en-IN" sz="2400" b="1" dirty="0">
                <a:solidFill>
                  <a:srgbClr val="FF0000"/>
                </a:solidFill>
              </a:rPr>
              <a:t>ACKNOWLEDGEMENT </a:t>
            </a:r>
            <a:r>
              <a:rPr lang="en-IN" sz="2400" b="1" dirty="0" smtClean="0">
                <a:solidFill>
                  <a:srgbClr val="FF0000"/>
                </a:solidFill>
              </a:rPr>
              <a:t>ERROR </a:t>
            </a:r>
            <a:r>
              <a:rPr lang="en-IN" sz="2400" dirty="0" smtClean="0"/>
              <a:t>- Detected </a:t>
            </a:r>
            <a:r>
              <a:rPr lang="en-IN" sz="2400" dirty="0"/>
              <a:t>by the transmitter if a dominant value is not found in </a:t>
            </a:r>
            <a:r>
              <a:rPr lang="en-IN" sz="2400" dirty="0" smtClean="0"/>
              <a:t>the </a:t>
            </a:r>
            <a:r>
              <a:rPr lang="en-IN" sz="2400" dirty="0" err="1" smtClean="0"/>
              <a:t>ack</a:t>
            </a:r>
            <a:r>
              <a:rPr lang="en-IN" sz="2400" dirty="0" smtClean="0"/>
              <a:t> slot.</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r>
              <a:rPr lang="en-IN" sz="3600" b="1" dirty="0">
                <a:solidFill>
                  <a:srgbClr val="FF0000"/>
                </a:solidFill>
              </a:rPr>
              <a:t>CAN </a:t>
            </a:r>
            <a:r>
              <a:rPr lang="en-IN" sz="3600" b="1" dirty="0" smtClean="0">
                <a:solidFill>
                  <a:srgbClr val="FF0000"/>
                </a:solidFill>
              </a:rPr>
              <a:t>bus Error </a:t>
            </a:r>
            <a:r>
              <a:rPr lang="en-IN" sz="3600" b="1" dirty="0">
                <a:solidFill>
                  <a:srgbClr val="FF0000"/>
                </a:solidFill>
              </a:rPr>
              <a:t>and fault containment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251806"/>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r>
              <a:rPr lang="en-IN" sz="2400" dirty="0"/>
              <a:t>An ERROR FRAME is simply the superposition of </a:t>
            </a:r>
            <a:r>
              <a:rPr lang="en-IN" sz="2400" dirty="0" smtClean="0"/>
              <a:t>ERROR. </a:t>
            </a:r>
          </a:p>
          <a:p>
            <a:r>
              <a:rPr lang="en-IN" sz="2400" dirty="0" smtClean="0"/>
              <a:t>FLAGS </a:t>
            </a:r>
            <a:r>
              <a:rPr lang="en-IN" sz="2400" dirty="0"/>
              <a:t>from different nodes, plus an ERROR DELIMITER</a:t>
            </a:r>
          </a:p>
          <a:p>
            <a:r>
              <a:rPr lang="en-IN" sz="2400" dirty="0"/>
              <a:t>There are two types of error flags:</a:t>
            </a:r>
          </a:p>
          <a:p>
            <a:pPr lvl="2"/>
            <a:r>
              <a:rPr lang="en-IN" dirty="0"/>
              <a:t>An ACTIVE ERROR flag consists of 6 consecutive dominant bits</a:t>
            </a:r>
          </a:p>
          <a:p>
            <a:pPr lvl="2"/>
            <a:r>
              <a:rPr lang="en-IN" dirty="0"/>
              <a:t>A PASSIVE ERROR flag consists of 6 consecutive recessive bits</a:t>
            </a:r>
          </a:p>
          <a:p>
            <a:r>
              <a:rPr lang="en-IN" sz="2400" dirty="0"/>
              <a:t>The superposition of all the error flags goes from 6 to 12 </a:t>
            </a:r>
            <a:r>
              <a:rPr lang="en-IN" sz="2400" dirty="0" smtClean="0"/>
              <a:t>bits.</a:t>
            </a:r>
            <a:endParaRPr lang="en-IN" sz="2400" dirty="0"/>
          </a:p>
          <a:p>
            <a:r>
              <a:rPr lang="en-IN" sz="2400" dirty="0"/>
              <a:t>The error delimiter consists of 8 recessive bits</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r>
              <a:rPr lang="en-IN" sz="3600" b="1" dirty="0">
                <a:solidFill>
                  <a:srgbClr val="FF0000"/>
                </a:solidFill>
              </a:rPr>
              <a:t>CAN </a:t>
            </a:r>
            <a:r>
              <a:rPr lang="en-IN" sz="3600" b="1" dirty="0" smtClean="0">
                <a:solidFill>
                  <a:srgbClr val="FF0000"/>
                </a:solidFill>
              </a:rPr>
              <a:t>bus Error</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701" y="4148286"/>
            <a:ext cx="65532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512550"/>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700808"/>
            <a:ext cx="8928992" cy="4680520"/>
          </a:xfrm>
        </p:spPr>
        <p:txBody>
          <a:bodyPr/>
          <a:lstStyle/>
          <a:p>
            <a:pPr>
              <a:lnSpc>
                <a:spcPct val="150000"/>
              </a:lnSpc>
            </a:pPr>
            <a:r>
              <a:rPr lang="en-IN" sz="2400" dirty="0" smtClean="0"/>
              <a:t>Each </a:t>
            </a:r>
            <a:r>
              <a:rPr lang="en-IN" sz="2400" dirty="0"/>
              <a:t>node can be in 3 states:</a:t>
            </a:r>
          </a:p>
          <a:p>
            <a:pPr lvl="2">
              <a:lnSpc>
                <a:spcPct val="150000"/>
              </a:lnSpc>
            </a:pPr>
            <a:r>
              <a:rPr lang="en-IN" dirty="0"/>
              <a:t>Error active</a:t>
            </a:r>
          </a:p>
          <a:p>
            <a:pPr lvl="2">
              <a:lnSpc>
                <a:spcPct val="150000"/>
              </a:lnSpc>
            </a:pPr>
            <a:r>
              <a:rPr lang="en-IN" dirty="0"/>
              <a:t>Error passive: limited error signalling and transmission features</a:t>
            </a:r>
          </a:p>
          <a:p>
            <a:pPr lvl="2">
              <a:lnSpc>
                <a:spcPct val="150000"/>
              </a:lnSpc>
            </a:pPr>
            <a:r>
              <a:rPr lang="en-IN" dirty="0"/>
              <a:t>Bus off: cannot influence the </a:t>
            </a:r>
            <a:r>
              <a:rPr lang="en-IN" dirty="0" smtClean="0"/>
              <a:t>bus</a:t>
            </a:r>
            <a:endParaRPr lang="en-IN" dirty="0"/>
          </a:p>
        </p:txBody>
      </p:sp>
      <p:sp>
        <p:nvSpPr>
          <p:cNvPr id="6" name="Rectangle 5"/>
          <p:cNvSpPr>
            <a:spLocks noGrp="1" noRot="1" noChangeArrowheads="1"/>
          </p:cNvSpPr>
          <p:nvPr>
            <p:ph type="title"/>
          </p:nvPr>
        </p:nvSpPr>
        <p:spPr>
          <a:xfrm>
            <a:off x="251520" y="116632"/>
            <a:ext cx="8640763" cy="1008112"/>
          </a:xfrm>
        </p:spPr>
        <p:txBody>
          <a:bodyPr/>
          <a:lstStyle/>
          <a:p>
            <a:r>
              <a:rPr lang="en-IN" sz="3600" b="1" dirty="0" smtClean="0">
                <a:solidFill>
                  <a:srgbClr val="FF0000"/>
                </a:solidFill>
              </a:rPr>
              <a:t>Fault </a:t>
            </a:r>
            <a:r>
              <a:rPr lang="en-IN" sz="3600" b="1" dirty="0">
                <a:solidFill>
                  <a:srgbClr val="FF0000"/>
                </a:solidFill>
              </a:rPr>
              <a:t>containment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507466"/>
      </p:ext>
    </p:extLst>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r>
              <a:rPr lang="en-IN" sz="2400" dirty="0" smtClean="0"/>
              <a:t>Each </a:t>
            </a:r>
            <a:r>
              <a:rPr lang="en-IN" sz="2400" dirty="0"/>
              <a:t>node has two counters:</a:t>
            </a:r>
          </a:p>
          <a:p>
            <a:pPr lvl="2" algn="just"/>
            <a:r>
              <a:rPr lang="en-IN" dirty="0"/>
              <a:t>TRANSMIT ERROR COUNT:</a:t>
            </a:r>
          </a:p>
          <a:p>
            <a:pPr lvl="5" algn="just"/>
            <a:r>
              <a:rPr lang="en-IN" sz="2400" dirty="0"/>
              <a:t>increased – (list) by 8 when the transmitter detects an error …</a:t>
            </a:r>
          </a:p>
          <a:p>
            <a:pPr lvl="5" algn="just"/>
            <a:r>
              <a:rPr lang="en-IN" sz="2400" dirty="0"/>
              <a:t>decreased – by 1 after the successful transmission of a </a:t>
            </a:r>
            <a:r>
              <a:rPr lang="en-IN" sz="2400" dirty="0" smtClean="0"/>
              <a:t>message (</a:t>
            </a:r>
            <a:r>
              <a:rPr lang="en-IN" sz="2400" dirty="0"/>
              <a:t>unless it is 0)</a:t>
            </a:r>
          </a:p>
          <a:p>
            <a:pPr lvl="2" algn="just"/>
            <a:r>
              <a:rPr lang="en-IN" dirty="0"/>
              <a:t>RECEIVE ERROR COUNT:</a:t>
            </a:r>
          </a:p>
          <a:p>
            <a:pPr lvl="5" algn="just"/>
            <a:r>
              <a:rPr lang="en-IN" sz="2400" dirty="0"/>
              <a:t>increased – (list) by 1 when the node detects an error, by 8 if </a:t>
            </a:r>
            <a:r>
              <a:rPr lang="en-IN" sz="2400" dirty="0" smtClean="0"/>
              <a:t>it detects </a:t>
            </a:r>
            <a:r>
              <a:rPr lang="en-IN" sz="2400" dirty="0"/>
              <a:t>a dominant bit as the first bit after sending an error flag …</a:t>
            </a:r>
          </a:p>
          <a:p>
            <a:pPr lvl="5" algn="just"/>
            <a:r>
              <a:rPr lang="en-IN" sz="2400" dirty="0"/>
              <a:t>decreased – (if between 1 and 127 by 1, if &gt;127 set back to a </a:t>
            </a:r>
            <a:r>
              <a:rPr lang="en-IN" sz="2400" dirty="0" smtClean="0"/>
              <a:t>value between </a:t>
            </a:r>
            <a:r>
              <a:rPr lang="en-IN" sz="2400" dirty="0"/>
              <a:t>119 and 127) after successful reception of a message</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r>
              <a:rPr lang="en-IN" sz="3600" b="1" dirty="0" smtClean="0">
                <a:solidFill>
                  <a:srgbClr val="FF0000"/>
                </a:solidFill>
              </a:rPr>
              <a:t>Fault </a:t>
            </a:r>
            <a:r>
              <a:rPr lang="en-IN" sz="3600" b="1" dirty="0">
                <a:solidFill>
                  <a:srgbClr val="FF0000"/>
                </a:solidFill>
              </a:rPr>
              <a:t>containment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910344"/>
      </p:ext>
    </p:extLst>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412776"/>
            <a:ext cx="8928992" cy="4968552"/>
          </a:xfrm>
        </p:spPr>
        <p:txBody>
          <a:bodyPr/>
          <a:lstStyle/>
          <a:p>
            <a:pPr>
              <a:lnSpc>
                <a:spcPct val="150000"/>
              </a:lnSpc>
            </a:pPr>
            <a:endParaRPr lang="en-IN" sz="2400" dirty="0" smtClean="0"/>
          </a:p>
          <a:p>
            <a:pPr>
              <a:lnSpc>
                <a:spcPct val="150000"/>
              </a:lnSpc>
            </a:pPr>
            <a:r>
              <a:rPr lang="en-IN" sz="2400" dirty="0" smtClean="0"/>
              <a:t>A </a:t>
            </a:r>
            <a:r>
              <a:rPr lang="en-IN" sz="2400" dirty="0"/>
              <a:t>station detecting an error transmits an ERROR FLAG.</a:t>
            </a:r>
          </a:p>
          <a:p>
            <a:pPr>
              <a:lnSpc>
                <a:spcPct val="150000"/>
              </a:lnSpc>
            </a:pPr>
            <a:r>
              <a:rPr lang="en-IN" sz="2400" dirty="0"/>
              <a:t>For BIT, STUFF, FORM, ACKNOWLEDGEMENT errors, </a:t>
            </a:r>
            <a:r>
              <a:rPr lang="en-IN" sz="2400" dirty="0" smtClean="0"/>
              <a:t>it is </a:t>
            </a:r>
            <a:r>
              <a:rPr lang="en-IN" sz="2400" dirty="0"/>
              <a:t>sent in the immediately following bit.</a:t>
            </a:r>
          </a:p>
          <a:p>
            <a:pPr>
              <a:lnSpc>
                <a:spcPct val="150000"/>
              </a:lnSpc>
            </a:pPr>
            <a:r>
              <a:rPr lang="en-IN" sz="2400" dirty="0"/>
              <a:t>For CRC it is sent after the ACK DELIMITER</a:t>
            </a:r>
          </a:p>
          <a:p>
            <a:pPr>
              <a:lnSpc>
                <a:spcPct val="150000"/>
              </a:lnSpc>
            </a:pPr>
            <a:r>
              <a:rPr lang="en-IN" sz="2400" dirty="0"/>
              <a:t>The ERROR FLAG is part of an ERROR FRAME</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792088"/>
          </a:xfrm>
        </p:spPr>
        <p:txBody>
          <a:bodyPr/>
          <a:lstStyle/>
          <a:p>
            <a:r>
              <a:rPr lang="en-IN" sz="3600" b="1" dirty="0">
                <a:solidFill>
                  <a:srgbClr val="FF0000"/>
                </a:solidFill>
              </a:rPr>
              <a:t>CAN </a:t>
            </a:r>
            <a:r>
              <a:rPr lang="en-IN" sz="3600" b="1" dirty="0" smtClean="0">
                <a:solidFill>
                  <a:srgbClr val="FF0000"/>
                </a:solidFill>
              </a:rPr>
              <a:t>bus Error </a:t>
            </a:r>
            <a:r>
              <a:rPr lang="en-IN" sz="3600" b="1" dirty="0">
                <a:solidFill>
                  <a:srgbClr val="FF0000"/>
                </a:solidFill>
              </a:rPr>
              <a:t>and fault containment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177399"/>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nSpc>
                <a:spcPct val="150000"/>
              </a:lnSpc>
            </a:pPr>
            <a:r>
              <a:rPr lang="en-US" altLang="en-US" sz="2400" dirty="0"/>
              <a:t>Low-Speed: 10 – 100 kb/s</a:t>
            </a:r>
          </a:p>
          <a:p>
            <a:pPr lvl="2">
              <a:lnSpc>
                <a:spcPct val="150000"/>
              </a:lnSpc>
            </a:pPr>
            <a:r>
              <a:rPr lang="en-US" altLang="en-US" dirty="0"/>
              <a:t>1.5 Mb/s signaling bit rate</a:t>
            </a:r>
          </a:p>
          <a:p>
            <a:pPr>
              <a:lnSpc>
                <a:spcPct val="150000"/>
              </a:lnSpc>
            </a:pPr>
            <a:r>
              <a:rPr lang="en-US" altLang="en-US" sz="2400" dirty="0"/>
              <a:t>Full-Speed: 500 kb/s – 10 Mb/s</a:t>
            </a:r>
          </a:p>
          <a:p>
            <a:pPr lvl="2">
              <a:lnSpc>
                <a:spcPct val="150000"/>
              </a:lnSpc>
            </a:pPr>
            <a:r>
              <a:rPr lang="en-US" altLang="en-US" dirty="0"/>
              <a:t>12 Mb/s signaling bit rate</a:t>
            </a:r>
          </a:p>
          <a:p>
            <a:pPr>
              <a:lnSpc>
                <a:spcPct val="150000"/>
              </a:lnSpc>
            </a:pPr>
            <a:r>
              <a:rPr lang="en-US" altLang="en-US" sz="2400" dirty="0"/>
              <a:t>High-Speed: 400 Mb/s</a:t>
            </a:r>
          </a:p>
          <a:p>
            <a:pPr lvl="2">
              <a:lnSpc>
                <a:spcPct val="150000"/>
              </a:lnSpc>
            </a:pPr>
            <a:r>
              <a:rPr lang="en-US" altLang="en-US" dirty="0"/>
              <a:t>480 Mb/s signaling bit rate</a:t>
            </a:r>
          </a:p>
          <a:p>
            <a:pPr>
              <a:lnSpc>
                <a:spcPct val="150000"/>
              </a:lnSpc>
            </a:pPr>
            <a:r>
              <a:rPr lang="en-US" altLang="en-US" sz="2400" dirty="0"/>
              <a:t>NRZI with bit stuffing used</a:t>
            </a:r>
          </a:p>
          <a:p>
            <a:pPr>
              <a:lnSpc>
                <a:spcPct val="150000"/>
              </a:lnSpc>
            </a:pPr>
            <a:r>
              <a:rPr lang="en-US" altLang="en-US" sz="2400" dirty="0"/>
              <a:t>SYNC field present for every packet</a:t>
            </a:r>
          </a:p>
          <a:p>
            <a:pPr lvl="2">
              <a:lnSpc>
                <a:spcPct val="150000"/>
              </a:lnSpc>
              <a:buFont typeface="Wingdings" pitchFamily="2" charset="2"/>
              <a:buNone/>
            </a:pPr>
            <a:endParaRPr lang="en-US" altLang="en-US" dirty="0"/>
          </a:p>
          <a:p>
            <a:pPr>
              <a:lnSpc>
                <a:spcPct val="150000"/>
              </a:lnSpc>
              <a:buFont typeface="Wingdings" pitchFamily="2" charset="2"/>
              <a:buNone/>
            </a:pPr>
            <a:endParaRPr lang="en-US" altLang="en-US" sz="2400" dirty="0"/>
          </a:p>
          <a:p>
            <a:pPr algn="just" eaLnBrk="1" hangingPunct="1">
              <a:lnSpc>
                <a:spcPct val="15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Speeds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148229"/>
      </p:ext>
    </p:extLst>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628800"/>
            <a:ext cx="8928992" cy="1368152"/>
          </a:xfrm>
        </p:spPr>
        <p:txBody>
          <a:bodyPr/>
          <a:lstStyle/>
          <a:p>
            <a:pPr lvl="1">
              <a:lnSpc>
                <a:spcPct val="150000"/>
              </a:lnSpc>
              <a:buFont typeface="Arial" panose="020B0604020202020204" pitchFamily="34" charset="0"/>
              <a:buChar char="•"/>
            </a:pPr>
            <a:r>
              <a:rPr lang="en-US" sz="2400" dirty="0" smtClean="0">
                <a:latin typeface="+mj-lt"/>
                <a:cs typeface="Times New Roman" pitchFamily="18" charset="0"/>
              </a:rPr>
              <a:t>High </a:t>
            </a:r>
            <a:r>
              <a:rPr lang="en-US" sz="2400" dirty="0">
                <a:latin typeface="+mj-lt"/>
                <a:cs typeface="Times New Roman" pitchFamily="18" charset="0"/>
              </a:rPr>
              <a:t>throughput under light </a:t>
            </a:r>
            <a:r>
              <a:rPr lang="en-US" sz="2400" dirty="0" smtClean="0">
                <a:latin typeface="+mj-lt"/>
                <a:cs typeface="Times New Roman" pitchFamily="18" charset="0"/>
              </a:rPr>
              <a:t>loads</a:t>
            </a:r>
          </a:p>
          <a:p>
            <a:pPr lvl="1">
              <a:lnSpc>
                <a:spcPct val="150000"/>
              </a:lnSpc>
              <a:buFont typeface="Arial" panose="020B0604020202020204" pitchFamily="34" charset="0"/>
              <a:buChar char="•"/>
            </a:pPr>
            <a:r>
              <a:rPr lang="en-US" sz="2400" dirty="0" smtClean="0">
                <a:latin typeface="+mj-lt"/>
                <a:cs typeface="Times New Roman" pitchFamily="18" charset="0"/>
              </a:rPr>
              <a:t>Local </a:t>
            </a:r>
            <a:r>
              <a:rPr lang="en-US" sz="2400" dirty="0">
                <a:latin typeface="+mj-lt"/>
                <a:cs typeface="Times New Roman" pitchFamily="18" charset="0"/>
              </a:rPr>
              <a:t>and global prioritization possible</a:t>
            </a: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692696"/>
            <a:ext cx="8640763" cy="576064"/>
          </a:xfrm>
        </p:spPr>
        <p:txBody>
          <a:bodyPr/>
          <a:lstStyle/>
          <a:p>
            <a:pPr eaLnBrk="1" hangingPunct="1"/>
            <a:r>
              <a:rPr lang="en-US" sz="3600" b="1" dirty="0">
                <a:solidFill>
                  <a:srgbClr val="FF0000"/>
                </a:solidFill>
              </a:rPr>
              <a:t>Advantages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717" y="3356992"/>
            <a:ext cx="864076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solidFill>
                  <a:srgbClr val="FF0000"/>
                </a:solidFill>
              </a:rPr>
              <a:t>Limitations</a:t>
            </a:r>
            <a:endParaRPr lang="en-US" sz="3600" b="1" dirty="0" smtClean="0">
              <a:solidFill>
                <a:srgbClr val="FF0000"/>
              </a:solidFill>
              <a:cs typeface="Times New Roman" panose="02020603050405020304" pitchFamily="18" charset="0"/>
            </a:endParaRPr>
          </a:p>
        </p:txBody>
      </p:sp>
      <p:sp>
        <p:nvSpPr>
          <p:cNvPr id="10" name="Rectangle 6"/>
          <p:cNvSpPr txBox="1">
            <a:spLocks noRot="1" noChangeArrowheads="1"/>
          </p:cNvSpPr>
          <p:nvPr/>
        </p:nvSpPr>
        <p:spPr bwMode="auto">
          <a:xfrm>
            <a:off x="107504" y="4293096"/>
            <a:ext cx="89289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2400" dirty="0">
                <a:cs typeface="Times New Roman" pitchFamily="18" charset="0"/>
              </a:rPr>
              <a:t>Unfair access - node with a high priority can "hog" the network.</a:t>
            </a:r>
          </a:p>
          <a:p>
            <a:pPr>
              <a:lnSpc>
                <a:spcPct val="150000"/>
              </a:lnSpc>
            </a:pPr>
            <a:r>
              <a:rPr lang="en-US" sz="2400" dirty="0" smtClean="0">
                <a:cs typeface="Times New Roman" pitchFamily="18" charset="0"/>
              </a:rPr>
              <a:t>Poor </a:t>
            </a:r>
            <a:r>
              <a:rPr lang="en-US" sz="2400" dirty="0">
                <a:cs typeface="Times New Roman" pitchFamily="18" charset="0"/>
              </a:rPr>
              <a:t>latency for low priority nodes.</a:t>
            </a:r>
          </a:p>
        </p:txBody>
      </p:sp>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lvl="4">
              <a:lnSpc>
                <a:spcPct val="150000"/>
              </a:lnSpc>
              <a:buFont typeface="Arial" panose="020B0604020202020204" pitchFamily="34" charset="0"/>
              <a:buChar char="•"/>
            </a:pPr>
            <a:endParaRPr lang="en-US" sz="1000" dirty="0" smtClean="0">
              <a:latin typeface="+mj-lt"/>
              <a:cs typeface="Times New Roman" pitchFamily="18" charset="0"/>
            </a:endParaRPr>
          </a:p>
          <a:p>
            <a:pPr lvl="4">
              <a:lnSpc>
                <a:spcPct val="150000"/>
              </a:lnSpc>
              <a:buFont typeface="Arial" panose="020B0604020202020204" pitchFamily="34" charset="0"/>
              <a:buChar char="•"/>
            </a:pPr>
            <a:r>
              <a:rPr lang="en-US" sz="2400" dirty="0" smtClean="0">
                <a:latin typeface="+mj-lt"/>
                <a:cs typeface="Times New Roman" pitchFamily="18" charset="0"/>
              </a:rPr>
              <a:t>Automobiles &amp; </a:t>
            </a:r>
            <a:r>
              <a:rPr lang="en-US" altLang="en-US" sz="2400" dirty="0"/>
              <a:t>Auto-motive </a:t>
            </a:r>
            <a:r>
              <a:rPr lang="en-US" altLang="en-US" sz="2400" dirty="0" smtClean="0"/>
              <a:t>industry</a:t>
            </a:r>
          </a:p>
          <a:p>
            <a:pPr lvl="4">
              <a:lnSpc>
                <a:spcPct val="150000"/>
              </a:lnSpc>
              <a:buFont typeface="Arial" panose="020B0604020202020204" pitchFamily="34" charset="0"/>
              <a:buChar char="•"/>
            </a:pPr>
            <a:r>
              <a:rPr lang="en-US" altLang="en-US" sz="2400" dirty="0" smtClean="0"/>
              <a:t>Factory </a:t>
            </a:r>
            <a:r>
              <a:rPr lang="en-US" altLang="en-US" sz="2400" dirty="0"/>
              <a:t>Automation</a:t>
            </a:r>
          </a:p>
          <a:p>
            <a:pPr lvl="4">
              <a:lnSpc>
                <a:spcPct val="150000"/>
              </a:lnSpc>
              <a:buFont typeface="Arial" panose="020B0604020202020204" pitchFamily="34" charset="0"/>
              <a:buChar char="•"/>
            </a:pPr>
            <a:r>
              <a:rPr lang="en-US" sz="2400" dirty="0" smtClean="0">
                <a:latin typeface="+mj-lt"/>
                <a:cs typeface="Times New Roman" pitchFamily="18" charset="0"/>
              </a:rPr>
              <a:t>Aerospace</a:t>
            </a:r>
          </a:p>
          <a:p>
            <a:pPr lvl="4">
              <a:lnSpc>
                <a:spcPct val="150000"/>
              </a:lnSpc>
              <a:buFont typeface="Arial" panose="020B0604020202020204" pitchFamily="34" charset="0"/>
              <a:buChar char="•"/>
            </a:pPr>
            <a:r>
              <a:rPr lang="en-US" sz="2400" dirty="0" smtClean="0">
                <a:latin typeface="+mj-lt"/>
                <a:cs typeface="Times New Roman" pitchFamily="18" charset="0"/>
              </a:rPr>
              <a:t>Maritime</a:t>
            </a:r>
          </a:p>
          <a:p>
            <a:pPr lvl="4">
              <a:lnSpc>
                <a:spcPct val="150000"/>
              </a:lnSpc>
              <a:buFont typeface="Arial" panose="020B0604020202020204" pitchFamily="34" charset="0"/>
              <a:buChar char="•"/>
            </a:pPr>
            <a:r>
              <a:rPr lang="en-US" sz="2400" dirty="0" smtClean="0">
                <a:latin typeface="+mj-lt"/>
                <a:cs typeface="Times New Roman" pitchFamily="18" charset="0"/>
              </a:rPr>
              <a:t>Industrial auto machine &amp; </a:t>
            </a:r>
            <a:r>
              <a:rPr lang="en-US" altLang="en-US" sz="2400" dirty="0"/>
              <a:t>Factory </a:t>
            </a:r>
            <a:r>
              <a:rPr lang="en-US" altLang="en-US" sz="2400" dirty="0" smtClean="0"/>
              <a:t>Automation</a:t>
            </a:r>
          </a:p>
          <a:p>
            <a:pPr lvl="4">
              <a:lnSpc>
                <a:spcPct val="150000"/>
              </a:lnSpc>
              <a:buFont typeface="Arial" panose="020B0604020202020204" pitchFamily="34" charset="0"/>
              <a:buChar char="•"/>
            </a:pPr>
            <a:r>
              <a:rPr lang="en-US" altLang="en-US" sz="2400" dirty="0"/>
              <a:t>Machine Control</a:t>
            </a:r>
          </a:p>
          <a:p>
            <a:pPr lvl="4">
              <a:lnSpc>
                <a:spcPct val="150000"/>
              </a:lnSpc>
              <a:buFont typeface="Arial" panose="020B0604020202020204" pitchFamily="34" charset="0"/>
              <a:buChar char="•"/>
            </a:pPr>
            <a:r>
              <a:rPr lang="en-US" sz="2400" dirty="0" smtClean="0">
                <a:latin typeface="+mj-lt"/>
                <a:cs typeface="Times New Roman" pitchFamily="18" charset="0"/>
              </a:rPr>
              <a:t>Medical equipment</a:t>
            </a:r>
          </a:p>
          <a:p>
            <a:pPr lvl="4">
              <a:lnSpc>
                <a:spcPct val="150000"/>
              </a:lnSpc>
              <a:buFont typeface="Arial" panose="020B0604020202020204" pitchFamily="34" charset="0"/>
              <a:buChar char="•"/>
            </a:pPr>
            <a:r>
              <a:rPr lang="en-US" sz="2400" dirty="0">
                <a:latin typeface="+mj-lt"/>
                <a:cs typeface="Times New Roman" pitchFamily="18" charset="0"/>
              </a:rPr>
              <a:t> </a:t>
            </a:r>
            <a:r>
              <a:rPr lang="en-US" altLang="en-US" sz="2400" dirty="0" smtClean="0"/>
              <a:t>And </a:t>
            </a:r>
            <a:r>
              <a:rPr lang="en-US" altLang="en-US" sz="2400" dirty="0"/>
              <a:t>more….</a:t>
            </a:r>
          </a:p>
          <a:p>
            <a:pPr lvl="4">
              <a:lnSpc>
                <a:spcPct val="150000"/>
              </a:lnSpc>
              <a:buFont typeface="Arial" panose="020B0604020202020204" pitchFamily="34" charset="0"/>
              <a:buChar char="•"/>
            </a:pPr>
            <a:endParaRPr lang="en-US" sz="2400" dirty="0">
              <a:latin typeface="+mj-lt"/>
              <a:cs typeface="Times New Roman" pitchFamily="18" charset="0"/>
            </a:endParaRP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a:solidFill>
                  <a:srgbClr val="FF0000"/>
                </a:solidFill>
              </a:rPr>
              <a:t>Applications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727860"/>
      </p:ext>
    </p:extLst>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US" altLang="en-US" sz="2400" dirty="0"/>
              <a:t>Over 20 different chip manufacturers produce microcontrollers with on-chip CAN interfaces.</a:t>
            </a:r>
          </a:p>
          <a:p>
            <a:pPr algn="just">
              <a:lnSpc>
                <a:spcPct val="150000"/>
              </a:lnSpc>
            </a:pPr>
            <a:r>
              <a:rPr lang="en-US" altLang="en-US" sz="2400" dirty="0"/>
              <a:t>Some more notable ones are:</a:t>
            </a:r>
          </a:p>
          <a:p>
            <a:pPr marL="914400" lvl="1" indent="-457200" algn="just">
              <a:lnSpc>
                <a:spcPct val="150000"/>
              </a:lnSpc>
              <a:buAutoNum type="arabicPeriod"/>
            </a:pPr>
            <a:r>
              <a:rPr lang="en-US" altLang="en-US" sz="2400" dirty="0" smtClean="0"/>
              <a:t>Cygnal</a:t>
            </a:r>
          </a:p>
          <a:p>
            <a:pPr marL="914400" lvl="1" indent="-457200" algn="just">
              <a:lnSpc>
                <a:spcPct val="150000"/>
              </a:lnSpc>
              <a:buAutoNum type="arabicPeriod"/>
            </a:pPr>
            <a:r>
              <a:rPr lang="en-US" altLang="en-US" sz="2400" dirty="0" smtClean="0"/>
              <a:t>Intel</a:t>
            </a:r>
          </a:p>
          <a:p>
            <a:pPr marL="914400" lvl="1" indent="-457200" algn="just">
              <a:lnSpc>
                <a:spcPct val="150000"/>
              </a:lnSpc>
              <a:buAutoNum type="arabicPeriod"/>
            </a:pPr>
            <a:r>
              <a:rPr lang="en-US" altLang="en-US" sz="2400" dirty="0" smtClean="0"/>
              <a:t>Motorola</a:t>
            </a:r>
          </a:p>
          <a:p>
            <a:pPr marL="914400" lvl="1" indent="-457200" algn="just">
              <a:lnSpc>
                <a:spcPct val="150000"/>
              </a:lnSpc>
              <a:buAutoNum type="arabicPeriod"/>
            </a:pPr>
            <a:r>
              <a:rPr lang="en-US" altLang="en-US" sz="2400" dirty="0" smtClean="0"/>
              <a:t>NEC</a:t>
            </a:r>
          </a:p>
          <a:p>
            <a:pPr marL="914400" lvl="1" indent="-457200" algn="just">
              <a:lnSpc>
                <a:spcPct val="150000"/>
              </a:lnSpc>
              <a:buAutoNum type="arabicPeriod"/>
            </a:pPr>
            <a:r>
              <a:rPr lang="en-US" altLang="en-US" sz="2400" dirty="0" smtClean="0"/>
              <a:t>Phillips</a:t>
            </a:r>
          </a:p>
          <a:p>
            <a:pPr marL="914400" lvl="1" indent="-457200" algn="just">
              <a:lnSpc>
                <a:spcPct val="150000"/>
              </a:lnSpc>
              <a:buAutoNum type="arabicPeriod"/>
            </a:pPr>
            <a:r>
              <a:rPr lang="en-US" altLang="en-US" sz="2400" dirty="0" smtClean="0"/>
              <a:t>Toshiba</a:t>
            </a:r>
            <a:endParaRPr lang="en-US" altLang="en-US" sz="2400" dirty="0"/>
          </a:p>
          <a:p>
            <a:pPr algn="just" eaLnBrk="1" hangingPunct="1">
              <a:lnSpc>
                <a:spcPct val="15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Manufacturers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332656"/>
            <a:ext cx="8928992" cy="6048672"/>
          </a:xfrm>
        </p:spPr>
        <p:txBody>
          <a:bodyPr/>
          <a:lstStyle/>
          <a:p>
            <a:pPr marL="0" indent="0" algn="ctr" eaLnBrk="1" hangingPunct="1">
              <a:lnSpc>
                <a:spcPct val="150000"/>
              </a:lnSpc>
              <a:buNone/>
              <a:defRPr/>
            </a:pPr>
            <a:endParaRPr lang="en-US" altLang="en-US" sz="2800" b="1" smtClean="0">
              <a:solidFill>
                <a:srgbClr val="FF0000"/>
              </a:solidFill>
              <a:cs typeface="Times New Roman" panose="02020603050405020304" pitchFamily="18" charset="0"/>
            </a:endParaRPr>
          </a:p>
          <a:p>
            <a:pPr marL="0" indent="0" algn="ctr" eaLnBrk="1" hangingPunct="1">
              <a:lnSpc>
                <a:spcPct val="150000"/>
              </a:lnSpc>
              <a:buNone/>
              <a:defRPr/>
            </a:pPr>
            <a:r>
              <a:rPr lang="en-US" altLang="en-US" sz="4800" b="1" dirty="0" smtClean="0">
                <a:solidFill>
                  <a:srgbClr val="FF0000"/>
                </a:solidFill>
                <a:cs typeface="Times New Roman" panose="02020603050405020304" pitchFamily="18" charset="0"/>
              </a:rPr>
              <a:t>END </a:t>
            </a:r>
          </a:p>
          <a:p>
            <a:pPr marL="0" indent="0" algn="ctr" eaLnBrk="1" hangingPunct="1">
              <a:lnSpc>
                <a:spcPct val="150000"/>
              </a:lnSpc>
              <a:buNone/>
              <a:defRPr/>
            </a:pPr>
            <a:r>
              <a:rPr lang="en-US" altLang="en-US" sz="4800" b="1" dirty="0" smtClean="0">
                <a:solidFill>
                  <a:srgbClr val="FF0000"/>
                </a:solidFill>
                <a:cs typeface="Times New Roman" panose="02020603050405020304" pitchFamily="18" charset="0"/>
              </a:rPr>
              <a:t>OF </a:t>
            </a:r>
          </a:p>
          <a:p>
            <a:pPr marL="0" indent="0" algn="ctr" eaLnBrk="1" hangingPunct="1">
              <a:lnSpc>
                <a:spcPct val="150000"/>
              </a:lnSpc>
              <a:buNone/>
              <a:defRPr/>
            </a:pPr>
            <a:r>
              <a:rPr lang="en-US" altLang="en-US" sz="4800" b="1" dirty="0" smtClean="0">
                <a:solidFill>
                  <a:srgbClr val="FF0000"/>
                </a:solidFill>
                <a:cs typeface="Times New Roman" panose="02020603050405020304" pitchFamily="18" charset="0"/>
              </a:rPr>
              <a:t>UNIT - II</a:t>
            </a:r>
            <a:endParaRPr lang="en-US" altLang="en-US" sz="48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lnSpc>
                <a:spcPct val="150000"/>
              </a:lnSpc>
              <a:buFontTx/>
              <a:buChar char="•"/>
            </a:pPr>
            <a:r>
              <a:rPr lang="en-US" altLang="en-US" sz="2400" dirty="0"/>
              <a:t>Common protocol to interface various components and manufacturers.</a:t>
            </a:r>
          </a:p>
          <a:p>
            <a:pPr algn="just">
              <a:lnSpc>
                <a:spcPct val="150000"/>
              </a:lnSpc>
              <a:buFontTx/>
              <a:buChar char="•"/>
            </a:pPr>
            <a:r>
              <a:rPr lang="en-US" altLang="en-US" sz="2400" dirty="0"/>
              <a:t>Provides support for real-time data.</a:t>
            </a:r>
          </a:p>
          <a:p>
            <a:pPr algn="just">
              <a:lnSpc>
                <a:spcPct val="150000"/>
              </a:lnSpc>
              <a:buFontTx/>
              <a:buChar char="•"/>
            </a:pPr>
            <a:r>
              <a:rPr lang="en-US" altLang="en-US" sz="2400" dirty="0"/>
              <a:t>Allows Flexibility to send real-time (Isochronous/periodic) and non-real-time (Asynchronous)  data over a common link.</a:t>
            </a:r>
          </a:p>
          <a:p>
            <a:pPr algn="just">
              <a:lnSpc>
                <a:spcPct val="150000"/>
              </a:lnSpc>
              <a:buFontTx/>
              <a:buChar char="•"/>
            </a:pPr>
            <a:r>
              <a:rPr lang="en-US" altLang="en-US" sz="2400" dirty="0"/>
              <a:t>Wide range of packet sizes</a:t>
            </a:r>
          </a:p>
          <a:p>
            <a:pPr lvl="1" algn="just">
              <a:lnSpc>
                <a:spcPct val="150000"/>
              </a:lnSpc>
            </a:pPr>
            <a:r>
              <a:rPr lang="en-US" altLang="en-US" sz="2400" dirty="0"/>
              <a:t>In High speed mode, a 1/8</a:t>
            </a:r>
            <a:r>
              <a:rPr lang="en-US" altLang="en-US" sz="2400" baseline="30000" dirty="0"/>
              <a:t>th</a:t>
            </a:r>
            <a:r>
              <a:rPr lang="en-US" altLang="en-US" sz="2400" dirty="0"/>
              <a:t> of a 1 ms </a:t>
            </a:r>
            <a:r>
              <a:rPr lang="en-US" altLang="en-US" sz="2400" dirty="0" smtClean="0"/>
              <a:t>“micro frame” </a:t>
            </a:r>
            <a:r>
              <a:rPr lang="en-US" altLang="en-US" sz="2400" dirty="0"/>
              <a:t>can be specified to keep buffers small at high transfer rates</a:t>
            </a:r>
          </a:p>
          <a:p>
            <a:pPr algn="just">
              <a:lnSpc>
                <a:spcPct val="150000"/>
              </a:lnSpc>
            </a:pPr>
            <a:endParaRPr lang="en-US" altLang="en-US" sz="2400" dirty="0"/>
          </a:p>
          <a:p>
            <a:pPr algn="just" eaLnBrk="1" hangingPunct="1">
              <a:lnSpc>
                <a:spcPct val="150000"/>
              </a:lnSpc>
              <a:defRPr/>
            </a:pPr>
            <a:endParaRPr lang="en-US" altLang="en-US" sz="20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Feature Set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buClr>
                <a:schemeClr val="accent2"/>
              </a:buClr>
              <a:buSzPct val="80000"/>
              <a:buFontTx/>
              <a:buChar char="•"/>
            </a:pPr>
            <a:r>
              <a:rPr lang="en-US" altLang="en-US" sz="2400" dirty="0">
                <a:latin typeface="+mj-lt"/>
              </a:rPr>
              <a:t>There exist two pre-defined connectors in any USB system - Series “A” and Series “B”  Connectors. </a:t>
            </a:r>
          </a:p>
          <a:p>
            <a:pPr algn="just">
              <a:buClr>
                <a:schemeClr val="accent2"/>
              </a:buClr>
              <a:buSzPct val="80000"/>
              <a:buFontTx/>
              <a:buChar char="•"/>
            </a:pPr>
            <a:r>
              <a:rPr lang="en-US" altLang="en-US" sz="2400" dirty="0">
                <a:latin typeface="+mj-lt"/>
              </a:rPr>
              <a:t>Series “A” cable: Connects USB devices to a hub port</a:t>
            </a:r>
            <a:r>
              <a:rPr lang="en-US" altLang="en-US" sz="2400" dirty="0" smtClean="0">
                <a:latin typeface="+mj-lt"/>
              </a:rPr>
              <a:t>. </a:t>
            </a:r>
            <a:r>
              <a:rPr lang="en-US" sz="2400" dirty="0"/>
              <a:t>Type A connectors on host devices that supply power </a:t>
            </a:r>
          </a:p>
          <a:p>
            <a:pPr algn="just">
              <a:buClr>
                <a:schemeClr val="accent2"/>
              </a:buClr>
              <a:buSzPct val="80000"/>
              <a:buFontTx/>
              <a:buChar char="•"/>
            </a:pPr>
            <a:r>
              <a:rPr lang="en-US" altLang="en-US" sz="2400" dirty="0" smtClean="0">
                <a:latin typeface="+mj-lt"/>
              </a:rPr>
              <a:t>Series </a:t>
            </a:r>
            <a:r>
              <a:rPr lang="en-US" altLang="en-US" sz="2400" dirty="0">
                <a:latin typeface="+mj-lt"/>
              </a:rPr>
              <a:t>“B” cable: Connects detachable devices (hot-swappable</a:t>
            </a:r>
            <a:r>
              <a:rPr lang="en-US" altLang="en-US" sz="2400" dirty="0" smtClean="0">
                <a:latin typeface="+mj-lt"/>
              </a:rPr>
              <a:t>). </a:t>
            </a:r>
            <a:r>
              <a:rPr lang="en-US" sz="2400" dirty="0"/>
              <a:t>Type B connectors on target devices that receive power. </a:t>
            </a:r>
          </a:p>
          <a:p>
            <a:pPr algn="just">
              <a:buClr>
                <a:schemeClr val="accent2"/>
              </a:buClr>
              <a:buSzPct val="80000"/>
              <a:buFontTx/>
              <a:buChar char="•"/>
            </a:pPr>
            <a:endParaRPr lang="en-US" altLang="en-US" sz="2400" dirty="0">
              <a:latin typeface="+mj-lt"/>
            </a:endParaRPr>
          </a:p>
          <a:p>
            <a:pPr algn="just">
              <a:buClr>
                <a:schemeClr val="accent2"/>
              </a:buClr>
              <a:buSzPct val="80000"/>
              <a:buFontTx/>
              <a:buChar char="•"/>
            </a:pPr>
            <a:endParaRPr lang="en-US" altLang="en-US" sz="2400" dirty="0">
              <a:latin typeface="+mj-lt"/>
            </a:endParaRPr>
          </a:p>
          <a:p>
            <a:pPr algn="just">
              <a:buClr>
                <a:schemeClr val="accent2"/>
              </a:buClr>
              <a:buSzPct val="80000"/>
              <a:buFontTx/>
              <a:buChar char="•"/>
            </a:pPr>
            <a:endParaRPr lang="en-US" altLang="en-US" sz="2400" dirty="0">
              <a:latin typeface="+mj-lt"/>
            </a:endParaRP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USB </a:t>
            </a:r>
            <a:r>
              <a:rPr lang="en-US" altLang="en-US" sz="3600" b="1" dirty="0" smtClean="0">
                <a:solidFill>
                  <a:srgbClr val="FF0000"/>
                </a:solidFill>
              </a:rPr>
              <a:t>Connectors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earls\USBf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140968"/>
            <a:ext cx="4176464" cy="333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ile:Types-usb th1.svg"/>
          <p:cNvPicPr>
            <a:picLocks noChangeAspect="1" noChangeArrowheads="1"/>
          </p:cNvPicPr>
          <p:nvPr/>
        </p:nvPicPr>
        <p:blipFill>
          <a:blip r:embed="rId4" cstate="print"/>
          <a:srcRect/>
          <a:stretch>
            <a:fillRect/>
          </a:stretch>
        </p:blipFill>
        <p:spPr bwMode="auto">
          <a:xfrm>
            <a:off x="4743954" y="3140967"/>
            <a:ext cx="3657600" cy="3336573"/>
          </a:xfrm>
          <a:prstGeom prst="rect">
            <a:avLst/>
          </a:prstGeom>
          <a:noFill/>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Bus </a:t>
            </a:r>
            <a:r>
              <a:rPr lang="en-US" altLang="en-US" sz="3600" b="1" dirty="0" smtClean="0">
                <a:solidFill>
                  <a:srgbClr val="FF0000"/>
                </a:solidFill>
              </a:rPr>
              <a:t>Hierarchy</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36711"/>
            <a:ext cx="7560840" cy="556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buSzPct val="80000"/>
              <a:buFontTx/>
              <a:buChar char="•"/>
            </a:pPr>
            <a:r>
              <a:rPr lang="en-US" altLang="en-US" sz="2400" dirty="0"/>
              <a:t>Connects computer to peripheral devices.</a:t>
            </a:r>
          </a:p>
          <a:p>
            <a:pPr lvl="1" algn="just">
              <a:buClr>
                <a:schemeClr val="tx1"/>
              </a:buClr>
              <a:buSzPct val="90000"/>
              <a:buFontTx/>
              <a:buChar char="•"/>
            </a:pPr>
            <a:r>
              <a:rPr lang="en-US" altLang="en-US" sz="2400" dirty="0"/>
              <a:t>Ultimately intended to replace parallel and serial ports</a:t>
            </a:r>
          </a:p>
          <a:p>
            <a:pPr algn="just">
              <a:buSzPct val="80000"/>
              <a:buFontTx/>
              <a:buChar char="•"/>
            </a:pPr>
            <a:r>
              <a:rPr lang="en-US" altLang="en-US" sz="2400" dirty="0"/>
              <a:t>Tiered Star Topology</a:t>
            </a:r>
          </a:p>
          <a:p>
            <a:pPr lvl="1" algn="just">
              <a:buClr>
                <a:schemeClr val="tx1"/>
              </a:buClr>
              <a:buSzPct val="90000"/>
              <a:buFontTx/>
              <a:buChar char="•"/>
            </a:pPr>
            <a:endParaRPr lang="en-US" altLang="en-US" sz="2400" dirty="0"/>
          </a:p>
          <a:p>
            <a:pPr algn="just">
              <a:buClr>
                <a:schemeClr val="accent2"/>
              </a:buClr>
              <a:buSzPct val="80000"/>
              <a:buFontTx/>
              <a:buChar char="•"/>
            </a:pPr>
            <a:endParaRPr lang="en-US" altLang="en-US" sz="2400" dirty="0"/>
          </a:p>
          <a:p>
            <a:pPr marL="0" indent="0" algn="just" eaLnBrk="1" hangingPunct="1">
              <a:lnSpc>
                <a:spcPct val="90000"/>
              </a:lnSpc>
              <a:buNone/>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Bus </a:t>
            </a:r>
            <a:r>
              <a:rPr lang="en-US" altLang="en-US" sz="3600" b="1" dirty="0" smtClean="0">
                <a:solidFill>
                  <a:srgbClr val="FF0000"/>
                </a:solidFill>
              </a:rPr>
              <a:t>Topology</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4"/>
          <p:cNvSpPr>
            <a:spLocks noChangeArrowheads="1"/>
          </p:cNvSpPr>
          <p:nvPr/>
        </p:nvSpPr>
        <p:spPr bwMode="auto">
          <a:xfrm>
            <a:off x="3061146" y="2443163"/>
            <a:ext cx="5975350" cy="372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82588" indent="-382588" defTabSz="1019175">
              <a:spcBef>
                <a:spcPct val="20000"/>
              </a:spcBef>
              <a:buFont typeface="Arial" pitchFamily="34" charset="0"/>
              <a:buChar char="•"/>
              <a:tabLst>
                <a:tab pos="8453438" algn="r"/>
              </a:tabLst>
              <a:defRPr sz="3200">
                <a:solidFill>
                  <a:schemeClr val="tx1"/>
                </a:solidFill>
                <a:latin typeface="Calibri" pitchFamily="34" charset="0"/>
              </a:defRPr>
            </a:lvl1pPr>
            <a:lvl2pPr marL="827088" indent="-317500" defTabSz="1019175">
              <a:spcBef>
                <a:spcPct val="20000"/>
              </a:spcBef>
              <a:buFont typeface="Arial" pitchFamily="34" charset="0"/>
              <a:buChar char="–"/>
              <a:tabLst>
                <a:tab pos="8453438" algn="r"/>
              </a:tabLst>
              <a:defRPr sz="2800">
                <a:solidFill>
                  <a:schemeClr val="tx1"/>
                </a:solidFill>
                <a:latin typeface="Calibri" pitchFamily="34" charset="0"/>
              </a:defRPr>
            </a:lvl2pPr>
            <a:lvl3pPr marL="1273175" indent="-254000" defTabSz="1019175">
              <a:spcBef>
                <a:spcPct val="20000"/>
              </a:spcBef>
              <a:buFont typeface="Arial" pitchFamily="34" charset="0"/>
              <a:buChar char="•"/>
              <a:tabLst>
                <a:tab pos="8453438" algn="r"/>
              </a:tabLst>
              <a:defRPr sz="2400">
                <a:solidFill>
                  <a:schemeClr val="tx1"/>
                </a:solidFill>
                <a:latin typeface="Calibri" pitchFamily="34" charset="0"/>
              </a:defRPr>
            </a:lvl3pPr>
            <a:lvl4pPr marL="1782763" indent="-254000" defTabSz="1019175">
              <a:spcBef>
                <a:spcPct val="20000"/>
              </a:spcBef>
              <a:buFont typeface="Arial" pitchFamily="34" charset="0"/>
              <a:buChar char="–"/>
              <a:tabLst>
                <a:tab pos="8453438" algn="r"/>
              </a:tabLst>
              <a:defRPr sz="2000">
                <a:solidFill>
                  <a:schemeClr val="tx1"/>
                </a:solidFill>
                <a:latin typeface="Calibri" pitchFamily="34" charset="0"/>
              </a:defRPr>
            </a:lvl4pPr>
            <a:lvl5pPr marL="2292350" indent="-254000" defTabSz="1019175">
              <a:spcBef>
                <a:spcPct val="20000"/>
              </a:spcBef>
              <a:buFont typeface="Arial" pitchFamily="34" charset="0"/>
              <a:buChar char="»"/>
              <a:tabLst>
                <a:tab pos="8453438" algn="r"/>
              </a:tabLst>
              <a:defRPr sz="2000">
                <a:solidFill>
                  <a:schemeClr val="tx1"/>
                </a:solidFill>
                <a:latin typeface="Calibri" pitchFamily="34" charset="0"/>
              </a:defRPr>
            </a:lvl5pPr>
            <a:lvl6pPr marL="27495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6pPr>
            <a:lvl7pPr marL="32067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7pPr>
            <a:lvl8pPr marL="36639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8pPr>
            <a:lvl9pPr marL="41211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9pPr>
          </a:lstStyle>
          <a:p>
            <a:pPr algn="just">
              <a:buSzPct val="80000"/>
              <a:buFontTx/>
              <a:buChar char="•"/>
            </a:pPr>
            <a:r>
              <a:rPr lang="en-US" altLang="en-US" sz="2400" dirty="0">
                <a:latin typeface="+mj-lt"/>
              </a:rPr>
              <a:t>All devices are linked to a common point referred to as the root hub.</a:t>
            </a:r>
          </a:p>
          <a:p>
            <a:pPr algn="just">
              <a:buSzPct val="80000"/>
              <a:buFontTx/>
              <a:buChar char="•"/>
            </a:pPr>
            <a:r>
              <a:rPr lang="en-US" altLang="en-US" sz="2400" dirty="0">
                <a:latin typeface="+mj-lt"/>
              </a:rPr>
              <a:t>Specification allows for up to 127 (2</a:t>
            </a:r>
            <a:r>
              <a:rPr lang="en-US" altLang="en-US" sz="2400" baseline="30000" dirty="0">
                <a:latin typeface="+mj-lt"/>
              </a:rPr>
              <a:t>7</a:t>
            </a:r>
            <a:r>
              <a:rPr lang="en-US" altLang="en-US" sz="2400" dirty="0">
                <a:latin typeface="+mj-lt"/>
              </a:rPr>
              <a:t> -1) different devices.</a:t>
            </a:r>
          </a:p>
          <a:p>
            <a:pPr algn="just">
              <a:buSzPct val="80000"/>
              <a:buFontTx/>
              <a:buChar char="•"/>
            </a:pPr>
            <a:r>
              <a:rPr lang="en-US" altLang="en-US" sz="2400" dirty="0">
                <a:latin typeface="+mj-lt"/>
              </a:rPr>
              <a:t>Four wire cable serves as interconnect of system - power, ground and two differential signaling lines.</a:t>
            </a:r>
          </a:p>
          <a:p>
            <a:pPr algn="just">
              <a:buSzPct val="80000"/>
              <a:buFontTx/>
              <a:buChar char="•"/>
            </a:pPr>
            <a:r>
              <a:rPr lang="en-US" altLang="en-US" sz="2400" dirty="0">
                <a:latin typeface="+mj-lt"/>
              </a:rPr>
              <a:t>USB is a polled bus - all transactions are initiated by the host.</a:t>
            </a:r>
          </a:p>
          <a:p>
            <a:pPr algn="just">
              <a:buClr>
                <a:schemeClr val="accent2"/>
              </a:buClr>
              <a:buSzPct val="80000"/>
              <a:buFontTx/>
              <a:buChar char="•"/>
            </a:pPr>
            <a:endParaRPr lang="en-US" altLang="en-US" sz="2400" dirty="0">
              <a:latin typeface="+mj-lt"/>
            </a:endParaRPr>
          </a:p>
        </p:txBody>
      </p:sp>
      <p:grpSp>
        <p:nvGrpSpPr>
          <p:cNvPr id="10" name="Group 27"/>
          <p:cNvGrpSpPr>
            <a:grpSpLocks/>
          </p:cNvGrpSpPr>
          <p:nvPr/>
        </p:nvGrpSpPr>
        <p:grpSpPr bwMode="auto">
          <a:xfrm>
            <a:off x="231775" y="2859088"/>
            <a:ext cx="2881313" cy="3048000"/>
            <a:chOff x="76" y="1313"/>
            <a:chExt cx="1815" cy="1920"/>
          </a:xfrm>
        </p:grpSpPr>
        <p:sp>
          <p:nvSpPr>
            <p:cNvPr id="11" name="AutoShape 4"/>
            <p:cNvSpPr>
              <a:spLocks noChangeArrowheads="1"/>
            </p:cNvSpPr>
            <p:nvPr/>
          </p:nvSpPr>
          <p:spPr bwMode="auto">
            <a:xfrm>
              <a:off x="858" y="1313"/>
              <a:ext cx="327" cy="282"/>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IN" altLang="en-US"/>
            </a:p>
          </p:txBody>
        </p:sp>
        <p:sp>
          <p:nvSpPr>
            <p:cNvPr id="12" name="AutoShape 5"/>
            <p:cNvSpPr>
              <a:spLocks noChangeArrowheads="1"/>
            </p:cNvSpPr>
            <p:nvPr/>
          </p:nvSpPr>
          <p:spPr bwMode="auto">
            <a:xfrm>
              <a:off x="544" y="2032"/>
              <a:ext cx="176" cy="163"/>
            </a:xfrm>
            <a:prstGeom prst="plaque">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IN" altLang="en-US"/>
            </a:p>
          </p:txBody>
        </p:sp>
        <p:sp>
          <p:nvSpPr>
            <p:cNvPr id="13" name="AutoShape 6"/>
            <p:cNvSpPr>
              <a:spLocks noChangeArrowheads="1"/>
            </p:cNvSpPr>
            <p:nvPr/>
          </p:nvSpPr>
          <p:spPr bwMode="auto">
            <a:xfrm>
              <a:off x="921" y="2444"/>
              <a:ext cx="176" cy="163"/>
            </a:xfrm>
            <a:prstGeom prst="plaque">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IN" altLang="en-US"/>
            </a:p>
          </p:txBody>
        </p:sp>
        <p:sp>
          <p:nvSpPr>
            <p:cNvPr id="14" name="AutoShape 7"/>
            <p:cNvSpPr>
              <a:spLocks noChangeArrowheads="1"/>
            </p:cNvSpPr>
            <p:nvPr/>
          </p:nvSpPr>
          <p:spPr bwMode="auto">
            <a:xfrm>
              <a:off x="932" y="2046"/>
              <a:ext cx="176" cy="163"/>
            </a:xfrm>
            <a:prstGeom prst="plaque">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IN" altLang="en-US"/>
            </a:p>
          </p:txBody>
        </p:sp>
        <p:cxnSp>
          <p:nvCxnSpPr>
            <p:cNvPr id="15" name="AutoShape 8"/>
            <p:cNvCxnSpPr>
              <a:cxnSpLocks noChangeShapeType="1"/>
              <a:stCxn id="14" idx="2"/>
              <a:endCxn id="13" idx="0"/>
            </p:cNvCxnSpPr>
            <p:nvPr/>
          </p:nvCxnSpPr>
          <p:spPr bwMode="auto">
            <a:xfrm flipH="1">
              <a:off x="1009" y="2209"/>
              <a:ext cx="11" cy="23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AutoShape 9"/>
            <p:cNvSpPr>
              <a:spLocks noChangeArrowheads="1"/>
            </p:cNvSpPr>
            <p:nvPr/>
          </p:nvSpPr>
          <p:spPr bwMode="auto">
            <a:xfrm>
              <a:off x="361" y="2614"/>
              <a:ext cx="153" cy="127"/>
            </a:xfrm>
            <a:prstGeom prst="flowChar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IN" altLang="en-US"/>
            </a:p>
          </p:txBody>
        </p:sp>
        <p:sp>
          <p:nvSpPr>
            <p:cNvPr id="17" name="AutoShape 10"/>
            <p:cNvSpPr>
              <a:spLocks noChangeArrowheads="1"/>
            </p:cNvSpPr>
            <p:nvPr/>
          </p:nvSpPr>
          <p:spPr bwMode="auto">
            <a:xfrm>
              <a:off x="932" y="2880"/>
              <a:ext cx="153" cy="127"/>
            </a:xfrm>
            <a:prstGeom prst="flowChar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IN" altLang="en-US"/>
            </a:p>
          </p:txBody>
        </p:sp>
        <p:sp>
          <p:nvSpPr>
            <p:cNvPr id="18" name="AutoShape 11"/>
            <p:cNvSpPr>
              <a:spLocks noChangeArrowheads="1"/>
            </p:cNvSpPr>
            <p:nvPr/>
          </p:nvSpPr>
          <p:spPr bwMode="auto">
            <a:xfrm>
              <a:off x="1274" y="2880"/>
              <a:ext cx="152" cy="127"/>
            </a:xfrm>
            <a:prstGeom prst="flowChar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IN" altLang="en-US"/>
            </a:p>
          </p:txBody>
        </p:sp>
        <p:cxnSp>
          <p:nvCxnSpPr>
            <p:cNvPr id="19" name="AutoShape 12"/>
            <p:cNvCxnSpPr>
              <a:cxnSpLocks noChangeShapeType="1"/>
              <a:stCxn id="13" idx="2"/>
              <a:endCxn id="18" idx="0"/>
            </p:cNvCxnSpPr>
            <p:nvPr/>
          </p:nvCxnSpPr>
          <p:spPr bwMode="auto">
            <a:xfrm>
              <a:off x="1009" y="2607"/>
              <a:ext cx="341" cy="27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3"/>
            <p:cNvCxnSpPr>
              <a:cxnSpLocks noChangeShapeType="1"/>
              <a:stCxn id="13" idx="2"/>
              <a:endCxn id="17" idx="0"/>
            </p:cNvCxnSpPr>
            <p:nvPr/>
          </p:nvCxnSpPr>
          <p:spPr bwMode="auto">
            <a:xfrm>
              <a:off x="1009" y="2607"/>
              <a:ext cx="0" cy="27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4"/>
            <p:cNvCxnSpPr>
              <a:cxnSpLocks noChangeShapeType="1"/>
              <a:stCxn id="11" idx="2"/>
              <a:endCxn id="12" idx="0"/>
            </p:cNvCxnSpPr>
            <p:nvPr/>
          </p:nvCxnSpPr>
          <p:spPr bwMode="auto">
            <a:xfrm flipH="1">
              <a:off x="632" y="1595"/>
              <a:ext cx="390" cy="4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5"/>
            <p:cNvCxnSpPr>
              <a:cxnSpLocks noChangeShapeType="1"/>
              <a:stCxn id="11" idx="2"/>
              <a:endCxn id="14" idx="0"/>
            </p:cNvCxnSpPr>
            <p:nvPr/>
          </p:nvCxnSpPr>
          <p:spPr bwMode="auto">
            <a:xfrm flipH="1">
              <a:off x="1020" y="1595"/>
              <a:ext cx="2" cy="45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6"/>
            <p:cNvCxnSpPr>
              <a:cxnSpLocks noChangeShapeType="1"/>
              <a:stCxn id="12" idx="2"/>
              <a:endCxn id="16" idx="0"/>
            </p:cNvCxnSpPr>
            <p:nvPr/>
          </p:nvCxnSpPr>
          <p:spPr bwMode="auto">
            <a:xfrm flipH="1">
              <a:off x="438" y="2195"/>
              <a:ext cx="194" cy="41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17"/>
            <p:cNvSpPr txBox="1">
              <a:spLocks noChangeArrowheads="1"/>
            </p:cNvSpPr>
            <p:nvPr/>
          </p:nvSpPr>
          <p:spPr bwMode="auto">
            <a:xfrm>
              <a:off x="1274" y="1313"/>
              <a:ext cx="511"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r>
                <a:rPr lang="en-US" altLang="en-US" sz="1300"/>
                <a:t>Host</a:t>
              </a:r>
            </a:p>
            <a:p>
              <a:r>
                <a:rPr lang="en-US" altLang="en-US" sz="1300"/>
                <a:t>Root Hub</a:t>
              </a:r>
            </a:p>
          </p:txBody>
        </p:sp>
        <p:sp>
          <p:nvSpPr>
            <p:cNvPr id="25" name="Text Box 18"/>
            <p:cNvSpPr txBox="1">
              <a:spLocks noChangeArrowheads="1"/>
            </p:cNvSpPr>
            <p:nvPr/>
          </p:nvSpPr>
          <p:spPr bwMode="auto">
            <a:xfrm>
              <a:off x="1145" y="2032"/>
              <a:ext cx="283"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r>
                <a:rPr lang="en-US" altLang="en-US" sz="1300"/>
                <a:t>Hub</a:t>
              </a:r>
            </a:p>
          </p:txBody>
        </p:sp>
        <p:sp>
          <p:nvSpPr>
            <p:cNvPr id="26" name="Text Box 19"/>
            <p:cNvSpPr txBox="1">
              <a:spLocks noChangeArrowheads="1"/>
            </p:cNvSpPr>
            <p:nvPr/>
          </p:nvSpPr>
          <p:spPr bwMode="auto">
            <a:xfrm>
              <a:off x="1022" y="3056"/>
              <a:ext cx="86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r>
                <a:rPr lang="en-US" altLang="en-US" sz="1300"/>
                <a:t>Functional Device</a:t>
              </a:r>
            </a:p>
          </p:txBody>
        </p:sp>
        <p:sp>
          <p:nvSpPr>
            <p:cNvPr id="27" name="Rectangle 20"/>
            <p:cNvSpPr>
              <a:spLocks noChangeArrowheads="1"/>
            </p:cNvSpPr>
            <p:nvPr/>
          </p:nvSpPr>
          <p:spPr bwMode="auto">
            <a:xfrm>
              <a:off x="166" y="3056"/>
              <a:ext cx="86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r>
                <a:rPr lang="en-US" altLang="en-US" sz="1300"/>
                <a:t>Functional Device</a:t>
              </a:r>
            </a:p>
          </p:txBody>
        </p:sp>
        <p:sp>
          <p:nvSpPr>
            <p:cNvPr id="28" name="Rectangle 21"/>
            <p:cNvSpPr>
              <a:spLocks noChangeArrowheads="1"/>
            </p:cNvSpPr>
            <p:nvPr/>
          </p:nvSpPr>
          <p:spPr bwMode="auto">
            <a:xfrm>
              <a:off x="76" y="2711"/>
              <a:ext cx="86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r>
                <a:rPr lang="en-US" altLang="en-US" sz="1300"/>
                <a:t>Functional Device</a:t>
              </a:r>
            </a:p>
          </p:txBody>
        </p:sp>
        <p:sp>
          <p:nvSpPr>
            <p:cNvPr id="29" name="Rectangle 22"/>
            <p:cNvSpPr>
              <a:spLocks noChangeArrowheads="1"/>
            </p:cNvSpPr>
            <p:nvPr/>
          </p:nvSpPr>
          <p:spPr bwMode="auto">
            <a:xfrm>
              <a:off x="640" y="2438"/>
              <a:ext cx="283"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r>
                <a:rPr lang="en-US" altLang="en-US" sz="1300"/>
                <a:t>Hub</a:t>
              </a:r>
            </a:p>
          </p:txBody>
        </p:sp>
        <p:sp>
          <p:nvSpPr>
            <p:cNvPr id="30" name="Rectangle 23"/>
            <p:cNvSpPr>
              <a:spLocks noChangeArrowheads="1"/>
            </p:cNvSpPr>
            <p:nvPr/>
          </p:nvSpPr>
          <p:spPr bwMode="auto">
            <a:xfrm>
              <a:off x="305" y="1863"/>
              <a:ext cx="327"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r>
                <a:rPr lang="en-US" altLang="en-US" sz="1300"/>
                <a:t>Hub</a:t>
              </a:r>
            </a:p>
          </p:txBody>
        </p:sp>
        <p:sp>
          <p:nvSpPr>
            <p:cNvPr id="31" name="AutoShape 25"/>
            <p:cNvSpPr>
              <a:spLocks noChangeArrowheads="1"/>
            </p:cNvSpPr>
            <p:nvPr/>
          </p:nvSpPr>
          <p:spPr bwMode="auto">
            <a:xfrm>
              <a:off x="1350" y="2317"/>
              <a:ext cx="153" cy="127"/>
            </a:xfrm>
            <a:prstGeom prst="flowChar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IN" altLang="en-US"/>
            </a:p>
          </p:txBody>
        </p:sp>
        <p:cxnSp>
          <p:nvCxnSpPr>
            <p:cNvPr id="32" name="AutoShape 26"/>
            <p:cNvCxnSpPr>
              <a:cxnSpLocks noChangeShapeType="1"/>
              <a:stCxn id="14" idx="2"/>
              <a:endCxn id="31" idx="1"/>
            </p:cNvCxnSpPr>
            <p:nvPr/>
          </p:nvCxnSpPr>
          <p:spPr bwMode="auto">
            <a:xfrm>
              <a:off x="1020" y="2209"/>
              <a:ext cx="352" cy="12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Bus </a:t>
            </a:r>
            <a:r>
              <a:rPr lang="en-US" altLang="en-US" sz="3600" b="1" dirty="0" smtClean="0">
                <a:solidFill>
                  <a:srgbClr val="FF0000"/>
                </a:solidFill>
              </a:rPr>
              <a:t>Topology</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4"/>
          <p:cNvSpPr>
            <a:spLocks noChangeArrowheads="1"/>
          </p:cNvSpPr>
          <p:nvPr/>
        </p:nvSpPr>
        <p:spPr bwMode="auto">
          <a:xfrm>
            <a:off x="3061146" y="2443163"/>
            <a:ext cx="5975350" cy="372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82588" indent="-382588" defTabSz="1019175">
              <a:spcBef>
                <a:spcPct val="20000"/>
              </a:spcBef>
              <a:buFont typeface="Arial" pitchFamily="34" charset="0"/>
              <a:buChar char="•"/>
              <a:tabLst>
                <a:tab pos="8453438" algn="r"/>
              </a:tabLst>
              <a:defRPr sz="3200">
                <a:solidFill>
                  <a:schemeClr val="tx1"/>
                </a:solidFill>
                <a:latin typeface="Calibri" pitchFamily="34" charset="0"/>
              </a:defRPr>
            </a:lvl1pPr>
            <a:lvl2pPr marL="827088" indent="-317500" defTabSz="1019175">
              <a:spcBef>
                <a:spcPct val="20000"/>
              </a:spcBef>
              <a:buFont typeface="Arial" pitchFamily="34" charset="0"/>
              <a:buChar char="–"/>
              <a:tabLst>
                <a:tab pos="8453438" algn="r"/>
              </a:tabLst>
              <a:defRPr sz="2800">
                <a:solidFill>
                  <a:schemeClr val="tx1"/>
                </a:solidFill>
                <a:latin typeface="Calibri" pitchFamily="34" charset="0"/>
              </a:defRPr>
            </a:lvl2pPr>
            <a:lvl3pPr marL="1273175" indent="-254000" defTabSz="1019175">
              <a:spcBef>
                <a:spcPct val="20000"/>
              </a:spcBef>
              <a:buFont typeface="Arial" pitchFamily="34" charset="0"/>
              <a:buChar char="•"/>
              <a:tabLst>
                <a:tab pos="8453438" algn="r"/>
              </a:tabLst>
              <a:defRPr sz="2400">
                <a:solidFill>
                  <a:schemeClr val="tx1"/>
                </a:solidFill>
                <a:latin typeface="Calibri" pitchFamily="34" charset="0"/>
              </a:defRPr>
            </a:lvl3pPr>
            <a:lvl4pPr marL="1782763" indent="-254000" defTabSz="1019175">
              <a:spcBef>
                <a:spcPct val="20000"/>
              </a:spcBef>
              <a:buFont typeface="Arial" pitchFamily="34" charset="0"/>
              <a:buChar char="–"/>
              <a:tabLst>
                <a:tab pos="8453438" algn="r"/>
              </a:tabLst>
              <a:defRPr sz="2000">
                <a:solidFill>
                  <a:schemeClr val="tx1"/>
                </a:solidFill>
                <a:latin typeface="Calibri" pitchFamily="34" charset="0"/>
              </a:defRPr>
            </a:lvl4pPr>
            <a:lvl5pPr marL="2292350" indent="-254000" defTabSz="1019175">
              <a:spcBef>
                <a:spcPct val="20000"/>
              </a:spcBef>
              <a:buFont typeface="Arial" pitchFamily="34" charset="0"/>
              <a:buChar char="»"/>
              <a:tabLst>
                <a:tab pos="8453438" algn="r"/>
              </a:tabLst>
              <a:defRPr sz="2000">
                <a:solidFill>
                  <a:schemeClr val="tx1"/>
                </a:solidFill>
                <a:latin typeface="Calibri" pitchFamily="34" charset="0"/>
              </a:defRPr>
            </a:lvl5pPr>
            <a:lvl6pPr marL="27495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6pPr>
            <a:lvl7pPr marL="32067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7pPr>
            <a:lvl8pPr marL="36639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8pPr>
            <a:lvl9pPr marL="41211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9pPr>
          </a:lstStyle>
          <a:p>
            <a:pPr algn="just">
              <a:buClr>
                <a:schemeClr val="accent2"/>
              </a:buClr>
              <a:buSzPct val="80000"/>
              <a:buFontTx/>
              <a:buChar char="•"/>
            </a:pPr>
            <a:endParaRPr lang="en-US" altLang="en-US" sz="2400" dirty="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884908"/>
            <a:ext cx="6984776" cy="535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588046"/>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4"/>
          <p:cNvSpPr>
            <a:spLocks noChangeArrowheads="1"/>
          </p:cNvSpPr>
          <p:nvPr/>
        </p:nvSpPr>
        <p:spPr bwMode="auto">
          <a:xfrm>
            <a:off x="3061146" y="2443163"/>
            <a:ext cx="5975350" cy="372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382588" indent="-382588" defTabSz="1019175">
              <a:spcBef>
                <a:spcPct val="20000"/>
              </a:spcBef>
              <a:buFont typeface="Arial" pitchFamily="34" charset="0"/>
              <a:buChar char="•"/>
              <a:tabLst>
                <a:tab pos="8453438" algn="r"/>
              </a:tabLst>
              <a:defRPr sz="3200">
                <a:solidFill>
                  <a:schemeClr val="tx1"/>
                </a:solidFill>
                <a:latin typeface="Calibri" pitchFamily="34" charset="0"/>
              </a:defRPr>
            </a:lvl1pPr>
            <a:lvl2pPr marL="827088" indent="-317500" defTabSz="1019175">
              <a:spcBef>
                <a:spcPct val="20000"/>
              </a:spcBef>
              <a:buFont typeface="Arial" pitchFamily="34" charset="0"/>
              <a:buChar char="–"/>
              <a:tabLst>
                <a:tab pos="8453438" algn="r"/>
              </a:tabLst>
              <a:defRPr sz="2800">
                <a:solidFill>
                  <a:schemeClr val="tx1"/>
                </a:solidFill>
                <a:latin typeface="Calibri" pitchFamily="34" charset="0"/>
              </a:defRPr>
            </a:lvl2pPr>
            <a:lvl3pPr marL="1273175" indent="-254000" defTabSz="1019175">
              <a:spcBef>
                <a:spcPct val="20000"/>
              </a:spcBef>
              <a:buFont typeface="Arial" pitchFamily="34" charset="0"/>
              <a:buChar char="•"/>
              <a:tabLst>
                <a:tab pos="8453438" algn="r"/>
              </a:tabLst>
              <a:defRPr sz="2400">
                <a:solidFill>
                  <a:schemeClr val="tx1"/>
                </a:solidFill>
                <a:latin typeface="Calibri" pitchFamily="34" charset="0"/>
              </a:defRPr>
            </a:lvl3pPr>
            <a:lvl4pPr marL="1782763" indent="-254000" defTabSz="1019175">
              <a:spcBef>
                <a:spcPct val="20000"/>
              </a:spcBef>
              <a:buFont typeface="Arial" pitchFamily="34" charset="0"/>
              <a:buChar char="–"/>
              <a:tabLst>
                <a:tab pos="8453438" algn="r"/>
              </a:tabLst>
              <a:defRPr sz="2000">
                <a:solidFill>
                  <a:schemeClr val="tx1"/>
                </a:solidFill>
                <a:latin typeface="Calibri" pitchFamily="34" charset="0"/>
              </a:defRPr>
            </a:lvl4pPr>
            <a:lvl5pPr marL="2292350" indent="-254000" defTabSz="1019175">
              <a:spcBef>
                <a:spcPct val="20000"/>
              </a:spcBef>
              <a:buFont typeface="Arial" pitchFamily="34" charset="0"/>
              <a:buChar char="»"/>
              <a:tabLst>
                <a:tab pos="8453438" algn="r"/>
              </a:tabLst>
              <a:defRPr sz="2000">
                <a:solidFill>
                  <a:schemeClr val="tx1"/>
                </a:solidFill>
                <a:latin typeface="Calibri" pitchFamily="34" charset="0"/>
              </a:defRPr>
            </a:lvl5pPr>
            <a:lvl6pPr marL="27495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6pPr>
            <a:lvl7pPr marL="32067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7pPr>
            <a:lvl8pPr marL="36639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8pPr>
            <a:lvl9pPr marL="4121150" indent="-254000" defTabSz="1019175" fontAlgn="base">
              <a:spcBef>
                <a:spcPct val="20000"/>
              </a:spcBef>
              <a:spcAft>
                <a:spcPct val="0"/>
              </a:spcAft>
              <a:buFont typeface="Arial" pitchFamily="34" charset="0"/>
              <a:buChar char="»"/>
              <a:tabLst>
                <a:tab pos="8453438" algn="r"/>
              </a:tabLst>
              <a:defRPr sz="2000">
                <a:solidFill>
                  <a:schemeClr val="tx1"/>
                </a:solidFill>
                <a:latin typeface="Calibri" pitchFamily="34" charset="0"/>
              </a:defRPr>
            </a:lvl9pPr>
          </a:lstStyle>
          <a:p>
            <a:pPr algn="just">
              <a:buClr>
                <a:schemeClr val="accent2"/>
              </a:buClr>
              <a:buSzPct val="80000"/>
              <a:buFontTx/>
              <a:buChar char="•"/>
            </a:pPr>
            <a:endParaRPr lang="en-US" altLang="en-US" sz="2400" dirty="0">
              <a:latin typeface="+mj-lt"/>
            </a:endParaRPr>
          </a:p>
        </p:txBody>
      </p:sp>
      <p:pic>
        <p:nvPicPr>
          <p:cNvPr id="10" name="Picture 4" descr="C:\Documents and Settings\JIAHAO\桌面\2003-12-18\7-layer.JPG"/>
          <p:cNvPicPr>
            <a:picLocks noChangeAspect="1" noChangeArrowheads="1"/>
          </p:cNvPicPr>
          <p:nvPr/>
        </p:nvPicPr>
        <p:blipFill>
          <a:blip r:embed="rId3" cstate="print"/>
          <a:srcRect/>
          <a:stretch>
            <a:fillRect/>
          </a:stretch>
        </p:blipFill>
        <p:spPr bwMode="auto">
          <a:xfrm>
            <a:off x="1216794" y="836712"/>
            <a:ext cx="6883598" cy="5472608"/>
          </a:xfrm>
          <a:prstGeom prst="rect">
            <a:avLst/>
          </a:prstGeom>
          <a:noFill/>
        </p:spPr>
      </p:pic>
      <p:sp>
        <p:nvSpPr>
          <p:cNvPr id="11" name="Rectangle 5"/>
          <p:cNvSpPr txBox="1">
            <a:spLocks noRot="1" noChangeArrowheads="1"/>
          </p:cNvSpPr>
          <p:nvPr/>
        </p:nvSpPr>
        <p:spPr bwMode="auto">
          <a:xfrm>
            <a:off x="251520" y="116632"/>
            <a:ext cx="8640763"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600" b="1" smtClean="0">
                <a:solidFill>
                  <a:srgbClr val="FF0000"/>
                </a:solidFill>
              </a:rPr>
              <a:t>Bus Topology</a:t>
            </a:r>
            <a:endParaRPr lang="en-US" sz="3600" b="1" dirty="0" smtClean="0">
              <a:solidFill>
                <a:srgbClr val="FF0000"/>
              </a:solidFill>
              <a:cs typeface="Times New Roman" panose="02020603050405020304" pitchFamily="18" charset="0"/>
            </a:endParaRPr>
          </a:p>
        </p:txBody>
      </p:sp>
    </p:spTree>
    <p:extLst>
      <p:ext uri="{BB962C8B-B14F-4D97-AF65-F5344CB8AC3E}">
        <p14:creationId xmlns:p14="http://schemas.microsoft.com/office/powerpoint/2010/main" val="2539339792"/>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defRPr/>
            </a:pPr>
            <a:r>
              <a:rPr lang="en-IN" sz="2400" dirty="0"/>
              <a:t>Root: primary </a:t>
            </a:r>
            <a:r>
              <a:rPr lang="en-IN" sz="2400" dirty="0" smtClean="0"/>
              <a:t>controller</a:t>
            </a:r>
          </a:p>
          <a:p>
            <a:pPr algn="just" eaLnBrk="1" hangingPunct="1">
              <a:defRPr/>
            </a:pPr>
            <a:r>
              <a:rPr lang="en-IN" sz="2400" dirty="0"/>
              <a:t>Hub: allows the connection of multiple USB </a:t>
            </a:r>
            <a:r>
              <a:rPr lang="en-IN" sz="2400" dirty="0" smtClean="0"/>
              <a:t>devices</a:t>
            </a:r>
          </a:p>
          <a:p>
            <a:pPr algn="just" eaLnBrk="1" hangingPunct="1">
              <a:defRPr/>
            </a:pPr>
            <a:r>
              <a:rPr lang="en-IN" sz="2400" dirty="0"/>
              <a:t>Endpoint: Source or sink of information within a USB </a:t>
            </a:r>
            <a:r>
              <a:rPr lang="en-IN" sz="2400" dirty="0" smtClean="0"/>
              <a:t>device</a:t>
            </a:r>
          </a:p>
          <a:p>
            <a:pPr algn="just"/>
            <a:r>
              <a:rPr lang="en-IN" sz="2400" dirty="0"/>
              <a:t>A USB device that </a:t>
            </a:r>
            <a:r>
              <a:rPr lang="en-IN" sz="2400" dirty="0" smtClean="0"/>
              <a:t>contains an </a:t>
            </a:r>
            <a:r>
              <a:rPr lang="en-IN" sz="2400" dirty="0"/>
              <a:t>ENDPOINT (</a:t>
            </a:r>
            <a:r>
              <a:rPr lang="en-IN" sz="2400" dirty="0" smtClean="0"/>
              <a:t>source/sink of </a:t>
            </a:r>
            <a:r>
              <a:rPr lang="en-IN" sz="2400" dirty="0"/>
              <a:t>data) is called a ‘</a:t>
            </a:r>
            <a:r>
              <a:rPr lang="en-IN" sz="2400" i="1" dirty="0"/>
              <a:t>function</a:t>
            </a:r>
            <a:r>
              <a:rPr lang="en-IN" sz="2400" dirty="0" smtClean="0"/>
              <a:t>’.</a:t>
            </a:r>
          </a:p>
          <a:p>
            <a:pPr algn="just"/>
            <a:r>
              <a:rPr lang="en-IN" sz="2400" dirty="0"/>
              <a:t>A USB device can </a:t>
            </a:r>
            <a:r>
              <a:rPr lang="en-IN" sz="2400" dirty="0" smtClean="0"/>
              <a:t>be just </a:t>
            </a:r>
            <a:r>
              <a:rPr lang="en-IN" sz="2400" dirty="0"/>
              <a:t>a </a:t>
            </a:r>
            <a:r>
              <a:rPr lang="en-IN" sz="2400" i="1" dirty="0"/>
              <a:t>function</a:t>
            </a:r>
            <a:r>
              <a:rPr lang="en-IN" sz="2400" dirty="0"/>
              <a:t>, just </a:t>
            </a:r>
            <a:r>
              <a:rPr lang="en-IN" sz="2400" dirty="0" smtClean="0"/>
              <a:t>a </a:t>
            </a:r>
            <a:r>
              <a:rPr lang="en-IN" sz="2400" i="1" dirty="0" smtClean="0"/>
              <a:t>hub</a:t>
            </a:r>
            <a:r>
              <a:rPr lang="en-IN" sz="2400" dirty="0"/>
              <a:t>, or both a </a:t>
            </a:r>
            <a:r>
              <a:rPr lang="en-IN" sz="2400" i="1" dirty="0"/>
              <a:t>hub </a:t>
            </a:r>
            <a:r>
              <a:rPr lang="en-IN" sz="2400" dirty="0"/>
              <a:t>and </a:t>
            </a:r>
            <a:r>
              <a:rPr lang="en-IN" sz="2400" dirty="0" smtClean="0"/>
              <a:t>a </a:t>
            </a:r>
            <a:r>
              <a:rPr lang="en-IN" sz="2400" i="1" dirty="0" smtClean="0"/>
              <a:t>function</a:t>
            </a:r>
            <a:r>
              <a:rPr lang="en-IN" sz="2400" dirty="0"/>
              <a: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a:t>
            </a:r>
            <a:r>
              <a:rPr lang="en-US" altLang="en-US" sz="3600" b="1" dirty="0" smtClean="0">
                <a:solidFill>
                  <a:srgbClr val="FF0000"/>
                </a:solidFill>
              </a:rPr>
              <a:t>System</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005064"/>
            <a:ext cx="4321472" cy="216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lnSpc>
                <a:spcPct val="150000"/>
              </a:lnSpc>
              <a:buSzPct val="80000"/>
              <a:buFontTx/>
              <a:buChar char="•"/>
            </a:pPr>
            <a:r>
              <a:rPr lang="en-US" altLang="en-US" sz="2400" dirty="0">
                <a:latin typeface="+mj-lt"/>
              </a:rPr>
              <a:t>Device that controls entire system usually a PC of some form. Processes data arriving to and from the USB port. </a:t>
            </a:r>
          </a:p>
          <a:p>
            <a:pPr algn="just">
              <a:lnSpc>
                <a:spcPct val="150000"/>
              </a:lnSpc>
              <a:buSzPct val="80000"/>
              <a:buFontTx/>
              <a:buChar char="•"/>
            </a:pPr>
            <a:r>
              <a:rPr lang="en-US" altLang="en-US" sz="2400" dirty="0">
                <a:latin typeface="+mj-lt"/>
              </a:rPr>
              <a:t>Contains a sophisticated set of software drivers.</a:t>
            </a:r>
          </a:p>
          <a:p>
            <a:pPr lvl="1" algn="just">
              <a:lnSpc>
                <a:spcPct val="150000"/>
              </a:lnSpc>
              <a:buClr>
                <a:schemeClr val="tx1"/>
              </a:buClr>
              <a:buSzPct val="90000"/>
              <a:buFontTx/>
              <a:buChar char="•"/>
            </a:pPr>
            <a:r>
              <a:rPr lang="en-US" altLang="en-US" sz="2400" dirty="0">
                <a:latin typeface="+mj-lt"/>
              </a:rPr>
              <a:t>Drivers schedule and compose USB transactions.</a:t>
            </a:r>
          </a:p>
          <a:p>
            <a:pPr lvl="1" algn="just">
              <a:lnSpc>
                <a:spcPct val="150000"/>
              </a:lnSpc>
              <a:buClr>
                <a:schemeClr val="tx1"/>
              </a:buClr>
              <a:buSzPct val="90000"/>
              <a:buFontTx/>
              <a:buChar char="•"/>
            </a:pPr>
            <a:r>
              <a:rPr lang="en-US" altLang="en-US" sz="2400" dirty="0">
                <a:latin typeface="+mj-lt"/>
              </a:rPr>
              <a:t>Access individual devices to obtain configuration information.</a:t>
            </a:r>
          </a:p>
          <a:p>
            <a:pPr algn="just">
              <a:lnSpc>
                <a:spcPct val="150000"/>
              </a:lnSpc>
              <a:buSzPct val="80000"/>
              <a:buFontTx/>
              <a:buChar char="•"/>
            </a:pPr>
            <a:r>
              <a:rPr lang="en-US" altLang="en-US" sz="2400" dirty="0">
                <a:latin typeface="+mj-lt"/>
              </a:rPr>
              <a:t>Software dependence of USB systems make it difficult to use on standalone systems without OS support</a:t>
            </a:r>
          </a:p>
          <a:p>
            <a:pPr algn="just">
              <a:lnSpc>
                <a:spcPct val="150000"/>
              </a:lnSpc>
              <a:buSzPct val="80000"/>
              <a:buFontTx/>
              <a:buChar char="•"/>
            </a:pPr>
            <a:r>
              <a:rPr lang="en-US" altLang="en-US" sz="2400" dirty="0">
                <a:latin typeface="+mj-lt"/>
              </a:rPr>
              <a:t>Physical interface to USB Root Hub is referred to as the USB Host Controller.</a:t>
            </a:r>
          </a:p>
          <a:p>
            <a:pPr algn="just">
              <a:lnSpc>
                <a:spcPct val="150000"/>
              </a:lnSpc>
              <a:buClr>
                <a:schemeClr val="accent2"/>
              </a:buClr>
              <a:buSzPct val="80000"/>
              <a:buFontTx/>
              <a:buChar char="•"/>
            </a:pPr>
            <a:endParaRPr lang="en-US" altLang="en-US" sz="2400" dirty="0">
              <a:latin typeface="+mj-lt"/>
            </a:endParaRP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a:t>
            </a:r>
            <a:r>
              <a:rPr lang="en-US" altLang="en-US" sz="3600" b="1" dirty="0" smtClean="0">
                <a:solidFill>
                  <a:srgbClr val="FF0000"/>
                </a:solidFill>
              </a:rPr>
              <a:t>Host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131633"/>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spcBef>
                <a:spcPts val="0"/>
              </a:spcBef>
              <a:buNone/>
              <a:defRPr/>
            </a:pPr>
            <a:endParaRPr lang="en-IN" sz="2400" b="1" u="sng" dirty="0" smtClean="0">
              <a:solidFill>
                <a:srgbClr val="0099FF"/>
              </a:solidFill>
            </a:endParaRPr>
          </a:p>
          <a:p>
            <a:pPr marL="0" indent="0" algn="just" eaLnBrk="1" hangingPunct="1">
              <a:lnSpc>
                <a:spcPct val="150000"/>
              </a:lnSpc>
              <a:spcBef>
                <a:spcPts val="0"/>
              </a:spcBef>
              <a:buNone/>
              <a:defRPr/>
            </a:pPr>
            <a:endParaRPr lang="en-IN" sz="2400" b="1" u="sng" dirty="0">
              <a:solidFill>
                <a:srgbClr val="0099FF"/>
              </a:solidFill>
            </a:endParaRPr>
          </a:p>
          <a:p>
            <a:pPr marL="0" indent="0" algn="just" eaLnBrk="1" hangingPunct="1">
              <a:lnSpc>
                <a:spcPct val="150000"/>
              </a:lnSpc>
              <a:spcBef>
                <a:spcPts val="0"/>
              </a:spcBef>
              <a:buNone/>
              <a:defRPr/>
            </a:pPr>
            <a:r>
              <a:rPr lang="en-IN" sz="2400" b="1" u="sng" dirty="0" smtClean="0">
                <a:solidFill>
                  <a:srgbClr val="0099FF"/>
                </a:solidFill>
              </a:rPr>
              <a:t>USB </a:t>
            </a:r>
            <a:r>
              <a:rPr lang="en-IN" sz="2400" b="1" u="sng" dirty="0">
                <a:solidFill>
                  <a:srgbClr val="0099FF"/>
                </a:solidFill>
              </a:rPr>
              <a:t>AND CAN BUS</a:t>
            </a:r>
            <a:r>
              <a:rPr lang="en-IN" sz="2400" b="1" dirty="0">
                <a:solidFill>
                  <a:srgbClr val="0099FF"/>
                </a:solidFill>
              </a:rPr>
              <a:t>: </a:t>
            </a:r>
            <a:r>
              <a:rPr lang="en-IN" sz="2400" dirty="0"/>
              <a:t>USB bus – Introduction – Speed identification on the bus – USB states- USB bus communication: Packets-Data flow types-Enumeration – Descriptors-PIC18 Microcontroller USB interface – C Programs – CAN bus - Introduction - Frames - bit stuffing – types of errors- nominal bit timing-PIC controller CAN Interface – A simple application with CAN.</a:t>
            </a:r>
          </a:p>
          <a:p>
            <a:pPr marL="0" indent="0" algn="just" eaLnBrk="1" hangingPunct="1">
              <a:lnSpc>
                <a:spcPct val="150000"/>
              </a:lnSpc>
              <a:spcBef>
                <a:spcPts val="0"/>
              </a:spcBef>
              <a:buNone/>
              <a:defRPr/>
            </a:pPr>
            <a:endParaRPr lang="en-IN" sz="2400" b="1" u="sng" dirty="0" smtClean="0"/>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520" y="116632"/>
            <a:ext cx="864076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IN" sz="3200" b="1" dirty="0" smtClean="0">
                <a:solidFill>
                  <a:srgbClr val="FF0000"/>
                </a:solidFill>
                <a:latin typeface="+mn-lt"/>
              </a:rPr>
              <a:t>EMBEDDED NETWORKING </a:t>
            </a:r>
            <a:r>
              <a:rPr lang="en-IN" sz="1600" b="1" dirty="0" smtClean="0">
                <a:solidFill>
                  <a:srgbClr val="FF0000"/>
                </a:solidFill>
                <a:latin typeface="+mn-lt"/>
              </a:rPr>
              <a:t>Syllabus</a:t>
            </a:r>
            <a:endParaRPr lang="en-US" sz="1600" b="1" dirty="0" smtClean="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4086705831"/>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buClr>
                <a:schemeClr val="accent2"/>
              </a:buClr>
              <a:buSzPct val="80000"/>
              <a:buFontTx/>
              <a:buChar char="•"/>
            </a:pPr>
            <a:endParaRPr lang="en-US" altLang="en-US" sz="1000" dirty="0" smtClean="0">
              <a:latin typeface="+mj-lt"/>
            </a:endParaRPr>
          </a:p>
          <a:p>
            <a:pPr algn="just">
              <a:buSzPct val="80000"/>
              <a:buFontTx/>
              <a:buChar char="•"/>
            </a:pPr>
            <a:endParaRPr lang="en-US" altLang="en-US" sz="1000" dirty="0" smtClean="0">
              <a:latin typeface="+mj-lt"/>
            </a:endParaRPr>
          </a:p>
          <a:p>
            <a:pPr algn="just">
              <a:buSzPct val="80000"/>
              <a:buFontTx/>
              <a:buChar char="•"/>
            </a:pPr>
            <a:r>
              <a:rPr lang="en-US" altLang="en-US" sz="2400" dirty="0" smtClean="0">
                <a:latin typeface="+mj-lt"/>
              </a:rPr>
              <a:t>Tests </a:t>
            </a:r>
            <a:r>
              <a:rPr lang="en-US" altLang="en-US" sz="2400" dirty="0">
                <a:latin typeface="+mj-lt"/>
              </a:rPr>
              <a:t>for new devices and maintains status information of child devices</a:t>
            </a:r>
            <a:r>
              <a:rPr lang="en-US" altLang="en-US" sz="2400" dirty="0" smtClean="0">
                <a:latin typeface="+mj-lt"/>
              </a:rPr>
              <a:t>.</a:t>
            </a:r>
          </a:p>
          <a:p>
            <a:pPr algn="just">
              <a:buClr>
                <a:schemeClr val="accent2"/>
              </a:buClr>
              <a:buSzPct val="80000"/>
              <a:buFontTx/>
              <a:buChar char="•"/>
            </a:pPr>
            <a:endParaRPr lang="en-US" altLang="en-US" sz="1000" dirty="0">
              <a:latin typeface="+mj-lt"/>
            </a:endParaRPr>
          </a:p>
          <a:p>
            <a:pPr algn="just">
              <a:buSzPct val="80000"/>
              <a:buFontTx/>
              <a:buChar char="•"/>
            </a:pPr>
            <a:r>
              <a:rPr lang="en-US" altLang="en-US" sz="2400" dirty="0">
                <a:latin typeface="+mj-lt"/>
              </a:rPr>
              <a:t>Serve as repeaters, boosting strength of up and downstream signals</a:t>
            </a:r>
            <a:r>
              <a:rPr lang="en-US" altLang="en-US" sz="2400" dirty="0" smtClean="0">
                <a:latin typeface="+mj-lt"/>
              </a:rPr>
              <a:t>.</a:t>
            </a:r>
          </a:p>
          <a:p>
            <a:pPr algn="just">
              <a:buClr>
                <a:schemeClr val="accent2"/>
              </a:buClr>
              <a:buSzPct val="80000"/>
              <a:buFontTx/>
              <a:buChar char="•"/>
            </a:pPr>
            <a:endParaRPr lang="en-US" altLang="en-US" sz="1000" dirty="0">
              <a:latin typeface="+mj-lt"/>
            </a:endParaRPr>
          </a:p>
          <a:p>
            <a:pPr algn="just">
              <a:buSzPct val="80000"/>
              <a:buFontTx/>
              <a:buChar char="•"/>
            </a:pPr>
            <a:r>
              <a:rPr lang="en-US" altLang="en-US" sz="2400" dirty="0">
                <a:latin typeface="+mj-lt"/>
              </a:rPr>
              <a:t>Electrically isolates devices from one another - allowing an expanded number of devices.</a:t>
            </a:r>
          </a:p>
          <a:p>
            <a:pPr lvl="1" algn="just">
              <a:buClr>
                <a:schemeClr val="tx1"/>
              </a:buClr>
              <a:buSzPct val="90000"/>
              <a:buFontTx/>
              <a:buChar char="•"/>
            </a:pPr>
            <a:r>
              <a:rPr lang="en-US" altLang="en-US" sz="2400" dirty="0">
                <a:latin typeface="+mj-lt"/>
              </a:rPr>
              <a:t>Allows slower devices to be places on a faster branch. </a:t>
            </a:r>
            <a:r>
              <a:rPr lang="en-US" altLang="en-US" sz="2400" dirty="0" smtClean="0">
                <a:latin typeface="+mj-lt"/>
              </a:rPr>
              <a:t>i.e. </a:t>
            </a:r>
            <a:r>
              <a:rPr lang="en-US" altLang="en-US" sz="2400" dirty="0">
                <a:latin typeface="+mj-lt"/>
              </a:rPr>
              <a:t>allows a 1.5 Mb/s device may be connected to a 12 Mb/s line </a:t>
            </a:r>
          </a:p>
          <a:p>
            <a:pPr lvl="1" algn="just">
              <a:buClr>
                <a:schemeClr val="tx1"/>
              </a:buClr>
              <a:buSzPct val="90000"/>
              <a:buFontTx/>
              <a:buChar char="•"/>
            </a:pPr>
            <a:r>
              <a:rPr lang="en-US" altLang="en-US" sz="2400" dirty="0">
                <a:latin typeface="+mj-lt"/>
              </a:rPr>
              <a:t>Allows malfunctioning devices to be </a:t>
            </a:r>
            <a:r>
              <a:rPr lang="en-US" altLang="en-US" sz="2400" dirty="0" smtClean="0">
                <a:latin typeface="+mj-lt"/>
              </a:rPr>
              <a:t>removed</a:t>
            </a:r>
          </a:p>
          <a:p>
            <a:pPr lvl="1" algn="just">
              <a:buClr>
                <a:schemeClr val="tx1"/>
              </a:buClr>
              <a:buSzPct val="90000"/>
              <a:buFontTx/>
              <a:buChar char="•"/>
            </a:pPr>
            <a:endParaRPr lang="en-US" altLang="en-US" sz="1000" dirty="0">
              <a:latin typeface="+mj-lt"/>
            </a:endParaRPr>
          </a:p>
          <a:p>
            <a:pPr algn="just">
              <a:buSzPct val="80000"/>
              <a:buFontTx/>
              <a:buChar char="•"/>
            </a:pPr>
            <a:r>
              <a:rPr lang="en-US" altLang="en-US" sz="2400" dirty="0">
                <a:latin typeface="+mj-lt"/>
              </a:rPr>
              <a:t>May be integrated into various components or purchased as stand alone devices.</a:t>
            </a:r>
          </a:p>
          <a:p>
            <a:pPr algn="just" eaLnBrk="1" hangingPunct="1">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USB </a:t>
            </a:r>
            <a:r>
              <a:rPr lang="en-US" altLang="en-US" sz="3600" b="1" dirty="0" smtClean="0">
                <a:solidFill>
                  <a:srgbClr val="FF0000"/>
                </a:solidFill>
              </a:rPr>
              <a:t>Hub</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lnSpc>
                <a:spcPct val="150000"/>
              </a:lnSpc>
              <a:buClr>
                <a:schemeClr val="accent2"/>
              </a:buClr>
              <a:buSzPct val="80000"/>
              <a:buFontTx/>
              <a:buChar char="•"/>
            </a:pPr>
            <a:endParaRPr lang="en-US" altLang="en-US" sz="1000" dirty="0" smtClean="0">
              <a:latin typeface="+mj-lt"/>
            </a:endParaRPr>
          </a:p>
          <a:p>
            <a:pPr algn="just">
              <a:lnSpc>
                <a:spcPct val="150000"/>
              </a:lnSpc>
              <a:buSzPct val="80000"/>
              <a:buFontTx/>
              <a:buChar char="•"/>
            </a:pPr>
            <a:r>
              <a:rPr lang="en-US" altLang="en-US" sz="2400" dirty="0" smtClean="0">
                <a:latin typeface="+mj-lt"/>
              </a:rPr>
              <a:t>All </a:t>
            </a:r>
            <a:r>
              <a:rPr lang="en-US" altLang="en-US" sz="2400" dirty="0">
                <a:latin typeface="+mj-lt"/>
              </a:rPr>
              <a:t>functional devices are slaves - only responding to data reads or writes, never initiating any.</a:t>
            </a:r>
          </a:p>
          <a:p>
            <a:pPr algn="just">
              <a:lnSpc>
                <a:spcPct val="150000"/>
              </a:lnSpc>
              <a:buSzPct val="80000"/>
              <a:buFontTx/>
              <a:buChar char="•"/>
            </a:pPr>
            <a:r>
              <a:rPr lang="en-US" altLang="en-US" sz="2400" dirty="0">
                <a:latin typeface="+mj-lt"/>
              </a:rPr>
              <a:t>Many indicate a need to transmit or receive data through polling.</a:t>
            </a:r>
          </a:p>
          <a:p>
            <a:pPr algn="just">
              <a:lnSpc>
                <a:spcPct val="150000"/>
              </a:lnSpc>
              <a:buSzPct val="80000"/>
              <a:buFontTx/>
              <a:buChar char="•"/>
            </a:pPr>
            <a:r>
              <a:rPr lang="en-US" altLang="en-US" sz="2400" dirty="0">
                <a:latin typeface="+mj-lt"/>
              </a:rPr>
              <a:t>Contain registers that identify relevant configuration information.</a:t>
            </a:r>
          </a:p>
          <a:p>
            <a:pPr algn="just">
              <a:lnSpc>
                <a:spcPct val="150000"/>
              </a:lnSpc>
              <a:buSzPct val="80000"/>
              <a:buFontTx/>
              <a:buChar char="•"/>
            </a:pPr>
            <a:r>
              <a:rPr lang="en-US" altLang="en-US" sz="2400" dirty="0">
                <a:latin typeface="+mj-lt"/>
              </a:rPr>
              <a:t>Exist in conjunction with corresponding set of software drivers inside the host system.</a:t>
            </a:r>
          </a:p>
          <a:p>
            <a:pPr algn="just">
              <a:lnSpc>
                <a:spcPct val="150000"/>
              </a:lnSpc>
              <a:buSzPct val="80000"/>
              <a:buFontTx/>
              <a:buChar char="•"/>
            </a:pPr>
            <a:r>
              <a:rPr lang="en-US" altLang="en-US" sz="2400" dirty="0">
                <a:latin typeface="+mj-lt"/>
              </a:rPr>
              <a:t>Examples include joysticks, keyboards, printers, etc.</a:t>
            </a:r>
          </a:p>
          <a:p>
            <a:pPr algn="just">
              <a:lnSpc>
                <a:spcPct val="150000"/>
              </a:lnSpc>
              <a:buClr>
                <a:schemeClr val="accent2"/>
              </a:buClr>
              <a:buSzPct val="80000"/>
              <a:buFontTx/>
              <a:buChar char="•"/>
            </a:pPr>
            <a:endParaRPr lang="en-US" altLang="en-US" sz="2400" dirty="0">
              <a:latin typeface="+mj-lt"/>
            </a:endParaRPr>
          </a:p>
          <a:p>
            <a:pPr algn="just">
              <a:lnSpc>
                <a:spcPct val="150000"/>
              </a:lnSpc>
              <a:buClr>
                <a:schemeClr val="accent2"/>
              </a:buClr>
              <a:buSzPct val="80000"/>
              <a:buFontTx/>
              <a:buChar char="•"/>
            </a:pPr>
            <a:endParaRPr lang="en-US" altLang="en-US" sz="2400" dirty="0">
              <a:latin typeface="+mj-lt"/>
            </a:endParaRP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a:t>
            </a:r>
            <a:r>
              <a:rPr lang="en-US" altLang="en-US" sz="3600" b="1" dirty="0" smtClean="0">
                <a:solidFill>
                  <a:srgbClr val="FF0000"/>
                </a:solidFill>
              </a:rPr>
              <a:t>Devices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Software </a:t>
            </a:r>
            <a:r>
              <a:rPr lang="en-US" altLang="en-US" sz="3600" b="1" dirty="0" smtClean="0">
                <a:solidFill>
                  <a:srgbClr val="FF0000"/>
                </a:solidFill>
              </a:rPr>
              <a:t>Interfaces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0768"/>
            <a:ext cx="770779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USB Applications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853234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smtClean="0">
                <a:solidFill>
                  <a:srgbClr val="FF0000"/>
                </a:solidFill>
              </a:rPr>
              <a:t>Hubs in a Desktop Computer Environment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878497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lvl="5"/>
            <a:endParaRPr lang="en-IN" sz="2400" dirty="0" smtClean="0"/>
          </a:p>
          <a:p>
            <a:pPr lvl="5"/>
            <a:r>
              <a:rPr lang="en-IN" sz="2400" dirty="0" smtClean="0"/>
              <a:t>Device </a:t>
            </a:r>
            <a:r>
              <a:rPr lang="en-IN" sz="2400" dirty="0"/>
              <a:t>Endpoints</a:t>
            </a:r>
          </a:p>
          <a:p>
            <a:pPr lvl="5"/>
            <a:r>
              <a:rPr lang="en-IN" sz="2400" dirty="0" smtClean="0"/>
              <a:t>Pipes</a:t>
            </a:r>
          </a:p>
          <a:p>
            <a:pPr marL="3657600" lvl="7" indent="-457200">
              <a:buAutoNum type="arabicPeriod"/>
            </a:pPr>
            <a:r>
              <a:rPr lang="en-IN" sz="2400" dirty="0" smtClean="0"/>
              <a:t>Stream Pipes</a:t>
            </a:r>
          </a:p>
          <a:p>
            <a:pPr marL="3657600" lvl="7" indent="-457200">
              <a:buAutoNum type="arabicPeriod"/>
            </a:pPr>
            <a:r>
              <a:rPr lang="en-IN" sz="2400" dirty="0" smtClean="0"/>
              <a:t>Message </a:t>
            </a:r>
            <a:r>
              <a:rPr lang="en-IN" sz="2400" dirty="0"/>
              <a:t>Pipes</a:t>
            </a:r>
          </a:p>
          <a:p>
            <a:pPr lvl="5"/>
            <a:r>
              <a:rPr lang="en-IN" sz="2400" dirty="0" smtClean="0"/>
              <a:t>Packets</a:t>
            </a:r>
            <a:endParaRPr lang="en-IN" sz="2400" dirty="0"/>
          </a:p>
          <a:p>
            <a:pPr lvl="5"/>
            <a:r>
              <a:rPr lang="en-IN" sz="2400" dirty="0" smtClean="0"/>
              <a:t>Burst </a:t>
            </a:r>
            <a:r>
              <a:rPr lang="en-IN" sz="2400" dirty="0"/>
              <a:t>Transaction</a:t>
            </a:r>
          </a:p>
          <a:p>
            <a:pPr lvl="5"/>
            <a:r>
              <a:rPr lang="en-IN" sz="2400" dirty="0" smtClean="0"/>
              <a:t>Streaming</a:t>
            </a:r>
            <a:endParaRPr lang="en-IN" sz="2400" dirty="0"/>
          </a:p>
          <a:p>
            <a:pPr lvl="5"/>
            <a:r>
              <a:rPr lang="en-IN" sz="2400" dirty="0" smtClean="0"/>
              <a:t>Polling</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Basic </a:t>
            </a:r>
            <a:r>
              <a:rPr lang="en-IN" sz="3600" b="1" dirty="0" smtClean="0">
                <a:solidFill>
                  <a:srgbClr val="FF0000"/>
                </a:solidFill>
              </a:rPr>
              <a:t>Definitions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798010"/>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a:lnSpc>
                <a:spcPct val="150000"/>
              </a:lnSpc>
            </a:pPr>
            <a:r>
              <a:rPr lang="en-IN" sz="2400" dirty="0"/>
              <a:t>Uniquely identifiable portion of USB</a:t>
            </a:r>
          </a:p>
          <a:p>
            <a:pPr algn="just">
              <a:lnSpc>
                <a:spcPct val="150000"/>
              </a:lnSpc>
            </a:pPr>
            <a:r>
              <a:rPr lang="en-IN" sz="2400" dirty="0" smtClean="0"/>
              <a:t>Use </a:t>
            </a:r>
            <a:r>
              <a:rPr lang="en-IN" sz="2400" dirty="0"/>
              <a:t>for Communication flow b/w Host and device</a:t>
            </a:r>
          </a:p>
          <a:p>
            <a:pPr algn="just">
              <a:lnSpc>
                <a:spcPct val="150000"/>
              </a:lnSpc>
            </a:pPr>
            <a:r>
              <a:rPr lang="en-IN" sz="2400" dirty="0" smtClean="0"/>
              <a:t>Simplex </a:t>
            </a:r>
            <a:r>
              <a:rPr lang="en-IN" sz="2400" dirty="0"/>
              <a:t>connection, support data in one direction</a:t>
            </a:r>
          </a:p>
          <a:p>
            <a:pPr algn="just">
              <a:lnSpc>
                <a:spcPct val="150000"/>
              </a:lnSpc>
            </a:pPr>
            <a:r>
              <a:rPr lang="en-IN" sz="2400" dirty="0" smtClean="0"/>
              <a:t>Logical </a:t>
            </a:r>
            <a:r>
              <a:rPr lang="en-IN" sz="2400" dirty="0"/>
              <a:t>device is composed of collection </a:t>
            </a:r>
            <a:r>
              <a:rPr lang="en-IN" sz="2400" dirty="0" smtClean="0"/>
              <a:t>of independent </a:t>
            </a:r>
            <a:r>
              <a:rPr lang="en-IN" sz="2400" dirty="0"/>
              <a:t>endpoints</a:t>
            </a:r>
          </a:p>
          <a:p>
            <a:pPr algn="just">
              <a:lnSpc>
                <a:spcPct val="150000"/>
              </a:lnSpc>
            </a:pPr>
            <a:r>
              <a:rPr lang="en-IN" sz="2400" dirty="0" smtClean="0"/>
              <a:t>End </a:t>
            </a:r>
            <a:r>
              <a:rPr lang="en-IN" sz="2400" dirty="0"/>
              <a:t>point has unique </a:t>
            </a:r>
            <a:r>
              <a:rPr lang="en-IN" sz="2400" dirty="0" smtClean="0"/>
              <a:t>- device - determined identifier called </a:t>
            </a:r>
            <a:r>
              <a:rPr lang="en-IN" sz="2400" dirty="0"/>
              <a:t>end point number.</a:t>
            </a:r>
          </a:p>
          <a:p>
            <a:pPr algn="just">
              <a:lnSpc>
                <a:spcPct val="150000"/>
              </a:lnSpc>
            </a:pPr>
            <a:r>
              <a:rPr lang="en-IN" sz="2400" dirty="0" smtClean="0"/>
              <a:t>End point </a:t>
            </a:r>
            <a:r>
              <a:rPr lang="en-IN" sz="2400" dirty="0"/>
              <a:t>descriptor { Device address, Endpoint No</a:t>
            </a:r>
            <a:r>
              <a:rPr lang="en-IN" sz="2400" dirty="0" smtClean="0"/>
              <a:t>, Direction</a:t>
            </a:r>
            <a:r>
              <a:rPr lang="en-IN" sz="2400" dirty="0"/>
              <a:t>}</a:t>
            </a:r>
          </a:p>
          <a:p>
            <a:pPr algn="just">
              <a:lnSpc>
                <a:spcPct val="150000"/>
              </a:lnSpc>
            </a:pPr>
            <a:r>
              <a:rPr lang="en-IN" sz="2400" dirty="0" smtClean="0"/>
              <a:t>End </a:t>
            </a:r>
            <a:r>
              <a:rPr lang="en-IN" sz="2400" dirty="0"/>
              <a:t>point characteristics( Max packet size, </a:t>
            </a:r>
            <a:r>
              <a:rPr lang="en-IN" sz="2400" dirty="0" smtClean="0"/>
              <a:t>Burst Size</a:t>
            </a:r>
            <a:r>
              <a:rPr lang="en-IN" sz="2400" dirty="0"/>
              <a:t>, Transfer type, direction, bus access frequency)</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IN" sz="3600" b="1" dirty="0">
                <a:solidFill>
                  <a:srgbClr val="FF0000"/>
                </a:solidFill>
              </a:rPr>
              <a:t>Device Endpoints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lnSpc>
                <a:spcPct val="150000"/>
              </a:lnSpc>
            </a:pPr>
            <a:r>
              <a:rPr lang="en-IN" sz="2400" dirty="0" smtClean="0"/>
              <a:t>Two </a:t>
            </a:r>
            <a:r>
              <a:rPr lang="en-IN" sz="2400" dirty="0"/>
              <a:t>types of endpoints</a:t>
            </a:r>
          </a:p>
          <a:p>
            <a:pPr marL="0" indent="0" algn="just">
              <a:lnSpc>
                <a:spcPct val="150000"/>
              </a:lnSpc>
              <a:buNone/>
            </a:pPr>
            <a:r>
              <a:rPr lang="en-IN" sz="2400" b="1" dirty="0" smtClean="0"/>
              <a:t>Endpoint </a:t>
            </a:r>
            <a:r>
              <a:rPr lang="en-IN" sz="2400" b="1" dirty="0"/>
              <a:t>zero</a:t>
            </a:r>
          </a:p>
          <a:p>
            <a:pPr lvl="2" algn="just">
              <a:lnSpc>
                <a:spcPct val="150000"/>
              </a:lnSpc>
            </a:pPr>
            <a:r>
              <a:rPr lang="en-IN" dirty="0" smtClean="0"/>
              <a:t>Default </a:t>
            </a:r>
            <a:r>
              <a:rPr lang="en-IN" dirty="0"/>
              <a:t>endpoint, use both input, output endpoint</a:t>
            </a:r>
          </a:p>
          <a:p>
            <a:pPr lvl="2" algn="just">
              <a:lnSpc>
                <a:spcPct val="150000"/>
              </a:lnSpc>
            </a:pPr>
            <a:r>
              <a:rPr lang="en-IN" dirty="0" smtClean="0"/>
              <a:t>Use </a:t>
            </a:r>
            <a:r>
              <a:rPr lang="en-IN" dirty="0"/>
              <a:t>to provide access to device’ </a:t>
            </a:r>
            <a:r>
              <a:rPr lang="en-IN" dirty="0" smtClean="0"/>
              <a:t>configuration information </a:t>
            </a:r>
            <a:r>
              <a:rPr lang="en-IN" dirty="0"/>
              <a:t>and allow generic USB status </a:t>
            </a:r>
            <a:r>
              <a:rPr lang="en-IN" dirty="0" smtClean="0"/>
              <a:t>and control </a:t>
            </a:r>
            <a:r>
              <a:rPr lang="en-IN" dirty="0"/>
              <a:t>access.</a:t>
            </a:r>
          </a:p>
          <a:p>
            <a:pPr marL="0" indent="0" algn="just">
              <a:lnSpc>
                <a:spcPct val="150000"/>
              </a:lnSpc>
              <a:buNone/>
            </a:pPr>
            <a:r>
              <a:rPr lang="en-IN" sz="2400" b="1" dirty="0" smtClean="0"/>
              <a:t>Non-endpoint </a:t>
            </a:r>
            <a:r>
              <a:rPr lang="en-IN" sz="2400" b="1" dirty="0"/>
              <a:t>zero</a:t>
            </a:r>
          </a:p>
          <a:p>
            <a:pPr lvl="2" algn="just">
              <a:lnSpc>
                <a:spcPct val="150000"/>
              </a:lnSpc>
            </a:pPr>
            <a:r>
              <a:rPr lang="en-IN" dirty="0" smtClean="0"/>
              <a:t>Additional </a:t>
            </a:r>
            <a:r>
              <a:rPr lang="en-IN" dirty="0"/>
              <a:t>endpoints required for implementation</a:t>
            </a:r>
          </a:p>
          <a:p>
            <a:pPr lvl="2" algn="just">
              <a:lnSpc>
                <a:spcPct val="150000"/>
              </a:lnSpc>
            </a:pPr>
            <a:r>
              <a:rPr lang="en-IN" dirty="0" smtClean="0"/>
              <a:t>In </a:t>
            </a:r>
            <a:r>
              <a:rPr lang="en-IN" dirty="0"/>
              <a:t>an unknown state before being configured </a:t>
            </a:r>
            <a:r>
              <a:rPr lang="en-IN" dirty="0" smtClean="0"/>
              <a:t>and not </a:t>
            </a:r>
            <a:r>
              <a:rPr lang="en-IN" dirty="0"/>
              <a:t>accessible.</a:t>
            </a:r>
            <a:endParaRPr lang="en-US" altLang="en-US"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Device Endpoints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r>
              <a:rPr lang="en-US" altLang="zh-TW" sz="2400" dirty="0"/>
              <a:t>The logic communication between the client software on the host and the function on the device is done through </a:t>
            </a:r>
            <a:r>
              <a:rPr lang="en-US" altLang="zh-TW" sz="2400" b="1" dirty="0">
                <a:solidFill>
                  <a:srgbClr val="FF33CC"/>
                </a:solidFill>
              </a:rPr>
              <a:t>pipes</a:t>
            </a:r>
          </a:p>
          <a:p>
            <a:r>
              <a:rPr lang="en-IN" sz="2400" dirty="0" smtClean="0"/>
              <a:t>Association </a:t>
            </a:r>
            <a:r>
              <a:rPr lang="en-IN" sz="2400" dirty="0"/>
              <a:t>b/w endpoint and software</a:t>
            </a:r>
          </a:p>
          <a:p>
            <a:r>
              <a:rPr lang="en-IN" sz="2400" dirty="0" smtClean="0"/>
              <a:t>Are </a:t>
            </a:r>
            <a:r>
              <a:rPr lang="en-IN" sz="2400" dirty="0"/>
              <a:t>able to move data b/w host and device</a:t>
            </a:r>
          </a:p>
          <a:p>
            <a:r>
              <a:rPr lang="en-IN" sz="2400" dirty="0" smtClean="0"/>
              <a:t>Pipe </a:t>
            </a:r>
            <a:r>
              <a:rPr lang="en-IN" sz="2400" dirty="0"/>
              <a:t>consist of two endpoints with endpoint zero is </a:t>
            </a:r>
            <a:r>
              <a:rPr lang="en-IN" sz="2400" dirty="0" smtClean="0"/>
              <a:t>called default </a:t>
            </a:r>
            <a:r>
              <a:rPr lang="en-IN" sz="2400" dirty="0"/>
              <a:t>control pipe</a:t>
            </a:r>
          </a:p>
          <a:p>
            <a:r>
              <a:rPr lang="en-IN" sz="2400" dirty="0" smtClean="0"/>
              <a:t>Default </a:t>
            </a:r>
            <a:r>
              <a:rPr lang="en-IN" sz="2400" dirty="0"/>
              <a:t>control pipe also used by device specific </a:t>
            </a:r>
            <a:r>
              <a:rPr lang="en-IN" sz="2400" dirty="0" smtClean="0"/>
              <a:t>software</a:t>
            </a:r>
          </a:p>
          <a:p>
            <a:r>
              <a:rPr lang="en-IN" sz="2400" dirty="0" smtClean="0"/>
              <a:t>Two </a:t>
            </a:r>
            <a:r>
              <a:rPr lang="en-IN" sz="2400" dirty="0"/>
              <a:t>type of Pipes</a:t>
            </a:r>
          </a:p>
          <a:p>
            <a:pPr lvl="2"/>
            <a:r>
              <a:rPr lang="en-IN" dirty="0" smtClean="0"/>
              <a:t>Stream </a:t>
            </a:r>
            <a:r>
              <a:rPr lang="en-IN" dirty="0"/>
              <a:t>Pipes</a:t>
            </a:r>
          </a:p>
          <a:p>
            <a:pPr lvl="2"/>
            <a:r>
              <a:rPr lang="en-IN" dirty="0" smtClean="0"/>
              <a:t>Message </a:t>
            </a:r>
            <a:r>
              <a:rPr lang="en-IN" dirty="0"/>
              <a:t>pipes</a:t>
            </a:r>
            <a:endParaRPr lang="en-US" altLang="en-US"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Pipes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437112"/>
            <a:ext cx="475252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Pipes communication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052736"/>
            <a:ext cx="648072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a:endParaRPr lang="en-IN" sz="2400" dirty="0" smtClean="0"/>
          </a:p>
          <a:p>
            <a:pPr algn="just"/>
            <a:r>
              <a:rPr lang="en-IN" sz="2400" dirty="0" smtClean="0"/>
              <a:t>Universal </a:t>
            </a:r>
            <a:r>
              <a:rPr lang="en-IN" sz="2400" dirty="0"/>
              <a:t>Serial Bus is a new synchronous </a:t>
            </a:r>
            <a:r>
              <a:rPr lang="en-IN" sz="2400" dirty="0" smtClean="0"/>
              <a:t>serial protocol </a:t>
            </a:r>
            <a:r>
              <a:rPr lang="en-IN" sz="2400" dirty="0"/>
              <a:t>for low to medium speed </a:t>
            </a:r>
            <a:r>
              <a:rPr lang="en-IN" sz="2400" dirty="0" smtClean="0"/>
              <a:t>data transmission</a:t>
            </a:r>
          </a:p>
          <a:p>
            <a:pPr algn="just"/>
            <a:endParaRPr lang="en-US" altLang="en-US" sz="2400" dirty="0" smtClean="0">
              <a:latin typeface="+mj-lt"/>
            </a:endParaRPr>
          </a:p>
          <a:p>
            <a:pPr marL="382588" indent="-382588" algn="just" defTabSz="1019175">
              <a:buClr>
                <a:schemeClr val="tx1"/>
              </a:buClr>
              <a:buFontTx/>
              <a:buChar char="•"/>
              <a:tabLst>
                <a:tab pos="8453438" algn="r"/>
              </a:tabLst>
            </a:pPr>
            <a:r>
              <a:rPr lang="en-US" altLang="en-US" sz="2400" dirty="0" smtClean="0">
                <a:latin typeface="+mj-lt"/>
              </a:rPr>
              <a:t>External </a:t>
            </a:r>
            <a:r>
              <a:rPr lang="en-US" altLang="en-US" sz="2400" dirty="0">
                <a:latin typeface="+mj-lt"/>
              </a:rPr>
              <a:t>Bus Standard.</a:t>
            </a:r>
          </a:p>
          <a:p>
            <a:pPr marL="827088" lvl="1" indent="-317500" algn="just" defTabSz="1019175">
              <a:buFontTx/>
              <a:buChar char="•"/>
              <a:tabLst>
                <a:tab pos="8453438" algn="r"/>
              </a:tabLst>
            </a:pPr>
            <a:r>
              <a:rPr lang="en-US" altLang="en-US" sz="2400" dirty="0">
                <a:latin typeface="+mj-lt"/>
              </a:rPr>
              <a:t>Allows connection of peripheral devices.</a:t>
            </a:r>
          </a:p>
          <a:p>
            <a:pPr marL="827088" lvl="1" indent="-317500" algn="just" defTabSz="1019175">
              <a:buFontTx/>
              <a:buChar char="•"/>
              <a:tabLst>
                <a:tab pos="8453438" algn="r"/>
              </a:tabLst>
            </a:pPr>
            <a:r>
              <a:rPr lang="en-US" altLang="en-US" sz="2400" dirty="0">
                <a:latin typeface="+mj-lt"/>
              </a:rPr>
              <a:t>Connects Devices such as keyboards, </a:t>
            </a:r>
            <a:r>
              <a:rPr lang="en-US" altLang="en-US" sz="2400" dirty="0" smtClean="0">
                <a:latin typeface="+mj-lt"/>
              </a:rPr>
              <a:t>mouse</a:t>
            </a:r>
            <a:r>
              <a:rPr lang="en-US" altLang="en-US" sz="2400" dirty="0">
                <a:latin typeface="+mj-lt"/>
              </a:rPr>
              <a:t>, scanners, printers, joysticks, audio devices, disks.</a:t>
            </a:r>
          </a:p>
          <a:p>
            <a:pPr marL="827088" lvl="1" indent="-317500" algn="just" defTabSz="1019175">
              <a:buFontTx/>
              <a:buChar char="•"/>
              <a:tabLst>
                <a:tab pos="8453438" algn="r"/>
              </a:tabLst>
            </a:pPr>
            <a:r>
              <a:rPr lang="en-US" altLang="en-US" sz="2400" dirty="0">
                <a:latin typeface="+mj-lt"/>
              </a:rPr>
              <a:t>Facilitates transfers of data at 480 (USB 2.0 only), 12 or 1.5 Mb/s (mega-bits/second</a:t>
            </a:r>
            <a:r>
              <a:rPr lang="en-US" altLang="en-US" sz="2400" dirty="0" smtClean="0">
                <a:latin typeface="+mj-lt"/>
              </a:rPr>
              <a:t>).</a:t>
            </a:r>
          </a:p>
          <a:p>
            <a:pPr marL="827088" lvl="1" indent="-317500" algn="just" defTabSz="1019175">
              <a:buFontTx/>
              <a:buChar char="•"/>
              <a:tabLst>
                <a:tab pos="8453438" algn="r"/>
              </a:tabLst>
            </a:pPr>
            <a:endParaRPr lang="en-US" altLang="en-US" sz="2400" dirty="0">
              <a:latin typeface="+mj-lt"/>
            </a:endParaRPr>
          </a:p>
          <a:p>
            <a:pPr marL="382588" indent="-382588" algn="just" defTabSz="1019175">
              <a:buClr>
                <a:schemeClr val="tx1"/>
              </a:buClr>
              <a:buFontTx/>
              <a:buChar char="•"/>
              <a:tabLst>
                <a:tab pos="8453438" algn="r"/>
              </a:tabLst>
            </a:pPr>
            <a:r>
              <a:rPr lang="en-US" altLang="en-US" sz="2400" dirty="0">
                <a:latin typeface="+mj-lt"/>
              </a:rPr>
              <a:t>Developed by a Special Interest Group including Intel, Microsoft, Compact, DEC, IBM, Northern Telecom and NEC originally in 1994</a:t>
            </a: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sz="4000" b="1" dirty="0" smtClean="0">
                <a:solidFill>
                  <a:srgbClr val="FF0000"/>
                </a:solidFill>
                <a:cs typeface="Times New Roman" panose="02020603050405020304" pitchFamily="18" charset="0"/>
              </a:rPr>
              <a:t>USB(</a:t>
            </a:r>
            <a:r>
              <a:rPr lang="en-IN" sz="4000" b="1" dirty="0">
                <a:solidFill>
                  <a:srgbClr val="FF0000"/>
                </a:solidFill>
              </a:rPr>
              <a:t>Universal Serial </a:t>
            </a:r>
            <a:r>
              <a:rPr lang="en-IN" sz="4000" b="1" dirty="0" smtClean="0">
                <a:solidFill>
                  <a:srgbClr val="FF0000"/>
                </a:solidFill>
              </a:rPr>
              <a:t>Bus</a:t>
            </a:r>
            <a:r>
              <a:rPr lang="en-US" sz="4000" b="1" dirty="0" smtClean="0">
                <a:solidFill>
                  <a:srgbClr val="FF0000"/>
                </a:solidFill>
                <a:cs typeface="Times New Roman" panose="02020603050405020304" pitchFamily="18" charset="0"/>
              </a:rPr>
              <a:t>) Bus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1" y="1628800"/>
            <a:ext cx="2702769"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Pipes communication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28" descr="C:\Documents and Settings\JIAHAO\桌面\2003-12-18\communication.JPG"/>
          <p:cNvPicPr>
            <a:picLocks noChangeAspect="1" noChangeArrowheads="1"/>
          </p:cNvPicPr>
          <p:nvPr/>
        </p:nvPicPr>
        <p:blipFill>
          <a:blip r:embed="rId3" cstate="print"/>
          <a:srcRect/>
          <a:stretch>
            <a:fillRect/>
          </a:stretch>
        </p:blipFill>
        <p:spPr bwMode="auto">
          <a:xfrm>
            <a:off x="1505249" y="692696"/>
            <a:ext cx="6091087" cy="5760640"/>
          </a:xfrm>
          <a:prstGeom prst="rect">
            <a:avLst/>
          </a:prstGeom>
          <a:noFill/>
        </p:spPr>
      </p:pic>
    </p:spTree>
    <p:extLst>
      <p:ext uri="{BB962C8B-B14F-4D97-AF65-F5344CB8AC3E}">
        <p14:creationId xmlns:p14="http://schemas.microsoft.com/office/powerpoint/2010/main" val="510198086"/>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marL="0" indent="0" algn="just">
              <a:buNone/>
            </a:pPr>
            <a:r>
              <a:rPr lang="en-IN" sz="2400" b="1" dirty="0"/>
              <a:t>1. Stream Pipes</a:t>
            </a:r>
          </a:p>
          <a:p>
            <a:pPr algn="just"/>
            <a:r>
              <a:rPr lang="en-IN" sz="2400" dirty="0" smtClean="0"/>
              <a:t>No </a:t>
            </a:r>
            <a:r>
              <a:rPr lang="en-IN" sz="2400" dirty="0"/>
              <a:t>USB- required structure</a:t>
            </a:r>
          </a:p>
          <a:p>
            <a:pPr algn="just"/>
            <a:r>
              <a:rPr lang="en-IN" sz="2400" dirty="0" smtClean="0"/>
              <a:t>Unidirectional</a:t>
            </a:r>
            <a:endParaRPr lang="en-IN" sz="2400" dirty="0"/>
          </a:p>
          <a:p>
            <a:pPr algn="just"/>
            <a:r>
              <a:rPr lang="en-IN" sz="2400" dirty="0" smtClean="0"/>
              <a:t>Data </a:t>
            </a:r>
            <a:r>
              <a:rPr lang="en-IN" sz="2400" dirty="0"/>
              <a:t>transfer is in sequential order</a:t>
            </a:r>
          </a:p>
          <a:p>
            <a:pPr algn="just"/>
            <a:r>
              <a:rPr lang="en-IN" sz="2400" dirty="0" smtClean="0"/>
              <a:t>Is </a:t>
            </a:r>
            <a:r>
              <a:rPr lang="en-IN" sz="2400" dirty="0"/>
              <a:t>bounded to a single device endpoint No. </a:t>
            </a:r>
            <a:r>
              <a:rPr lang="en-IN" sz="2400" dirty="0" smtClean="0"/>
              <a:t>in appropriate </a:t>
            </a:r>
            <a:r>
              <a:rPr lang="en-IN" sz="2400" dirty="0"/>
              <a:t>direction.</a:t>
            </a:r>
          </a:p>
          <a:p>
            <a:pPr algn="just"/>
            <a:r>
              <a:rPr lang="en-IN" sz="2400" dirty="0" smtClean="0"/>
              <a:t>Support </a:t>
            </a:r>
            <a:r>
              <a:rPr lang="en-IN" sz="2400" dirty="0"/>
              <a:t>bulk, isochronous, interrupt transfer type</a:t>
            </a:r>
          </a:p>
          <a:p>
            <a:pPr marL="0" indent="0" algn="just">
              <a:buNone/>
            </a:pPr>
            <a:r>
              <a:rPr lang="en-IN" sz="2400" dirty="0"/>
              <a:t>2. </a:t>
            </a:r>
            <a:r>
              <a:rPr lang="en-IN" sz="2400" b="1" dirty="0"/>
              <a:t>Message Pipes</a:t>
            </a:r>
          </a:p>
          <a:p>
            <a:pPr algn="just"/>
            <a:r>
              <a:rPr lang="en-IN" sz="2400" dirty="0" smtClean="0"/>
              <a:t>Has </a:t>
            </a:r>
            <a:r>
              <a:rPr lang="en-IN" sz="2400" dirty="0"/>
              <a:t>USB defined structure</a:t>
            </a:r>
          </a:p>
          <a:p>
            <a:pPr algn="just"/>
            <a:r>
              <a:rPr lang="en-IN" sz="2400" dirty="0" smtClean="0"/>
              <a:t>Bidirectional</a:t>
            </a:r>
            <a:endParaRPr lang="en-IN" sz="2400" dirty="0"/>
          </a:p>
          <a:p>
            <a:pPr algn="just"/>
            <a:r>
              <a:rPr lang="en-IN" sz="2400" dirty="0" smtClean="0"/>
              <a:t>Default </a:t>
            </a:r>
            <a:r>
              <a:rPr lang="en-IN" sz="2400" dirty="0"/>
              <a:t>control pipe is always a message pipe</a:t>
            </a:r>
          </a:p>
          <a:p>
            <a:pPr algn="just"/>
            <a:r>
              <a:rPr lang="en-IN" sz="2400" dirty="0" smtClean="0"/>
              <a:t>Device </a:t>
            </a:r>
            <a:r>
              <a:rPr lang="en-IN" sz="2400" dirty="0"/>
              <a:t>can service only a single message request at </a:t>
            </a:r>
            <a:r>
              <a:rPr lang="en-IN" sz="2400" dirty="0" smtClean="0"/>
              <a:t>a time </a:t>
            </a:r>
            <a:r>
              <a:rPr lang="en-IN" sz="2400" dirty="0"/>
              <a:t>per message pipe</a:t>
            </a:r>
          </a:p>
          <a:p>
            <a:pPr algn="just"/>
            <a:r>
              <a:rPr lang="en-IN" sz="2400" dirty="0" smtClean="0"/>
              <a:t>Support </a:t>
            </a:r>
            <a:r>
              <a:rPr lang="en-IN" sz="2400" dirty="0"/>
              <a:t>control transfer type</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Pipe 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a:buClr>
                <a:schemeClr val="accent2"/>
              </a:buClr>
              <a:buSzPct val="80000"/>
              <a:buFontTx/>
              <a:buChar char="•"/>
            </a:pPr>
            <a:r>
              <a:rPr lang="en-US" altLang="en-US" sz="2400" dirty="0"/>
              <a:t>Client software determines what transactions are required with a given device.</a:t>
            </a:r>
          </a:p>
          <a:p>
            <a:pPr lvl="1" algn="just">
              <a:buClr>
                <a:schemeClr val="tx1"/>
              </a:buClr>
              <a:buSzPct val="90000"/>
              <a:buFontTx/>
              <a:buChar char="•"/>
            </a:pPr>
            <a:r>
              <a:rPr lang="en-US" altLang="en-US" sz="2400" dirty="0"/>
              <a:t>What data is to be transferred</a:t>
            </a:r>
            <a:r>
              <a:rPr lang="en-US" altLang="en-US" sz="2400" dirty="0" smtClean="0"/>
              <a:t>?</a:t>
            </a:r>
          </a:p>
          <a:p>
            <a:pPr lvl="1" algn="just">
              <a:buClr>
                <a:schemeClr val="tx1"/>
              </a:buClr>
              <a:buSzPct val="90000"/>
              <a:buFontTx/>
              <a:buChar char="•"/>
            </a:pPr>
            <a:endParaRPr lang="en-US" altLang="en-US" sz="2400" dirty="0"/>
          </a:p>
          <a:p>
            <a:pPr algn="just">
              <a:buClr>
                <a:schemeClr val="accent2"/>
              </a:buClr>
              <a:buSzPct val="80000"/>
              <a:buFontTx/>
              <a:buChar char="•"/>
            </a:pPr>
            <a:r>
              <a:rPr lang="en-US" altLang="en-US" sz="2400" dirty="0"/>
              <a:t>Scheduling and configuration of data transfers is completed in USB system software level.</a:t>
            </a:r>
          </a:p>
          <a:p>
            <a:pPr lvl="1" algn="just">
              <a:buClr>
                <a:schemeClr val="tx1"/>
              </a:buClr>
              <a:buSzPct val="90000"/>
              <a:buFontTx/>
              <a:buChar char="•"/>
            </a:pPr>
            <a:r>
              <a:rPr lang="en-US" altLang="en-US" sz="2400" dirty="0"/>
              <a:t>When and how often is data is to be transferred</a:t>
            </a:r>
            <a:r>
              <a:rPr lang="en-US" altLang="en-US" sz="2400" dirty="0" smtClean="0"/>
              <a:t>?</a:t>
            </a:r>
          </a:p>
          <a:p>
            <a:pPr lvl="1" algn="just">
              <a:buClr>
                <a:schemeClr val="tx1"/>
              </a:buClr>
              <a:buSzPct val="90000"/>
              <a:buFontTx/>
              <a:buChar char="•"/>
            </a:pPr>
            <a:endParaRPr lang="en-US" altLang="en-US" sz="2400" dirty="0"/>
          </a:p>
          <a:p>
            <a:pPr algn="just">
              <a:buClr>
                <a:schemeClr val="accent2"/>
              </a:buClr>
              <a:buSzPct val="80000"/>
              <a:buFontTx/>
              <a:buChar char="•"/>
            </a:pPr>
            <a:r>
              <a:rPr lang="en-US" altLang="en-US" sz="2400" dirty="0"/>
              <a:t>Data transfers are composed and regulated at the USB Host Controller level. </a:t>
            </a:r>
          </a:p>
          <a:p>
            <a:pPr lvl="1" algn="just">
              <a:buClr>
                <a:schemeClr val="tx1"/>
              </a:buClr>
              <a:buSzPct val="90000"/>
              <a:buFontTx/>
              <a:buChar char="•"/>
            </a:pPr>
            <a:r>
              <a:rPr lang="en-US" altLang="en-US" sz="2400" dirty="0"/>
              <a:t>How is data to appear to the functional device?</a:t>
            </a:r>
          </a:p>
          <a:p>
            <a:pPr lvl="1" algn="just">
              <a:buClr>
                <a:schemeClr val="tx1"/>
              </a:buClr>
              <a:buSzPct val="90000"/>
              <a:buFontTx/>
              <a:buChar char="•"/>
            </a:pPr>
            <a:r>
              <a:rPr lang="en-US" altLang="en-US" sz="2400" dirty="0"/>
              <a:t>How does system keep track of data that has been sent and received?</a:t>
            </a:r>
          </a:p>
          <a:p>
            <a:pPr algn="just">
              <a:buClr>
                <a:schemeClr val="accent2"/>
              </a:buClr>
              <a:buSzPct val="80000"/>
              <a:buFontTx/>
              <a:buChar char="•"/>
            </a:pPr>
            <a:endParaRPr lang="en-US" altLang="en-US" sz="2400" dirty="0"/>
          </a:p>
          <a:p>
            <a:pPr marL="0" indent="0" algn="just">
              <a:buNone/>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a:defRPr/>
            </a:pPr>
            <a:r>
              <a:rPr lang="en-US" altLang="en-US" sz="3600" b="1" dirty="0">
                <a:solidFill>
                  <a:srgbClr val="FF0000"/>
                </a:solidFill>
              </a:rPr>
              <a:t>USB Software Interfaces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900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buNone/>
            </a:pPr>
            <a:r>
              <a:rPr lang="en-IN" sz="2400" b="1" u="sng" dirty="0"/>
              <a:t>Packets</a:t>
            </a:r>
          </a:p>
          <a:p>
            <a:pPr algn="just"/>
            <a:r>
              <a:rPr lang="en-IN" sz="2400" dirty="0" smtClean="0"/>
              <a:t>Sequence </a:t>
            </a:r>
            <a:r>
              <a:rPr lang="en-IN" sz="2400" dirty="0"/>
              <a:t>of data bytes with specific control sequence.</a:t>
            </a:r>
          </a:p>
          <a:p>
            <a:pPr marL="0" indent="0" algn="just">
              <a:buNone/>
            </a:pPr>
            <a:r>
              <a:rPr lang="en-IN" sz="2400" b="1" u="sng" dirty="0" smtClean="0"/>
              <a:t>Burst </a:t>
            </a:r>
            <a:r>
              <a:rPr lang="en-IN" sz="2400" b="1" u="sng" dirty="0"/>
              <a:t>Transaction</a:t>
            </a:r>
          </a:p>
          <a:p>
            <a:pPr algn="just"/>
            <a:r>
              <a:rPr lang="en-IN" sz="2400" dirty="0" smtClean="0"/>
              <a:t>Allow </a:t>
            </a:r>
            <a:r>
              <a:rPr lang="en-IN" sz="2400" dirty="0"/>
              <a:t>host to continuously send or receive data</a:t>
            </a:r>
          </a:p>
          <a:p>
            <a:pPr algn="just"/>
            <a:r>
              <a:rPr lang="en-IN" sz="2400" dirty="0" smtClean="0"/>
              <a:t>No. </a:t>
            </a:r>
            <a:r>
              <a:rPr lang="en-IN" sz="2400" dirty="0"/>
              <a:t>of packets send/ receive without intermediate </a:t>
            </a:r>
            <a:r>
              <a:rPr lang="en-IN" sz="2400" dirty="0" smtClean="0"/>
              <a:t>ACK packet </a:t>
            </a:r>
            <a:r>
              <a:rPr lang="en-IN" sz="2400" dirty="0"/>
              <a:t>reported by device .</a:t>
            </a:r>
          </a:p>
          <a:p>
            <a:pPr marL="0" indent="0" algn="just">
              <a:buNone/>
            </a:pPr>
            <a:r>
              <a:rPr lang="en-IN" sz="2400" b="1" u="sng" dirty="0" smtClean="0"/>
              <a:t>Streaming</a:t>
            </a:r>
            <a:endParaRPr lang="en-IN" sz="2400" b="1" u="sng" dirty="0"/>
          </a:p>
          <a:p>
            <a:pPr algn="just"/>
            <a:r>
              <a:rPr lang="en-IN" sz="2400" dirty="0" smtClean="0"/>
              <a:t>Transmission </a:t>
            </a:r>
            <a:r>
              <a:rPr lang="en-IN" sz="2400" dirty="0"/>
              <a:t>of digital audio or video, or the </a:t>
            </a:r>
            <a:r>
              <a:rPr lang="en-IN" sz="2400" dirty="0" smtClean="0"/>
              <a:t>listening and </a:t>
            </a:r>
            <a:r>
              <a:rPr lang="en-IN" sz="2400" dirty="0"/>
              <a:t>viewing of such data without first storing it.</a:t>
            </a:r>
          </a:p>
          <a:p>
            <a:pPr algn="just"/>
            <a:r>
              <a:rPr lang="en-IN" sz="2400" dirty="0" smtClean="0"/>
              <a:t>Require </a:t>
            </a:r>
            <a:r>
              <a:rPr lang="en-IN" sz="2400" dirty="0"/>
              <a:t>some mechanism for establishing a </a:t>
            </a:r>
            <a:r>
              <a:rPr lang="en-IN" sz="2400" dirty="0" smtClean="0"/>
              <a:t>channel b/w </a:t>
            </a:r>
            <a:r>
              <a:rPr lang="en-IN" sz="2400" dirty="0"/>
              <a:t>sender and receiver.</a:t>
            </a:r>
          </a:p>
          <a:p>
            <a:pPr marL="0" indent="0" algn="just">
              <a:buNone/>
            </a:pPr>
            <a:r>
              <a:rPr lang="en-IN" sz="2400" b="1" u="sng" dirty="0" smtClean="0"/>
              <a:t>Polling</a:t>
            </a:r>
            <a:endParaRPr lang="en-IN" sz="2400" b="1" u="sng" dirty="0"/>
          </a:p>
          <a:p>
            <a:pPr algn="just"/>
            <a:r>
              <a:rPr lang="en-IN" sz="2400" dirty="0" smtClean="0"/>
              <a:t>A </a:t>
            </a:r>
            <a:r>
              <a:rPr lang="en-IN" sz="2400" dirty="0"/>
              <a:t>polling model is a system of multiple queues </a:t>
            </a:r>
            <a:r>
              <a:rPr lang="en-IN" sz="2400" dirty="0" smtClean="0"/>
              <a:t>accessed by </a:t>
            </a:r>
            <a:r>
              <a:rPr lang="en-IN" sz="2400" dirty="0"/>
              <a:t>a single server in cyclic order.</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Basic Definitions cont.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107504" y="116632"/>
            <a:ext cx="8928992" cy="863600"/>
          </a:xfrm>
        </p:spPr>
        <p:txBody>
          <a:bodyPr/>
          <a:lstStyle/>
          <a:p>
            <a:pPr eaLnBrk="1" hangingPunct="1"/>
            <a:r>
              <a:rPr lang="en-US" sz="3600" b="1" dirty="0" smtClean="0">
                <a:solidFill>
                  <a:srgbClr val="FF0000"/>
                </a:solidFill>
                <a:cs typeface="Times New Roman" panose="02020603050405020304" pitchFamily="18" charset="0"/>
              </a:rPr>
              <a:t>PERFORMANCE-APPLICATIONS -ATTRIBUTES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8496944" cy="524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b="1" dirty="0">
                <a:solidFill>
                  <a:srgbClr val="FF0000"/>
                </a:solidFill>
                <a:cs typeface="Times New Roman" panose="02020603050405020304" pitchFamily="18" charset="0"/>
              </a:rPr>
              <a:t>USB Signaling</a:t>
            </a:r>
            <a:endParaRPr lang="en-IN" dirty="0"/>
          </a:p>
        </p:txBody>
      </p:sp>
      <p:sp>
        <p:nvSpPr>
          <p:cNvPr id="3" name="Content Placeholder 2"/>
          <p:cNvSpPr>
            <a:spLocks noGrp="1"/>
          </p:cNvSpPr>
          <p:nvPr>
            <p:ph idx="1"/>
          </p:nvPr>
        </p:nvSpPr>
        <p:spPr>
          <a:xfrm>
            <a:off x="179512" y="1052736"/>
            <a:ext cx="8784976" cy="5073427"/>
          </a:xfrm>
        </p:spPr>
        <p:txBody>
          <a:bodyPr/>
          <a:lstStyle/>
          <a:p>
            <a:pPr>
              <a:lnSpc>
                <a:spcPct val="150000"/>
              </a:lnSpc>
            </a:pPr>
            <a:endParaRPr lang="en-US" altLang="zh-TW" sz="2400" dirty="0" smtClean="0"/>
          </a:p>
          <a:p>
            <a:pPr>
              <a:lnSpc>
                <a:spcPct val="150000"/>
              </a:lnSpc>
            </a:pPr>
            <a:r>
              <a:rPr lang="en-US" altLang="zh-TW" sz="2400" dirty="0" smtClean="0"/>
              <a:t>The </a:t>
            </a:r>
            <a:r>
              <a:rPr lang="en-US" altLang="zh-TW" sz="2400" dirty="0"/>
              <a:t>USB cable is 4 wire cable</a:t>
            </a:r>
          </a:p>
          <a:p>
            <a:pPr>
              <a:lnSpc>
                <a:spcPct val="150000"/>
              </a:lnSpc>
            </a:pPr>
            <a:r>
              <a:rPr lang="en-US" altLang="zh-TW" sz="2400" dirty="0"/>
              <a:t>Signal on the bus is done by signaling over two wires ( </a:t>
            </a:r>
            <a:r>
              <a:rPr lang="en-US" altLang="zh-TW" sz="2400" dirty="0">
                <a:solidFill>
                  <a:schemeClr val="accent1"/>
                </a:solidFill>
                <a:cs typeface="Times New Roman" pitchFamily="18" charset="0"/>
              </a:rPr>
              <a:t>D</a:t>
            </a:r>
            <a:r>
              <a:rPr lang="en-US" altLang="zh-TW" sz="2400" baseline="-30000" dirty="0">
                <a:solidFill>
                  <a:schemeClr val="accent1"/>
                </a:solidFill>
                <a:cs typeface="Times New Roman" pitchFamily="18" charset="0"/>
              </a:rPr>
              <a:t>+</a:t>
            </a:r>
            <a:r>
              <a:rPr lang="en-US" altLang="zh-TW" sz="2400" dirty="0"/>
              <a:t>  and </a:t>
            </a:r>
            <a:r>
              <a:rPr lang="en-US" altLang="zh-TW" sz="2400" dirty="0">
                <a:solidFill>
                  <a:schemeClr val="accent1"/>
                </a:solidFill>
                <a:cs typeface="Times New Roman" pitchFamily="18" charset="0"/>
              </a:rPr>
              <a:t>D_</a:t>
            </a:r>
            <a:r>
              <a:rPr lang="en-US" altLang="zh-TW" sz="2400" dirty="0"/>
              <a:t> )</a:t>
            </a:r>
          </a:p>
          <a:p>
            <a:pPr>
              <a:lnSpc>
                <a:spcPct val="150000"/>
              </a:lnSpc>
            </a:pPr>
            <a:r>
              <a:rPr lang="en-US" altLang="zh-TW" sz="2400" dirty="0"/>
              <a:t>Data encoding and decoding is done using NRZI ( Non Return to Zero Inverted ) </a:t>
            </a:r>
          </a:p>
          <a:p>
            <a:pPr lvl="1">
              <a:lnSpc>
                <a:spcPct val="150000"/>
              </a:lnSpc>
            </a:pPr>
            <a:r>
              <a:rPr lang="en-US" sz="2400" dirty="0"/>
              <a:t>a 0 bit is transmitted by toggling the data lines </a:t>
            </a:r>
          </a:p>
          <a:p>
            <a:pPr lvl="1">
              <a:lnSpc>
                <a:spcPct val="150000"/>
              </a:lnSpc>
            </a:pPr>
            <a:r>
              <a:rPr lang="en-US" sz="2400" dirty="0"/>
              <a:t>a 1 bit is transmitted by leaving the data lines as-is. </a:t>
            </a:r>
            <a:endParaRPr lang="en-US" altLang="zh-TW" sz="2400" dirty="0"/>
          </a:p>
          <a:p>
            <a:pPr>
              <a:lnSpc>
                <a:spcPct val="150000"/>
              </a:lnSpc>
            </a:pPr>
            <a:endParaRPr lang="en-IN" dirty="0"/>
          </a:p>
        </p:txBody>
      </p:sp>
      <p:sp>
        <p:nvSpPr>
          <p:cNvPr id="5"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733841"/>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cs typeface="Times New Roman" panose="02020603050405020304" pitchFamily="18" charset="0"/>
              </a:rPr>
              <a:t>USB Data states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871296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60" y="4581128"/>
            <a:ext cx="44767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666240"/>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cs typeface="Times New Roman" panose="02020603050405020304" pitchFamily="18" charset="0"/>
              </a:rPr>
              <a:t>USB Data states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268760"/>
            <a:ext cx="866976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013569"/>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cs typeface="Times New Roman" panose="02020603050405020304" pitchFamily="18" charset="0"/>
              </a:rPr>
              <a:t>USB Data states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19" y="1124744"/>
            <a:ext cx="869826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cs typeface="Times New Roman" panose="02020603050405020304" pitchFamily="18" charset="0"/>
              </a:rPr>
              <a:t>USB Data states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71296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013569"/>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A Brief History</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837809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746743"/>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just">
              <a:buNone/>
            </a:pPr>
            <a:r>
              <a:rPr lang="en-IN" sz="2400" dirty="0"/>
              <a:t>Differential </a:t>
            </a:r>
            <a:r>
              <a:rPr lang="en-IN" sz="2400" dirty="0" smtClean="0"/>
              <a:t>signalling </a:t>
            </a:r>
            <a:r>
              <a:rPr lang="en-IN" sz="2400" dirty="0"/>
              <a:t>very good at rejecting </a:t>
            </a:r>
            <a:r>
              <a:rPr lang="en-IN" sz="2400" dirty="0" smtClean="0"/>
              <a:t>common-mode noise</a:t>
            </a:r>
            <a:r>
              <a:rPr lang="en-IN" sz="2400" dirty="0"/>
              <a:t>. If noise is coupled into a cable, then usually it </a:t>
            </a:r>
            <a:r>
              <a:rPr lang="en-IN" sz="2400" dirty="0" smtClean="0"/>
              <a:t>is coupled </a:t>
            </a:r>
            <a:r>
              <a:rPr lang="en-IN" sz="2400" dirty="0"/>
              <a:t>into all wires in the cable. This ‘common-mode’ </a:t>
            </a:r>
            <a:r>
              <a:rPr lang="en-IN" sz="2400" dirty="0" smtClean="0"/>
              <a:t>noise (</a:t>
            </a:r>
            <a:r>
              <a:rPr lang="en-IN" sz="2400" dirty="0"/>
              <a:t>Vcm) can be rejected by input amplifier.</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Why differential </a:t>
            </a:r>
            <a:r>
              <a:rPr lang="en-IN" sz="3600" b="1" dirty="0" smtClean="0">
                <a:solidFill>
                  <a:srgbClr val="FF0000"/>
                </a:solidFill>
              </a:rPr>
              <a:t>signalling??</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780928"/>
            <a:ext cx="721806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r>
              <a:rPr lang="en-IN" sz="2400" dirty="0"/>
              <a:t>Bit Stuffing – a ‘0’ is inserted after every six consecutive ‘1’s </a:t>
            </a:r>
            <a:r>
              <a:rPr lang="en-IN" sz="2400" dirty="0" smtClean="0"/>
              <a:t>in order </a:t>
            </a:r>
            <a:r>
              <a:rPr lang="en-IN" sz="2400" dirty="0"/>
              <a:t>to ensure a signal transition so that receiver clock can </a:t>
            </a:r>
            <a:r>
              <a:rPr lang="en-IN" sz="2400" dirty="0" smtClean="0"/>
              <a:t>remain synchronized </a:t>
            </a:r>
            <a:r>
              <a:rPr lang="en-IN" sz="2400" dirty="0"/>
              <a:t>to the bit stream.</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Bit Stuffing</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76872"/>
            <a:ext cx="792088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spcBef>
                <a:spcPts val="0"/>
              </a:spcBef>
              <a:buFont typeface="Arial" panose="020B0604020202020204" pitchFamily="34" charset="0"/>
              <a:buChar char="•"/>
            </a:pPr>
            <a:endParaRPr lang="en-US" sz="1000" dirty="0" smtClean="0"/>
          </a:p>
          <a:p>
            <a:pPr algn="just">
              <a:spcBef>
                <a:spcPts val="0"/>
              </a:spcBef>
              <a:buFont typeface="Arial" panose="020B0604020202020204" pitchFamily="34" charset="0"/>
              <a:buChar char="•"/>
            </a:pPr>
            <a:r>
              <a:rPr lang="en-US" sz="2400" dirty="0" smtClean="0"/>
              <a:t>The </a:t>
            </a:r>
            <a:r>
              <a:rPr lang="en-US" sz="2400" dirty="0"/>
              <a:t>computer would decided which kind of data the device </a:t>
            </a:r>
            <a:r>
              <a:rPr lang="en-US" sz="2400" dirty="0" smtClean="0"/>
              <a:t>uses</a:t>
            </a:r>
          </a:p>
          <a:p>
            <a:pPr lvl="1" algn="just">
              <a:spcBef>
                <a:spcPts val="0"/>
              </a:spcBef>
            </a:pPr>
            <a:r>
              <a:rPr lang="en-US" sz="2400" dirty="0" smtClean="0"/>
              <a:t>Interrupt </a:t>
            </a:r>
            <a:r>
              <a:rPr lang="en-US" sz="2400" dirty="0"/>
              <a:t>- low data transfer - keyboard or mouse </a:t>
            </a:r>
            <a:endParaRPr lang="en-US" sz="2400" dirty="0" smtClean="0"/>
          </a:p>
          <a:p>
            <a:pPr lvl="1" algn="just">
              <a:spcBef>
                <a:spcPts val="0"/>
              </a:spcBef>
            </a:pPr>
            <a:r>
              <a:rPr lang="en-US" sz="2400" dirty="0" smtClean="0"/>
              <a:t>Bulk </a:t>
            </a:r>
            <a:r>
              <a:rPr lang="en-US" sz="2400" dirty="0"/>
              <a:t>- large amounts of data - printer or external hard drive </a:t>
            </a:r>
            <a:endParaRPr lang="en-US" sz="2400" dirty="0" smtClean="0"/>
          </a:p>
          <a:p>
            <a:pPr lvl="1" algn="just">
              <a:spcBef>
                <a:spcPts val="0"/>
              </a:spcBef>
            </a:pPr>
            <a:r>
              <a:rPr lang="en-US" sz="2400" dirty="0" smtClean="0"/>
              <a:t>Isochronous </a:t>
            </a:r>
            <a:r>
              <a:rPr lang="en-US" sz="2400" dirty="0"/>
              <a:t>- streamed data - microphones or </a:t>
            </a:r>
            <a:r>
              <a:rPr lang="en-US" sz="2400" dirty="0" smtClean="0"/>
              <a:t>speakers</a:t>
            </a:r>
          </a:p>
          <a:p>
            <a:pPr lvl="1" algn="just">
              <a:spcBef>
                <a:spcPts val="0"/>
              </a:spcBef>
            </a:pPr>
            <a:endParaRPr lang="en-US" sz="1000" dirty="0" smtClean="0"/>
          </a:p>
          <a:p>
            <a:pPr algn="just">
              <a:spcBef>
                <a:spcPts val="0"/>
              </a:spcBef>
            </a:pPr>
            <a:r>
              <a:rPr lang="en-IN" sz="2400" dirty="0" smtClean="0"/>
              <a:t>The </a:t>
            </a:r>
            <a:r>
              <a:rPr lang="en-IN" sz="2400" dirty="0"/>
              <a:t>activity that </a:t>
            </a:r>
            <a:r>
              <a:rPr lang="en-IN" sz="2400" dirty="0" smtClean="0"/>
              <a:t>identifies and </a:t>
            </a:r>
            <a:r>
              <a:rPr lang="en-IN" sz="2400" dirty="0"/>
              <a:t>assigns </a:t>
            </a:r>
            <a:r>
              <a:rPr lang="en-IN" sz="2400" dirty="0" smtClean="0"/>
              <a:t>unique addresses </a:t>
            </a:r>
            <a:r>
              <a:rPr lang="en-IN" sz="2400" dirty="0"/>
              <a:t>to </a:t>
            </a:r>
            <a:r>
              <a:rPr lang="en-IN" sz="2400" dirty="0" smtClean="0"/>
              <a:t>devices attached </a:t>
            </a:r>
            <a:r>
              <a:rPr lang="en-IN" sz="2400" dirty="0"/>
              <a:t>to a </a:t>
            </a:r>
            <a:r>
              <a:rPr lang="en-IN" sz="2400" dirty="0" smtClean="0"/>
              <a:t>bus</a:t>
            </a:r>
          </a:p>
          <a:p>
            <a:pPr algn="just">
              <a:spcBef>
                <a:spcPts val="0"/>
              </a:spcBef>
            </a:pPr>
            <a:endParaRPr lang="en-IN" sz="1000" dirty="0"/>
          </a:p>
          <a:p>
            <a:pPr algn="just">
              <a:spcBef>
                <a:spcPts val="0"/>
              </a:spcBef>
            </a:pPr>
            <a:r>
              <a:rPr lang="en-IN" sz="2400" dirty="0" smtClean="0"/>
              <a:t>Makes </a:t>
            </a:r>
            <a:r>
              <a:rPr lang="en-IN" sz="2400" dirty="0"/>
              <a:t>USB devices </a:t>
            </a:r>
            <a:r>
              <a:rPr lang="en-IN" sz="2400" dirty="0" smtClean="0"/>
              <a:t>hot pluggable</a:t>
            </a:r>
          </a:p>
          <a:p>
            <a:pPr algn="just">
              <a:spcBef>
                <a:spcPts val="0"/>
              </a:spcBef>
            </a:pPr>
            <a:endParaRPr lang="en-IN" sz="1000" dirty="0"/>
          </a:p>
          <a:p>
            <a:pPr algn="just">
              <a:spcBef>
                <a:spcPts val="0"/>
              </a:spcBef>
            </a:pPr>
            <a:r>
              <a:rPr lang="en-IN" sz="2400" dirty="0" smtClean="0"/>
              <a:t>The </a:t>
            </a:r>
            <a:r>
              <a:rPr lang="en-IN" sz="2400" dirty="0"/>
              <a:t>host is always </a:t>
            </a:r>
            <a:r>
              <a:rPr lang="en-IN" sz="2400" dirty="0" smtClean="0"/>
              <a:t>checking the </a:t>
            </a:r>
            <a:r>
              <a:rPr lang="en-IN" sz="2400" dirty="0"/>
              <a:t>bus for new devices </a:t>
            </a:r>
            <a:r>
              <a:rPr lang="en-IN" sz="2400" dirty="0" smtClean="0"/>
              <a:t>via Interrupt transfers</a:t>
            </a:r>
          </a:p>
          <a:p>
            <a:pPr algn="just">
              <a:spcBef>
                <a:spcPts val="0"/>
              </a:spcBef>
            </a:pPr>
            <a:endParaRPr lang="en-IN" sz="1000" dirty="0"/>
          </a:p>
          <a:p>
            <a:pPr algn="just">
              <a:spcBef>
                <a:spcPts val="0"/>
              </a:spcBef>
            </a:pPr>
            <a:r>
              <a:rPr lang="en-IN" sz="2400" dirty="0" smtClean="0"/>
              <a:t>The </a:t>
            </a:r>
            <a:r>
              <a:rPr lang="en-IN" sz="2400" dirty="0"/>
              <a:t>host </a:t>
            </a:r>
            <a:r>
              <a:rPr lang="en-IN" sz="2400" dirty="0" smtClean="0"/>
              <a:t>cannot communicate </a:t>
            </a:r>
            <a:r>
              <a:rPr lang="en-IN" sz="2400" dirty="0"/>
              <a:t>with a </a:t>
            </a:r>
            <a:r>
              <a:rPr lang="en-IN" sz="2400" dirty="0" smtClean="0"/>
              <a:t>USB device </a:t>
            </a:r>
            <a:r>
              <a:rPr lang="en-IN" sz="2400" dirty="0"/>
              <a:t>until that device </a:t>
            </a:r>
            <a:r>
              <a:rPr lang="en-IN" sz="2400" dirty="0" smtClean="0"/>
              <a:t>has been </a:t>
            </a:r>
            <a:r>
              <a:rPr lang="en-IN" sz="2400" dirty="0"/>
              <a:t>properly </a:t>
            </a:r>
            <a:r>
              <a:rPr lang="en-IN" sz="2400" dirty="0" smtClean="0"/>
              <a:t>enumerated</a:t>
            </a:r>
          </a:p>
          <a:p>
            <a:pPr algn="just">
              <a:spcBef>
                <a:spcPts val="0"/>
              </a:spcBef>
            </a:pPr>
            <a:endParaRPr lang="en-IN" sz="1000" dirty="0"/>
          </a:p>
          <a:p>
            <a:pPr algn="just">
              <a:spcBef>
                <a:spcPts val="0"/>
              </a:spcBef>
            </a:pPr>
            <a:r>
              <a:rPr lang="en-IN" sz="2400" dirty="0" smtClean="0"/>
              <a:t>Invisible </a:t>
            </a:r>
            <a:r>
              <a:rPr lang="en-IN" sz="2400" dirty="0"/>
              <a:t>to user</a:t>
            </a:r>
            <a:endParaRPr lang="en-US" sz="2400" dirty="0"/>
          </a:p>
          <a:p>
            <a:pPr algn="just" eaLnBrk="1" hangingPunct="1">
              <a:spcBef>
                <a:spcPts val="0"/>
              </a:spcBef>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smtClean="0">
                <a:solidFill>
                  <a:srgbClr val="FF0000"/>
                </a:solidFill>
              </a:rPr>
              <a:t>Enumeration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240145"/>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defRPr/>
            </a:pPr>
            <a:endParaRPr lang="en-US" altLang="en-US" sz="1200" dirty="0" smtClean="0"/>
          </a:p>
          <a:p>
            <a:pPr marL="0" indent="0" algn="just" eaLnBrk="1" hangingPunct="1">
              <a:buNone/>
              <a:defRPr/>
            </a:pPr>
            <a:r>
              <a:rPr lang="en-US" altLang="en-US" sz="2400" dirty="0" smtClean="0"/>
              <a:t>Data </a:t>
            </a:r>
            <a:r>
              <a:rPr lang="en-US" altLang="en-US" sz="2400" dirty="0"/>
              <a:t>Structure with a defined format that enables a host to learn about a device and its capabilities.</a:t>
            </a:r>
          </a:p>
          <a:p>
            <a:pPr algn="just" eaLnBrk="1" hangingPunct="1">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Descriptors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864096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endParaRPr lang="en-IN" sz="1200" dirty="0" smtClean="0"/>
          </a:p>
          <a:p>
            <a:pPr algn="just"/>
            <a:r>
              <a:rPr lang="en-IN" sz="2400" dirty="0" smtClean="0"/>
              <a:t>Device </a:t>
            </a:r>
            <a:r>
              <a:rPr lang="en-IN" sz="2400" dirty="0"/>
              <a:t>descriptor</a:t>
            </a:r>
          </a:p>
          <a:p>
            <a:pPr marL="857250" lvl="1" indent="-457200" algn="just">
              <a:buAutoNum type="arabicPeriod"/>
            </a:pPr>
            <a:r>
              <a:rPr lang="en-IN" sz="2400" dirty="0" smtClean="0"/>
              <a:t>General </a:t>
            </a:r>
            <a:r>
              <a:rPr lang="en-IN" sz="2400" dirty="0"/>
              <a:t>info about a USB device (vendor ID</a:t>
            </a:r>
            <a:r>
              <a:rPr lang="en-IN" sz="2400" dirty="0" smtClean="0"/>
              <a:t>, etc.)</a:t>
            </a:r>
          </a:p>
          <a:p>
            <a:pPr marL="857250" lvl="1" indent="-457200" algn="just">
              <a:buAutoNum type="arabicPeriod"/>
            </a:pPr>
            <a:r>
              <a:rPr lang="en-IN" sz="2400" dirty="0" smtClean="0"/>
              <a:t>Contains </a:t>
            </a:r>
            <a:r>
              <a:rPr lang="en-IN" sz="2400" dirty="0"/>
              <a:t>info that applies globally to </a:t>
            </a:r>
            <a:r>
              <a:rPr lang="en-IN" sz="2400" dirty="0" smtClean="0"/>
              <a:t>the device</a:t>
            </a:r>
          </a:p>
          <a:p>
            <a:pPr marL="857250" lvl="1" indent="-457200" algn="just">
              <a:buAutoNum type="arabicPeriod"/>
            </a:pPr>
            <a:r>
              <a:rPr lang="en-IN" sz="2400" dirty="0" smtClean="0"/>
              <a:t>Only </a:t>
            </a:r>
            <a:r>
              <a:rPr lang="en-IN" sz="2400" dirty="0"/>
              <a:t>one device </a:t>
            </a:r>
            <a:r>
              <a:rPr lang="en-IN" sz="2400" dirty="0" smtClean="0"/>
              <a:t>descriptor</a:t>
            </a:r>
          </a:p>
          <a:p>
            <a:pPr marL="857250" lvl="1" indent="-457200" algn="just">
              <a:buAutoNum type="arabicPeriod"/>
            </a:pPr>
            <a:endParaRPr lang="en-IN" sz="2400" dirty="0"/>
          </a:p>
          <a:p>
            <a:pPr algn="just"/>
            <a:r>
              <a:rPr lang="en-IN" sz="2400" dirty="0" smtClean="0"/>
              <a:t>Configuration </a:t>
            </a:r>
            <a:r>
              <a:rPr lang="en-IN" sz="2400" dirty="0"/>
              <a:t>descriptor</a:t>
            </a:r>
          </a:p>
          <a:p>
            <a:pPr marL="857250" lvl="1" indent="-457200" algn="just">
              <a:buAutoNum type="arabicPeriod"/>
            </a:pPr>
            <a:r>
              <a:rPr lang="en-IN" sz="2400" dirty="0" smtClean="0"/>
              <a:t>USB </a:t>
            </a:r>
            <a:r>
              <a:rPr lang="en-IN" sz="2400" dirty="0"/>
              <a:t>devices can have </a:t>
            </a:r>
            <a:r>
              <a:rPr lang="en-IN" sz="2400" dirty="0" smtClean="0"/>
              <a:t>multiple configurations</a:t>
            </a:r>
          </a:p>
          <a:p>
            <a:pPr marL="857250" lvl="1" indent="-457200" algn="just">
              <a:buAutoNum type="arabicPeriod"/>
            </a:pPr>
            <a:r>
              <a:rPr lang="en-IN" sz="2400" dirty="0" smtClean="0"/>
              <a:t>Each </a:t>
            </a:r>
            <a:r>
              <a:rPr lang="en-IN" sz="2400" dirty="0"/>
              <a:t>configuration contains one or </a:t>
            </a:r>
            <a:r>
              <a:rPr lang="en-IN" sz="2400" dirty="0" smtClean="0"/>
              <a:t>more interfaces</a:t>
            </a:r>
          </a:p>
          <a:p>
            <a:pPr marL="857250" lvl="1" indent="-457200" algn="just">
              <a:buAutoNum type="arabicPeriod"/>
            </a:pPr>
            <a:r>
              <a:rPr lang="en-IN" sz="2400" dirty="0" smtClean="0"/>
              <a:t>All </a:t>
            </a:r>
            <a:r>
              <a:rPr lang="en-IN" sz="2400" dirty="0"/>
              <a:t>associated interface and </a:t>
            </a:r>
            <a:r>
              <a:rPr lang="en-IN" sz="2400" dirty="0" smtClean="0"/>
              <a:t>endpoint descriptors </a:t>
            </a:r>
            <a:r>
              <a:rPr lang="en-IN" sz="2400" dirty="0"/>
              <a:t>get loaded with a request </a:t>
            </a:r>
            <a:r>
              <a:rPr lang="en-IN" sz="2400" dirty="0" smtClean="0"/>
              <a:t>from the </a:t>
            </a:r>
            <a:r>
              <a:rPr lang="en-IN" sz="2400" dirty="0"/>
              <a:t>host for the configuration </a:t>
            </a:r>
            <a:r>
              <a:rPr lang="en-IN" sz="2400" dirty="0" smtClean="0"/>
              <a:t>descriptor</a:t>
            </a:r>
          </a:p>
          <a:p>
            <a:pPr marL="857250" lvl="1" indent="-457200" algn="just">
              <a:buAutoNum type="arabicPeriod"/>
            </a:pPr>
            <a:r>
              <a:rPr lang="en-IN" sz="2400" dirty="0" smtClean="0"/>
              <a:t>Contains </a:t>
            </a:r>
            <a:r>
              <a:rPr lang="en-IN" sz="2400" dirty="0"/>
              <a:t>fields like remote wake-up </a:t>
            </a:r>
            <a:r>
              <a:rPr lang="en-IN" sz="2400" dirty="0" smtClean="0"/>
              <a:t>capability and </a:t>
            </a:r>
            <a:r>
              <a:rPr lang="en-IN" sz="2400" dirty="0"/>
              <a:t>max power requirements</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smtClean="0">
                <a:solidFill>
                  <a:srgbClr val="FF0000"/>
                </a:solidFill>
              </a:rPr>
              <a:t>Descriptors 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756249"/>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smtClean="0"/>
              <a:t>Interface </a:t>
            </a:r>
            <a:r>
              <a:rPr lang="en-IN" sz="2400" dirty="0"/>
              <a:t>descriptor</a:t>
            </a:r>
          </a:p>
          <a:p>
            <a:pPr marL="857250" lvl="1" indent="-457200" algn="just">
              <a:lnSpc>
                <a:spcPct val="150000"/>
              </a:lnSpc>
              <a:buAutoNum type="arabicPeriod"/>
            </a:pPr>
            <a:r>
              <a:rPr lang="en-IN" sz="2400" dirty="0" smtClean="0"/>
              <a:t>Lists </a:t>
            </a:r>
            <a:r>
              <a:rPr lang="en-IN" sz="2400" dirty="0"/>
              <a:t>the endpoint descriptors for the </a:t>
            </a:r>
            <a:r>
              <a:rPr lang="en-IN" sz="2400" dirty="0" smtClean="0"/>
              <a:t>interface</a:t>
            </a:r>
          </a:p>
          <a:p>
            <a:pPr marL="857250" lvl="1" indent="-457200" algn="just">
              <a:lnSpc>
                <a:spcPct val="150000"/>
              </a:lnSpc>
              <a:buAutoNum type="arabicPeriod"/>
            </a:pPr>
            <a:r>
              <a:rPr lang="en-IN" sz="2400" dirty="0" smtClean="0"/>
              <a:t>Identifies </a:t>
            </a:r>
            <a:r>
              <a:rPr lang="en-IN" sz="2400" dirty="0"/>
              <a:t>if the interface belongs to </a:t>
            </a:r>
            <a:r>
              <a:rPr lang="en-IN" sz="2400" dirty="0" smtClean="0"/>
              <a:t>a predefined </a:t>
            </a:r>
            <a:r>
              <a:rPr lang="en-IN" sz="2400" dirty="0"/>
              <a:t>Class (such as the </a:t>
            </a:r>
            <a:r>
              <a:rPr lang="en-IN" sz="2400" dirty="0" smtClean="0"/>
              <a:t>Human Interface </a:t>
            </a:r>
            <a:r>
              <a:rPr lang="en-IN" sz="2400" dirty="0"/>
              <a:t>Device or HID</a:t>
            </a:r>
            <a:r>
              <a:rPr lang="en-IN" sz="2400" dirty="0" smtClean="0"/>
              <a:t>)</a:t>
            </a:r>
          </a:p>
          <a:p>
            <a:pPr marL="857250" lvl="1" indent="-457200" algn="just">
              <a:lnSpc>
                <a:spcPct val="150000"/>
              </a:lnSpc>
              <a:buAutoNum type="arabicPeriod"/>
            </a:pPr>
            <a:endParaRPr lang="en-IN" sz="2400" dirty="0"/>
          </a:p>
          <a:p>
            <a:pPr algn="just">
              <a:lnSpc>
                <a:spcPct val="150000"/>
              </a:lnSpc>
            </a:pPr>
            <a:r>
              <a:rPr lang="en-IN" sz="2400" dirty="0" smtClean="0"/>
              <a:t>Endpoint descriptor</a:t>
            </a:r>
          </a:p>
          <a:p>
            <a:pPr marL="857250" lvl="1" indent="-457200" algn="just">
              <a:lnSpc>
                <a:spcPct val="150000"/>
              </a:lnSpc>
              <a:buAutoNum type="arabicPeriod"/>
            </a:pPr>
            <a:r>
              <a:rPr lang="en-IN" sz="2400" dirty="0" smtClean="0"/>
              <a:t>Info </a:t>
            </a:r>
            <a:r>
              <a:rPr lang="en-IN" sz="2400" dirty="0"/>
              <a:t>required by host to determine </a:t>
            </a:r>
            <a:r>
              <a:rPr lang="en-IN" sz="2400" dirty="0" smtClean="0"/>
              <a:t>bandwidth requirements</a:t>
            </a:r>
          </a:p>
          <a:p>
            <a:pPr marL="857250" lvl="1" indent="-457200" algn="just">
              <a:lnSpc>
                <a:spcPct val="150000"/>
              </a:lnSpc>
              <a:buAutoNum type="arabicPeriod"/>
            </a:pPr>
            <a:r>
              <a:rPr lang="en-IN" sz="2400" smtClean="0"/>
              <a:t>Describes </a:t>
            </a:r>
            <a:r>
              <a:rPr lang="en-IN" sz="2400" dirty="0"/>
              <a:t>endpoint number and address, </a:t>
            </a:r>
            <a:r>
              <a:rPr lang="en-IN" sz="2400" dirty="0" smtClean="0"/>
              <a:t>IN or </a:t>
            </a:r>
            <a:r>
              <a:rPr lang="en-IN" sz="2400" dirty="0"/>
              <a:t>OUT endpoint and the transfer </a:t>
            </a:r>
            <a:r>
              <a:rPr lang="en-IN" sz="2400" dirty="0" smtClean="0"/>
              <a:t>types requested</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smtClean="0">
                <a:solidFill>
                  <a:srgbClr val="FF0000"/>
                </a:solidFill>
              </a:rPr>
              <a:t>Descriptors 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663070"/>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a:lnSpc>
                <a:spcPct val="150000"/>
              </a:lnSpc>
              <a:buClr>
                <a:schemeClr val="accent2"/>
              </a:buClr>
              <a:buSzPct val="80000"/>
              <a:buNone/>
            </a:pPr>
            <a:endParaRPr lang="en-US" altLang="en-US" sz="2400" dirty="0" smtClean="0"/>
          </a:p>
          <a:p>
            <a:pPr marL="0" indent="0" algn="just">
              <a:lnSpc>
                <a:spcPct val="150000"/>
              </a:lnSpc>
              <a:buClr>
                <a:schemeClr val="accent2"/>
              </a:buClr>
              <a:buSzPct val="80000"/>
              <a:buNone/>
            </a:pPr>
            <a:r>
              <a:rPr lang="en-US" altLang="en-US" sz="2400" dirty="0" smtClean="0"/>
              <a:t>There </a:t>
            </a:r>
            <a:r>
              <a:rPr lang="en-US" altLang="en-US" sz="2400" dirty="0"/>
              <a:t>exists four basic types of transfers:</a:t>
            </a:r>
          </a:p>
          <a:p>
            <a:pPr marL="457200" lvl="1" indent="0" algn="just">
              <a:lnSpc>
                <a:spcPct val="150000"/>
              </a:lnSpc>
              <a:buClr>
                <a:schemeClr val="tx1"/>
              </a:buClr>
              <a:buSzPct val="90000"/>
              <a:buNone/>
            </a:pPr>
            <a:r>
              <a:rPr lang="en-US" altLang="en-US" sz="2500" dirty="0" smtClean="0"/>
              <a:t>	1</a:t>
            </a:r>
            <a:r>
              <a:rPr lang="en-US" altLang="en-US" sz="2500" dirty="0"/>
              <a:t>) Control Transfers</a:t>
            </a:r>
          </a:p>
          <a:p>
            <a:pPr marL="457200" lvl="1" indent="0" algn="just">
              <a:lnSpc>
                <a:spcPct val="150000"/>
              </a:lnSpc>
              <a:buClr>
                <a:schemeClr val="tx1"/>
              </a:buClr>
              <a:buSzPct val="90000"/>
              <a:buNone/>
            </a:pPr>
            <a:r>
              <a:rPr lang="en-US" altLang="en-US" sz="2500" dirty="0" smtClean="0"/>
              <a:t>	2</a:t>
            </a:r>
            <a:r>
              <a:rPr lang="en-US" altLang="en-US" sz="2500" dirty="0"/>
              <a:t>) Bulk Transfers</a:t>
            </a:r>
          </a:p>
          <a:p>
            <a:pPr marL="457200" lvl="1" indent="0" algn="just">
              <a:lnSpc>
                <a:spcPct val="150000"/>
              </a:lnSpc>
              <a:buClr>
                <a:schemeClr val="tx1"/>
              </a:buClr>
              <a:buSzPct val="90000"/>
              <a:buNone/>
            </a:pPr>
            <a:r>
              <a:rPr lang="en-US" altLang="en-US" sz="2500" dirty="0" smtClean="0"/>
              <a:t>	3</a:t>
            </a:r>
            <a:r>
              <a:rPr lang="en-US" altLang="en-US" sz="2500" dirty="0"/>
              <a:t>) Polling (Interrupt)</a:t>
            </a:r>
          </a:p>
          <a:p>
            <a:pPr marL="457200" lvl="1" indent="0" algn="just">
              <a:lnSpc>
                <a:spcPct val="150000"/>
              </a:lnSpc>
              <a:buClr>
                <a:schemeClr val="tx1"/>
              </a:buClr>
              <a:buSzPct val="90000"/>
              <a:buNone/>
            </a:pPr>
            <a:r>
              <a:rPr lang="en-US" altLang="en-US" sz="2500" dirty="0" smtClean="0"/>
              <a:t>	4</a:t>
            </a:r>
            <a:r>
              <a:rPr lang="en-US" altLang="en-US" sz="2500" dirty="0"/>
              <a:t>) Isochronous (real-time) Transfers</a:t>
            </a:r>
          </a:p>
          <a:p>
            <a:pPr lvl="1" algn="just">
              <a:lnSpc>
                <a:spcPct val="150000"/>
              </a:lnSpc>
              <a:buClr>
                <a:schemeClr val="tx1"/>
              </a:buClr>
              <a:buSzPct val="90000"/>
              <a:buFontTx/>
              <a:buChar char="•"/>
            </a:pPr>
            <a:endParaRPr lang="en-US" altLang="en-US" sz="2500" dirty="0"/>
          </a:p>
          <a:p>
            <a:pPr algn="just" eaLnBrk="1" hangingPunct="1">
              <a:lnSpc>
                <a:spcPct val="15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Transfer </a:t>
            </a:r>
            <a:r>
              <a:rPr lang="en-US" altLang="en-US" sz="3600" b="1" dirty="0" smtClean="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50000"/>
              </a:lnSpc>
              <a:defRPr/>
            </a:pPr>
            <a:endParaRPr lang="en-US" altLang="en-US" sz="2400" dirty="0" smtClean="0">
              <a:cs typeface="Times New Roman" panose="02020603050405020304" pitchFamily="18" charset="0"/>
            </a:endParaRPr>
          </a:p>
          <a:p>
            <a:pPr algn="just">
              <a:lnSpc>
                <a:spcPct val="150000"/>
              </a:lnSpc>
              <a:buClr>
                <a:schemeClr val="accent2"/>
              </a:buClr>
              <a:buSzPct val="80000"/>
              <a:buFontTx/>
              <a:buChar char="•"/>
            </a:pPr>
            <a:r>
              <a:rPr lang="en-US" altLang="en-US" sz="2400" i="1" dirty="0"/>
              <a:t>Control transfers</a:t>
            </a:r>
            <a:r>
              <a:rPr lang="en-US" altLang="en-US" sz="2400" dirty="0"/>
              <a:t> are used in configuration transfers.</a:t>
            </a:r>
          </a:p>
          <a:p>
            <a:pPr lvl="1" algn="just">
              <a:lnSpc>
                <a:spcPct val="150000"/>
              </a:lnSpc>
              <a:buClr>
                <a:schemeClr val="tx1"/>
              </a:buClr>
              <a:buSzPct val="90000"/>
              <a:buFontTx/>
              <a:buChar char="•"/>
            </a:pPr>
            <a:r>
              <a:rPr lang="en-US" altLang="en-US" sz="2400" dirty="0"/>
              <a:t>Assignment of endpoints and address fields.</a:t>
            </a:r>
          </a:p>
          <a:p>
            <a:pPr lvl="1" algn="just">
              <a:lnSpc>
                <a:spcPct val="150000"/>
              </a:lnSpc>
              <a:buClr>
                <a:schemeClr val="tx1"/>
              </a:buClr>
              <a:buSzPct val="90000"/>
              <a:buFontTx/>
              <a:buChar char="•"/>
            </a:pPr>
            <a:r>
              <a:rPr lang="en-US" altLang="en-US" sz="2400" dirty="0"/>
              <a:t>Mandatory in all devices.</a:t>
            </a:r>
          </a:p>
          <a:p>
            <a:pPr lvl="1" algn="just">
              <a:lnSpc>
                <a:spcPct val="150000"/>
              </a:lnSpc>
              <a:buClr>
                <a:schemeClr val="tx1"/>
              </a:buClr>
              <a:buSzPct val="90000"/>
              <a:buFontTx/>
              <a:buChar char="•"/>
            </a:pPr>
            <a:r>
              <a:rPr lang="en-US" altLang="en-US" sz="2400" dirty="0"/>
              <a:t>Control transfers are guaranteed 10% of bus bandwidth.</a:t>
            </a:r>
          </a:p>
          <a:p>
            <a:pPr lvl="1" algn="just">
              <a:lnSpc>
                <a:spcPct val="150000"/>
              </a:lnSpc>
              <a:buClr>
                <a:schemeClr val="tx1"/>
              </a:buClr>
              <a:buSzPct val="90000"/>
              <a:buFontTx/>
              <a:buChar char="•"/>
            </a:pPr>
            <a:r>
              <a:rPr lang="en-US" altLang="en-US" sz="2400" dirty="0"/>
              <a:t>Setup stage of 8 bytes and data payload limited to 64 bytes.</a:t>
            </a:r>
          </a:p>
          <a:p>
            <a:pPr algn="just" eaLnBrk="1" hangingPunct="1">
              <a:lnSpc>
                <a:spcPct val="15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Transfer </a:t>
            </a:r>
            <a:r>
              <a:rPr lang="en-US" altLang="en-US" sz="3600" b="1" dirty="0" smtClean="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549504"/>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buClr>
                <a:schemeClr val="accent2"/>
              </a:buClr>
              <a:buSzPct val="80000"/>
              <a:buFontTx/>
              <a:buChar char="•"/>
            </a:pPr>
            <a:endParaRPr lang="en-US" altLang="en-US" sz="2400" i="1" dirty="0" smtClean="0"/>
          </a:p>
          <a:p>
            <a:pPr algn="just">
              <a:lnSpc>
                <a:spcPct val="150000"/>
              </a:lnSpc>
              <a:buClr>
                <a:schemeClr val="accent2"/>
              </a:buClr>
              <a:buSzPct val="80000"/>
              <a:buFontTx/>
              <a:buChar char="•"/>
            </a:pPr>
            <a:r>
              <a:rPr lang="en-US" altLang="en-US" sz="2400" i="1" dirty="0" smtClean="0"/>
              <a:t>Bulk </a:t>
            </a:r>
            <a:r>
              <a:rPr lang="en-US" altLang="en-US" sz="2400" i="1" dirty="0"/>
              <a:t>transfers</a:t>
            </a:r>
            <a:r>
              <a:rPr lang="en-US" altLang="en-US" sz="2400" dirty="0"/>
              <a:t> are used in non-real time transfers of large chunks of data.</a:t>
            </a:r>
          </a:p>
          <a:p>
            <a:pPr lvl="1" algn="just">
              <a:lnSpc>
                <a:spcPct val="150000"/>
              </a:lnSpc>
              <a:buClr>
                <a:schemeClr val="tx1"/>
              </a:buClr>
              <a:buSzPct val="90000"/>
              <a:buFontTx/>
              <a:buChar char="•"/>
            </a:pPr>
            <a:r>
              <a:rPr lang="en-US" altLang="en-US" sz="2400" dirty="0"/>
              <a:t>Scanners, printers, digital cameras</a:t>
            </a:r>
          </a:p>
          <a:p>
            <a:pPr lvl="1" algn="just">
              <a:lnSpc>
                <a:spcPct val="150000"/>
              </a:lnSpc>
              <a:buClr>
                <a:schemeClr val="tx1"/>
              </a:buClr>
              <a:buSzPct val="90000"/>
              <a:buFontTx/>
              <a:buChar char="•"/>
            </a:pPr>
            <a:r>
              <a:rPr lang="en-US" altLang="en-US" sz="2400" dirty="0"/>
              <a:t>Allows data transfers to be spread over a number of frames.</a:t>
            </a:r>
          </a:p>
          <a:p>
            <a:pPr lvl="1" algn="just">
              <a:lnSpc>
                <a:spcPct val="150000"/>
              </a:lnSpc>
              <a:buClr>
                <a:schemeClr val="tx1"/>
              </a:buClr>
              <a:buSzPct val="90000"/>
              <a:buFontTx/>
              <a:buChar char="•"/>
            </a:pPr>
            <a:r>
              <a:rPr lang="en-US" altLang="en-US" sz="2400" dirty="0"/>
              <a:t>Use bandwidth remaining after all other transfers have been scheduled. </a:t>
            </a:r>
          </a:p>
          <a:p>
            <a:pPr lvl="1" algn="just">
              <a:lnSpc>
                <a:spcPct val="150000"/>
              </a:lnSpc>
              <a:buClr>
                <a:schemeClr val="tx1"/>
              </a:buClr>
              <a:buSzPct val="90000"/>
              <a:buFontTx/>
              <a:buChar char="•"/>
            </a:pPr>
            <a:r>
              <a:rPr lang="en-US" altLang="en-US" sz="2400" dirty="0"/>
              <a:t>Data payload is limited to 64 bytes.</a:t>
            </a:r>
          </a:p>
          <a:p>
            <a:pPr algn="just" eaLnBrk="1" hangingPunct="1">
              <a:lnSpc>
                <a:spcPct val="15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Transfer </a:t>
            </a:r>
            <a:r>
              <a:rPr lang="en-US" altLang="en-US" sz="3600" b="1" dirty="0" smtClean="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549504"/>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buClr>
                <a:schemeClr val="accent2"/>
              </a:buClr>
              <a:buSzPct val="80000"/>
              <a:buFontTx/>
              <a:buChar char="•"/>
            </a:pPr>
            <a:endParaRPr lang="en-US" altLang="en-US" sz="2400" i="1" dirty="0" smtClean="0"/>
          </a:p>
          <a:p>
            <a:pPr algn="just">
              <a:lnSpc>
                <a:spcPct val="150000"/>
              </a:lnSpc>
              <a:buClr>
                <a:schemeClr val="accent2"/>
              </a:buClr>
              <a:buSzPct val="80000"/>
              <a:buFontTx/>
              <a:buChar char="•"/>
            </a:pPr>
            <a:r>
              <a:rPr lang="en-US" altLang="en-US" sz="2400" i="1" dirty="0" smtClean="0"/>
              <a:t>Polling </a:t>
            </a:r>
            <a:r>
              <a:rPr lang="en-US" altLang="en-US" sz="2400" i="1" dirty="0"/>
              <a:t>transfers</a:t>
            </a:r>
            <a:r>
              <a:rPr lang="en-US" altLang="en-US" sz="2400" dirty="0"/>
              <a:t> are use to transfer small amounts of real-time data, such as a request to send data.</a:t>
            </a:r>
          </a:p>
          <a:p>
            <a:pPr lvl="1" algn="just">
              <a:lnSpc>
                <a:spcPct val="150000"/>
              </a:lnSpc>
              <a:buClr>
                <a:schemeClr val="tx1"/>
              </a:buClr>
              <a:buSzPct val="90000"/>
              <a:buFontTx/>
              <a:buChar char="•"/>
            </a:pPr>
            <a:r>
              <a:rPr lang="en-US" altLang="en-US" sz="2400" dirty="0"/>
              <a:t>Chiefly used to poll interrupts, access devices such </a:t>
            </a:r>
            <a:r>
              <a:rPr lang="en-US" altLang="en-US" sz="2400"/>
              <a:t>as </a:t>
            </a:r>
            <a:r>
              <a:rPr lang="en-US" altLang="en-US" sz="2400" smtClean="0"/>
              <a:t>mouse </a:t>
            </a:r>
            <a:r>
              <a:rPr lang="en-US" altLang="en-US" sz="2400" dirty="0"/>
              <a:t>and keyboards.</a:t>
            </a:r>
          </a:p>
          <a:p>
            <a:pPr lvl="1" algn="just">
              <a:lnSpc>
                <a:spcPct val="150000"/>
              </a:lnSpc>
              <a:buClr>
                <a:schemeClr val="tx1"/>
              </a:buClr>
              <a:buSzPct val="90000"/>
              <a:buFontTx/>
              <a:buChar char="•"/>
            </a:pPr>
            <a:r>
              <a:rPr lang="en-US" altLang="en-US" sz="2400" dirty="0"/>
              <a:t>Scheduled to occur periodically.</a:t>
            </a:r>
          </a:p>
          <a:p>
            <a:pPr lvl="1" algn="just">
              <a:lnSpc>
                <a:spcPct val="150000"/>
              </a:lnSpc>
              <a:buClr>
                <a:schemeClr val="tx1"/>
              </a:buClr>
              <a:buSzPct val="90000"/>
              <a:buFontTx/>
              <a:buChar char="•"/>
            </a:pPr>
            <a:r>
              <a:rPr lang="en-US" altLang="en-US" sz="2400" dirty="0"/>
              <a:t>Data payload limited to 64 bytes.</a:t>
            </a:r>
          </a:p>
          <a:p>
            <a:pPr algn="just" eaLnBrk="1" hangingPunct="1">
              <a:lnSpc>
                <a:spcPct val="15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Transfer </a:t>
            </a:r>
            <a:r>
              <a:rPr lang="en-US" altLang="en-US" sz="3600" b="1" dirty="0" smtClean="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549504"/>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endParaRPr lang="en-IN" sz="2000" b="1" dirty="0" smtClean="0"/>
          </a:p>
          <a:p>
            <a:pPr algn="just"/>
            <a:r>
              <a:rPr lang="en-IN" sz="2400" b="1" dirty="0" smtClean="0"/>
              <a:t>Host </a:t>
            </a:r>
            <a:r>
              <a:rPr lang="en-IN" sz="2400" dirty="0"/>
              <a:t>— computer that controls the </a:t>
            </a:r>
            <a:r>
              <a:rPr lang="en-IN" sz="2400" dirty="0" smtClean="0"/>
              <a:t>interface</a:t>
            </a:r>
          </a:p>
          <a:p>
            <a:pPr algn="just"/>
            <a:endParaRPr lang="en-IN" sz="1000" dirty="0"/>
          </a:p>
          <a:p>
            <a:pPr algn="just"/>
            <a:r>
              <a:rPr lang="en-IN" sz="2400" b="1" dirty="0"/>
              <a:t>Function </a:t>
            </a:r>
            <a:r>
              <a:rPr lang="en-IN" sz="2400" dirty="0"/>
              <a:t>— device that provides a capability to the </a:t>
            </a:r>
            <a:r>
              <a:rPr lang="en-IN" sz="2400" dirty="0" smtClean="0"/>
              <a:t>host</a:t>
            </a:r>
          </a:p>
          <a:p>
            <a:pPr algn="just"/>
            <a:endParaRPr lang="en-IN" sz="1000" dirty="0"/>
          </a:p>
          <a:p>
            <a:pPr algn="just"/>
            <a:r>
              <a:rPr lang="en-IN" sz="2400" b="1" dirty="0"/>
              <a:t>Hub — </a:t>
            </a:r>
            <a:r>
              <a:rPr lang="en-IN" sz="2400" dirty="0"/>
              <a:t>device with one or more connections to USB devices plus hardware to </a:t>
            </a:r>
            <a:r>
              <a:rPr lang="en-IN" sz="2400" dirty="0" smtClean="0"/>
              <a:t>enable communications </a:t>
            </a:r>
            <a:r>
              <a:rPr lang="en-IN" sz="2400" dirty="0"/>
              <a:t>with each </a:t>
            </a:r>
            <a:r>
              <a:rPr lang="en-IN" sz="2400" dirty="0" smtClean="0"/>
              <a:t>device</a:t>
            </a:r>
          </a:p>
          <a:p>
            <a:pPr algn="just"/>
            <a:endParaRPr lang="en-IN" sz="1000" dirty="0"/>
          </a:p>
          <a:p>
            <a:pPr algn="just"/>
            <a:r>
              <a:rPr lang="en-IN" sz="2400" b="1" dirty="0"/>
              <a:t>Device — </a:t>
            </a:r>
            <a:r>
              <a:rPr lang="en-IN" sz="2400" dirty="0"/>
              <a:t>something that attaches to a USB port (sometimes synonymous with a function</a:t>
            </a:r>
            <a:r>
              <a:rPr lang="en-IN" sz="2400" dirty="0" smtClean="0"/>
              <a:t>)</a:t>
            </a:r>
          </a:p>
          <a:p>
            <a:pPr algn="just"/>
            <a:endParaRPr lang="en-IN" sz="1000" dirty="0"/>
          </a:p>
          <a:p>
            <a:pPr algn="just"/>
            <a:r>
              <a:rPr lang="en-IN" sz="2400" b="1" dirty="0"/>
              <a:t>Port — </a:t>
            </a:r>
            <a:r>
              <a:rPr lang="en-IN" sz="2400" dirty="0"/>
              <a:t>a connector on the USB Host </a:t>
            </a:r>
            <a:r>
              <a:rPr lang="en-IN" sz="2400" dirty="0" smtClean="0"/>
              <a:t>bus</a:t>
            </a:r>
          </a:p>
          <a:p>
            <a:pPr algn="just"/>
            <a:endParaRPr lang="en-IN" sz="1000" dirty="0"/>
          </a:p>
          <a:p>
            <a:pPr algn="just"/>
            <a:r>
              <a:rPr lang="en-IN" sz="2400" b="1" dirty="0"/>
              <a:t>Suspend </a:t>
            </a:r>
            <a:r>
              <a:rPr lang="en-IN" sz="2400" dirty="0"/>
              <a:t>— Device enters Suspend after 3mS of inactivity on the </a:t>
            </a:r>
            <a:r>
              <a:rPr lang="en-IN" sz="2400" dirty="0" smtClean="0"/>
              <a:t>bus </a:t>
            </a:r>
            <a:r>
              <a:rPr lang="en-IN" sz="2400" dirty="0"/>
              <a:t>to minimize </a:t>
            </a:r>
            <a:r>
              <a:rPr lang="en-IN" sz="2400" dirty="0" smtClean="0"/>
              <a:t>power consumption</a:t>
            </a:r>
            <a:r>
              <a:rPr lang="en-IN" sz="2400" dirty="0"/>
              <a:t>. Host uses timing packet to keep Peripherals active</a:t>
            </a:r>
            <a:r>
              <a:rPr lang="en-IN" sz="2400" dirty="0" smtClean="0"/>
              <a:t>.</a:t>
            </a:r>
            <a:endParaRPr lang="en-IN" sz="2400" dirty="0"/>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USB </a:t>
            </a:r>
            <a:r>
              <a:rPr lang="en-US" altLang="en-US" sz="3600" b="1" dirty="0" smtClean="0">
                <a:solidFill>
                  <a:srgbClr val="FF0000"/>
                </a:solidFill>
              </a:rPr>
              <a:t>Terms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buClr>
                <a:schemeClr val="accent2"/>
              </a:buClr>
              <a:buSzPct val="80000"/>
              <a:buFontTx/>
              <a:buChar char="•"/>
            </a:pPr>
            <a:endParaRPr lang="en-US" altLang="en-US" sz="2400" i="1" dirty="0" smtClean="0"/>
          </a:p>
          <a:p>
            <a:pPr algn="just">
              <a:lnSpc>
                <a:spcPct val="150000"/>
              </a:lnSpc>
              <a:buClr>
                <a:schemeClr val="accent2"/>
              </a:buClr>
              <a:buSzPct val="80000"/>
              <a:buFontTx/>
              <a:buChar char="•"/>
            </a:pPr>
            <a:r>
              <a:rPr lang="en-US" altLang="en-US" sz="2400" i="1" dirty="0" smtClean="0"/>
              <a:t>Isochronous </a:t>
            </a:r>
            <a:r>
              <a:rPr lang="en-US" altLang="en-US" sz="2400" i="1" dirty="0"/>
              <a:t>transfers</a:t>
            </a:r>
            <a:r>
              <a:rPr lang="en-US" altLang="en-US" sz="2400" dirty="0"/>
              <a:t> involve the movement of a large amount of real-time data and generally assume the greatest part of the USB bandwidth.</a:t>
            </a:r>
          </a:p>
          <a:p>
            <a:pPr lvl="1" algn="just">
              <a:lnSpc>
                <a:spcPct val="150000"/>
              </a:lnSpc>
              <a:buClr>
                <a:schemeClr val="tx1"/>
              </a:buClr>
              <a:buSzPct val="90000"/>
              <a:buFontTx/>
              <a:buChar char="•"/>
            </a:pPr>
            <a:r>
              <a:rPr lang="en-US" altLang="en-US" sz="2400" dirty="0"/>
              <a:t>Digital telephones, speakers, CD-ROMs</a:t>
            </a:r>
          </a:p>
          <a:p>
            <a:pPr lvl="1" algn="just">
              <a:lnSpc>
                <a:spcPct val="150000"/>
              </a:lnSpc>
              <a:buClr>
                <a:schemeClr val="tx1"/>
              </a:buClr>
              <a:buSzPct val="90000"/>
              <a:buFontTx/>
              <a:buChar char="•"/>
            </a:pPr>
            <a:r>
              <a:rPr lang="en-US" altLang="en-US" sz="2400" dirty="0"/>
              <a:t>Error detection and recovery is not supported.</a:t>
            </a:r>
          </a:p>
          <a:p>
            <a:pPr lvl="1" algn="just">
              <a:lnSpc>
                <a:spcPct val="150000"/>
              </a:lnSpc>
              <a:buClr>
                <a:schemeClr val="tx1"/>
              </a:buClr>
              <a:buSzPct val="90000"/>
              <a:buFontTx/>
              <a:buChar char="•"/>
            </a:pPr>
            <a:r>
              <a:rPr lang="en-US" altLang="en-US" sz="2400" dirty="0"/>
              <a:t>Transfers are scheduled to occur every frame.</a:t>
            </a:r>
          </a:p>
          <a:p>
            <a:pPr lvl="1" algn="just">
              <a:lnSpc>
                <a:spcPct val="150000"/>
              </a:lnSpc>
              <a:buClr>
                <a:schemeClr val="tx1"/>
              </a:buClr>
              <a:buSzPct val="90000"/>
              <a:buFontTx/>
              <a:buChar char="•"/>
            </a:pPr>
            <a:r>
              <a:rPr lang="en-US" altLang="en-US" sz="2400" dirty="0"/>
              <a:t>Data Payload limited to 1023 bytes</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Transfer </a:t>
            </a:r>
            <a:r>
              <a:rPr lang="en-US" altLang="en-US" sz="3600" b="1" dirty="0" smtClean="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385199"/>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cs typeface="Times New Roman" panose="02020603050405020304" pitchFamily="18" charset="0"/>
              </a:rPr>
              <a:t>NRZI Encoding</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76" y="692696"/>
            <a:ext cx="8259688" cy="564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3435"/>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2400" dirty="0" smtClean="0"/>
          </a:p>
          <a:p>
            <a:pPr algn="just">
              <a:lnSpc>
                <a:spcPct val="150000"/>
              </a:lnSpc>
            </a:pPr>
            <a:endParaRPr lang="en-IN" sz="1200" dirty="0" smtClean="0"/>
          </a:p>
          <a:p>
            <a:pPr algn="just">
              <a:lnSpc>
                <a:spcPct val="150000"/>
              </a:lnSpc>
            </a:pPr>
            <a:r>
              <a:rPr lang="en-IN" sz="2400" dirty="0" smtClean="0"/>
              <a:t>USB </a:t>
            </a:r>
            <a:r>
              <a:rPr lang="en-IN" sz="2400" dirty="0"/>
              <a:t>data is sent in packets Least Significant Bit (LSB) first.</a:t>
            </a:r>
          </a:p>
          <a:p>
            <a:pPr algn="just">
              <a:lnSpc>
                <a:spcPct val="150000"/>
              </a:lnSpc>
            </a:pPr>
            <a:r>
              <a:rPr lang="en-IN" sz="2400" dirty="0"/>
              <a:t>There are 4 main </a:t>
            </a:r>
            <a:r>
              <a:rPr lang="en-IN" sz="2400" dirty="0" smtClean="0"/>
              <a:t>USB  packet types </a:t>
            </a:r>
            <a:endParaRPr lang="en-IN" sz="2400" dirty="0"/>
          </a:p>
          <a:p>
            <a:pPr marL="0" indent="0" algn="just">
              <a:lnSpc>
                <a:spcPct val="150000"/>
              </a:lnSpc>
              <a:buNone/>
            </a:pPr>
            <a:r>
              <a:rPr lang="en-IN" sz="2400" dirty="0"/>
              <a:t>	</a:t>
            </a:r>
            <a:r>
              <a:rPr lang="en-IN" sz="2400" dirty="0" smtClean="0">
                <a:solidFill>
                  <a:srgbClr val="FF0000"/>
                </a:solidFill>
              </a:rPr>
              <a:t>Token</a:t>
            </a:r>
            <a:r>
              <a:rPr lang="en-IN" sz="2400" dirty="0">
                <a:solidFill>
                  <a:srgbClr val="FF0000"/>
                </a:solidFill>
              </a:rPr>
              <a:t>, Data, Handshake and Start of Frame.</a:t>
            </a:r>
          </a:p>
          <a:p>
            <a:pPr algn="just">
              <a:lnSpc>
                <a:spcPct val="150000"/>
              </a:lnSpc>
            </a:pPr>
            <a:r>
              <a:rPr lang="en-IN" sz="2400" dirty="0"/>
              <a:t>Each packet is constructed from different field types, namely SYNC, PID, Address, Data, Endpoint, CRC </a:t>
            </a:r>
            <a:r>
              <a:rPr lang="en-IN" sz="2400" dirty="0" smtClean="0"/>
              <a:t>and </a:t>
            </a:r>
            <a:r>
              <a:rPr lang="en-IN" sz="2400" dirty="0"/>
              <a:t>EOP. </a:t>
            </a:r>
          </a:p>
          <a:p>
            <a:pPr algn="just">
              <a:lnSpc>
                <a:spcPct val="150000"/>
              </a:lnSpc>
            </a:pPr>
            <a:r>
              <a:rPr lang="en-IN" sz="2400" dirty="0"/>
              <a:t>The packets are then bundled into frames to create a USB message.</a:t>
            </a:r>
          </a:p>
          <a:p>
            <a:pPr algn="just" eaLnBrk="1" hangingPunct="1">
              <a:lnSpc>
                <a:spcPct val="15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smtClean="0">
                <a:solidFill>
                  <a:srgbClr val="FF0000"/>
                </a:solidFill>
                <a:cs typeface="Times New Roman" panose="02020603050405020304" pitchFamily="18" charset="0"/>
              </a:rPr>
              <a:t>USB Data Format</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146749"/>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772816"/>
            <a:ext cx="8928992" cy="4608512"/>
          </a:xfrm>
        </p:spPr>
        <p:txBody>
          <a:bodyPr/>
          <a:lstStyle/>
          <a:p>
            <a:pPr algn="just" eaLnBrk="1" hangingPunct="1">
              <a:lnSpc>
                <a:spcPct val="150000"/>
              </a:lnSpc>
              <a:buClr>
                <a:schemeClr val="accent2"/>
              </a:buClr>
              <a:buSzPct val="80000"/>
              <a:buFontTx/>
              <a:buChar char="•"/>
            </a:pPr>
            <a:r>
              <a:rPr lang="en-US" altLang="en-US" sz="2400" dirty="0" smtClean="0">
                <a:latin typeface="+mj-lt"/>
              </a:rPr>
              <a:t>There </a:t>
            </a:r>
            <a:r>
              <a:rPr lang="en-US" altLang="en-US" sz="2400" dirty="0">
                <a:latin typeface="+mj-lt"/>
              </a:rPr>
              <a:t>are three basic types of packets:</a:t>
            </a:r>
          </a:p>
          <a:p>
            <a:pPr lvl="1" algn="just" eaLnBrk="1" hangingPunct="1">
              <a:lnSpc>
                <a:spcPct val="150000"/>
              </a:lnSpc>
              <a:buClr>
                <a:schemeClr val="tx1"/>
              </a:buClr>
              <a:buSzPct val="90000"/>
              <a:buFontTx/>
              <a:buChar char="•"/>
            </a:pPr>
            <a:r>
              <a:rPr lang="en-US" altLang="en-US" sz="2400" dirty="0">
                <a:latin typeface="+mj-lt"/>
              </a:rPr>
              <a:t>Token- OUT, IN, SOF, Setup</a:t>
            </a:r>
          </a:p>
          <a:p>
            <a:pPr lvl="1" algn="just" eaLnBrk="1" hangingPunct="1">
              <a:lnSpc>
                <a:spcPct val="150000"/>
              </a:lnSpc>
              <a:buClr>
                <a:schemeClr val="tx1"/>
              </a:buClr>
              <a:buSzPct val="90000"/>
              <a:buFontTx/>
              <a:buChar char="•"/>
            </a:pPr>
            <a:r>
              <a:rPr lang="en-US" altLang="en-US" sz="2400" dirty="0">
                <a:latin typeface="+mj-lt"/>
              </a:rPr>
              <a:t>Data - Data0, Data1</a:t>
            </a:r>
          </a:p>
          <a:p>
            <a:pPr lvl="1" algn="just" eaLnBrk="1" hangingPunct="1">
              <a:lnSpc>
                <a:spcPct val="150000"/>
              </a:lnSpc>
              <a:buClr>
                <a:schemeClr val="tx1"/>
              </a:buClr>
              <a:buSzPct val="90000"/>
              <a:buFontTx/>
              <a:buChar char="•"/>
            </a:pPr>
            <a:r>
              <a:rPr lang="en-US" altLang="en-US" sz="2400" dirty="0">
                <a:latin typeface="+mj-lt"/>
              </a:rPr>
              <a:t>Handshake - ACK, NAK, Stall</a:t>
            </a:r>
          </a:p>
          <a:p>
            <a:pPr lvl="1" algn="just" eaLnBrk="1" hangingPunct="1">
              <a:lnSpc>
                <a:spcPct val="150000"/>
              </a:lnSpc>
              <a:buClr>
                <a:schemeClr val="tx1"/>
              </a:buClr>
              <a:buSzPct val="90000"/>
              <a:buFontTx/>
              <a:buChar char="•"/>
            </a:pPr>
            <a:endParaRPr lang="en-US" altLang="en-US" sz="2400" dirty="0">
              <a:latin typeface="+mj-lt"/>
            </a:endParaRP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224136"/>
          </a:xfrm>
        </p:spPr>
        <p:txBody>
          <a:bodyPr/>
          <a:lstStyle/>
          <a:p>
            <a:pPr eaLnBrk="1" hangingPunct="1"/>
            <a:r>
              <a:rPr lang="en-US" altLang="en-US" sz="3600" b="1" dirty="0">
                <a:solidFill>
                  <a:srgbClr val="FF0000"/>
                </a:solidFill>
              </a:rPr>
              <a:t>Packet </a:t>
            </a:r>
            <a:r>
              <a:rPr lang="en-US" altLang="en-US" sz="3600" b="1" dirty="0" smtClean="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464592"/>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55066"/>
            <a:ext cx="1872208" cy="32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533048"/>
            <a:ext cx="7416824" cy="584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720198"/>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buClr>
                <a:schemeClr val="accent2"/>
              </a:buClr>
              <a:buSzPct val="80000"/>
              <a:buFontTx/>
              <a:buChar char="•"/>
            </a:pPr>
            <a:r>
              <a:rPr lang="en-US" altLang="en-US" sz="2400" dirty="0"/>
              <a:t>Token Packets</a:t>
            </a:r>
          </a:p>
          <a:p>
            <a:pPr lvl="1" algn="just" eaLnBrk="1" hangingPunct="1">
              <a:lnSpc>
                <a:spcPct val="150000"/>
              </a:lnSpc>
              <a:buClr>
                <a:schemeClr val="tx1"/>
              </a:buClr>
              <a:buSzPct val="90000"/>
              <a:buFontTx/>
              <a:buChar char="•"/>
            </a:pPr>
            <a:r>
              <a:rPr lang="en-US" altLang="en-US" sz="2400" dirty="0"/>
              <a:t>Use to establish parameters of a data transfer</a:t>
            </a:r>
          </a:p>
          <a:p>
            <a:pPr marL="0" indent="0" algn="just" eaLnBrk="1" hangingPunct="1">
              <a:lnSpc>
                <a:spcPct val="90000"/>
              </a:lnSpc>
              <a:buNone/>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marL="0" indent="0" eaLnBrk="1" hangingPunct="1">
              <a:lnSpc>
                <a:spcPct val="90000"/>
              </a:lnSpc>
              <a:defRPr/>
            </a:pPr>
            <a:r>
              <a:rPr lang="en-US" altLang="en-US" sz="3600" b="1" dirty="0">
                <a:solidFill>
                  <a:srgbClr val="FF0000"/>
                </a:solidFill>
                <a:cs typeface="Times New Roman" panose="02020603050405020304" pitchFamily="18" charset="0"/>
              </a:rPr>
              <a:t>Token </a:t>
            </a:r>
            <a:r>
              <a:rPr lang="en-US" altLang="en-US" sz="3600" b="1" dirty="0" smtClean="0">
                <a:solidFill>
                  <a:srgbClr val="FF0000"/>
                </a:solidFill>
                <a:cs typeface="Times New Roman" panose="02020603050405020304" pitchFamily="18" charset="0"/>
              </a:rPr>
              <a:t>Packets</a:t>
            </a:r>
            <a:endParaRPr lang="en-US" altLang="en-US" sz="3600" b="1" dirty="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64904"/>
            <a:ext cx="8276363"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464592"/>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lvl="1" algn="just" eaLnBrk="1" hangingPunct="1">
              <a:lnSpc>
                <a:spcPct val="150000"/>
              </a:lnSpc>
              <a:buClr>
                <a:schemeClr val="tx1"/>
              </a:buClr>
              <a:buSzPct val="90000"/>
              <a:buFontTx/>
              <a:buChar char="•"/>
            </a:pPr>
            <a:endParaRPr lang="en-US" altLang="en-US" sz="1000" dirty="0" smtClean="0">
              <a:latin typeface="+mj-lt"/>
            </a:endParaRPr>
          </a:p>
          <a:p>
            <a:pPr lvl="1" algn="just" eaLnBrk="1" hangingPunct="1">
              <a:lnSpc>
                <a:spcPct val="150000"/>
              </a:lnSpc>
              <a:buClr>
                <a:schemeClr val="tx1"/>
              </a:buClr>
              <a:buSzPct val="90000"/>
              <a:buFontTx/>
              <a:buChar char="•"/>
            </a:pPr>
            <a:r>
              <a:rPr lang="en-US" altLang="en-US" sz="2400" dirty="0" smtClean="0">
                <a:latin typeface="+mj-lt"/>
              </a:rPr>
              <a:t>Actual </a:t>
            </a:r>
            <a:r>
              <a:rPr lang="en-US" altLang="en-US" sz="2400" dirty="0">
                <a:latin typeface="+mj-lt"/>
              </a:rPr>
              <a:t>transfer of requested information</a:t>
            </a:r>
          </a:p>
          <a:p>
            <a:pPr lvl="1" algn="just" eaLnBrk="1" hangingPunct="1">
              <a:lnSpc>
                <a:spcPct val="150000"/>
              </a:lnSpc>
              <a:buClr>
                <a:schemeClr val="tx1"/>
              </a:buClr>
              <a:buSzPct val="90000"/>
              <a:buFontTx/>
              <a:buChar char="•"/>
            </a:pPr>
            <a:r>
              <a:rPr lang="en-US" altLang="en-US" sz="2400" dirty="0">
                <a:latin typeface="+mj-lt"/>
              </a:rPr>
              <a:t>Two types of data packets - Data0 and Data1 are used to facilitate handshaking procedures (Alternating Bit Protocol)</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Data </a:t>
            </a:r>
            <a:r>
              <a:rPr lang="en-US" altLang="en-US" sz="3600" b="1" dirty="0" smtClean="0">
                <a:solidFill>
                  <a:srgbClr val="FF0000"/>
                </a:solidFill>
              </a:rPr>
              <a:t>Packets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48" y="3284984"/>
            <a:ext cx="856343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464592"/>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lvl="1" algn="just" eaLnBrk="1" hangingPunct="1">
              <a:lnSpc>
                <a:spcPct val="150000"/>
              </a:lnSpc>
              <a:buClr>
                <a:schemeClr val="tx1"/>
              </a:buClr>
              <a:buSzPct val="90000"/>
              <a:buFontTx/>
              <a:buChar char="•"/>
            </a:pPr>
            <a:r>
              <a:rPr lang="en-US" altLang="en-US" sz="2400" dirty="0" smtClean="0">
                <a:latin typeface="+mj-lt"/>
              </a:rPr>
              <a:t>ACK </a:t>
            </a:r>
            <a:r>
              <a:rPr lang="en-US" altLang="en-US" sz="2400" dirty="0">
                <a:latin typeface="+mj-lt"/>
              </a:rPr>
              <a:t>- Data received without error</a:t>
            </a:r>
          </a:p>
          <a:p>
            <a:pPr lvl="1" algn="just" eaLnBrk="1" hangingPunct="1">
              <a:lnSpc>
                <a:spcPct val="150000"/>
              </a:lnSpc>
              <a:buClr>
                <a:schemeClr val="tx1"/>
              </a:buClr>
              <a:buSzPct val="90000"/>
              <a:buFontTx/>
              <a:buChar char="•"/>
            </a:pPr>
            <a:r>
              <a:rPr lang="en-US" altLang="en-US" sz="2400" dirty="0">
                <a:latin typeface="+mj-lt"/>
              </a:rPr>
              <a:t>NAK - Device is temporarily unable to return/accept data</a:t>
            </a:r>
          </a:p>
          <a:p>
            <a:pPr lvl="1" algn="just" eaLnBrk="1" hangingPunct="1">
              <a:lnSpc>
                <a:spcPct val="150000"/>
              </a:lnSpc>
              <a:buClr>
                <a:schemeClr val="tx1"/>
              </a:buClr>
              <a:buSzPct val="90000"/>
              <a:buFontTx/>
              <a:buChar char="•"/>
            </a:pPr>
            <a:r>
              <a:rPr lang="en-US" altLang="en-US" sz="2400" dirty="0">
                <a:latin typeface="+mj-lt"/>
              </a:rPr>
              <a:t>Stall - A catastrophic error has occurred</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Handshaking </a:t>
            </a:r>
            <a:r>
              <a:rPr lang="en-US" altLang="en-US" sz="3600" b="1" dirty="0" smtClean="0">
                <a:solidFill>
                  <a:srgbClr val="FF0000"/>
                </a:solidFill>
              </a:rPr>
              <a:t>Packets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431228"/>
            <a:ext cx="4115421" cy="148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464592"/>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buClr>
                <a:schemeClr val="accent2"/>
              </a:buClr>
              <a:buSzPct val="80000"/>
              <a:buFontTx/>
              <a:buChar char="•"/>
            </a:pPr>
            <a:r>
              <a:rPr lang="en-US" altLang="en-US" sz="2400" dirty="0">
                <a:latin typeface="+mj-lt"/>
              </a:rPr>
              <a:t>PID - Packet Identifier</a:t>
            </a:r>
          </a:p>
          <a:p>
            <a:pPr lvl="1" algn="just" eaLnBrk="1" hangingPunct="1">
              <a:buClr>
                <a:schemeClr val="tx1"/>
              </a:buClr>
              <a:buSzPct val="90000"/>
              <a:buFontTx/>
              <a:buChar char="•"/>
            </a:pPr>
            <a:r>
              <a:rPr lang="en-US" altLang="en-US" sz="2400" dirty="0">
                <a:latin typeface="+mj-lt"/>
              </a:rPr>
              <a:t>Indicates type of packet</a:t>
            </a:r>
            <a:r>
              <a:rPr lang="en-US" altLang="en-US" sz="2400" dirty="0" smtClean="0">
                <a:latin typeface="+mj-lt"/>
              </a:rPr>
              <a:t>.</a:t>
            </a:r>
          </a:p>
          <a:p>
            <a:pPr lvl="1" algn="just" eaLnBrk="1" hangingPunct="1">
              <a:buClr>
                <a:schemeClr val="tx1"/>
              </a:buClr>
              <a:buSzPct val="90000"/>
              <a:buFontTx/>
              <a:buChar char="•"/>
            </a:pPr>
            <a:endParaRPr lang="en-US" altLang="en-US" sz="2400" dirty="0">
              <a:latin typeface="+mj-lt"/>
            </a:endParaRPr>
          </a:p>
          <a:p>
            <a:pPr algn="just" eaLnBrk="1" hangingPunct="1">
              <a:buClr>
                <a:schemeClr val="accent2"/>
              </a:buClr>
              <a:buSzPct val="80000"/>
              <a:buFontTx/>
              <a:buChar char="•"/>
            </a:pPr>
            <a:r>
              <a:rPr lang="en-US" altLang="en-US" sz="2400" dirty="0">
                <a:latin typeface="+mj-lt"/>
              </a:rPr>
              <a:t>ADDR - Device Address</a:t>
            </a:r>
          </a:p>
          <a:p>
            <a:pPr lvl="1" algn="just" eaLnBrk="1" hangingPunct="1">
              <a:buClr>
                <a:schemeClr val="tx1"/>
              </a:buClr>
              <a:buSzPct val="90000"/>
              <a:buFontTx/>
              <a:buChar char="•"/>
            </a:pPr>
            <a:r>
              <a:rPr lang="en-US" altLang="en-US" sz="2400" dirty="0">
                <a:latin typeface="+mj-lt"/>
              </a:rPr>
              <a:t>Indicates device being </a:t>
            </a:r>
            <a:r>
              <a:rPr lang="en-US" altLang="en-US" sz="2400" dirty="0" smtClean="0">
                <a:latin typeface="+mj-lt"/>
              </a:rPr>
              <a:t>accesses</a:t>
            </a:r>
          </a:p>
          <a:p>
            <a:pPr lvl="1" algn="just" eaLnBrk="1" hangingPunct="1">
              <a:buClr>
                <a:schemeClr val="tx1"/>
              </a:buClr>
              <a:buSzPct val="90000"/>
              <a:buFontTx/>
              <a:buChar char="•"/>
            </a:pPr>
            <a:endParaRPr lang="en-US" altLang="en-US" sz="2400" dirty="0">
              <a:latin typeface="+mj-lt"/>
            </a:endParaRPr>
          </a:p>
          <a:p>
            <a:pPr algn="just" eaLnBrk="1" hangingPunct="1">
              <a:buClr>
                <a:schemeClr val="accent2"/>
              </a:buClr>
              <a:buSzPct val="80000"/>
              <a:buFontTx/>
              <a:buChar char="•"/>
            </a:pPr>
            <a:r>
              <a:rPr lang="en-US" altLang="en-US" sz="2400" dirty="0">
                <a:latin typeface="+mj-lt"/>
              </a:rPr>
              <a:t>ENDP - Destination Endpoint</a:t>
            </a:r>
          </a:p>
          <a:p>
            <a:pPr lvl="1" algn="just" eaLnBrk="1" hangingPunct="1">
              <a:buClr>
                <a:schemeClr val="tx1"/>
              </a:buClr>
              <a:buSzPct val="90000"/>
              <a:buFontTx/>
              <a:buChar char="•"/>
            </a:pPr>
            <a:r>
              <a:rPr lang="en-US" altLang="en-US" sz="2400" dirty="0">
                <a:latin typeface="+mj-lt"/>
              </a:rPr>
              <a:t>Indicates which set of registers within given device</a:t>
            </a:r>
            <a:r>
              <a:rPr lang="en-US" altLang="en-US" sz="2400" dirty="0" smtClean="0">
                <a:latin typeface="+mj-lt"/>
              </a:rPr>
              <a:t>.</a:t>
            </a:r>
          </a:p>
          <a:p>
            <a:pPr lvl="1" algn="just" eaLnBrk="1" hangingPunct="1">
              <a:buClr>
                <a:schemeClr val="tx1"/>
              </a:buClr>
              <a:buSzPct val="90000"/>
              <a:buFontTx/>
              <a:buChar char="•"/>
            </a:pPr>
            <a:endParaRPr lang="en-US" altLang="en-US" sz="2400" dirty="0">
              <a:latin typeface="+mj-lt"/>
            </a:endParaRPr>
          </a:p>
          <a:p>
            <a:pPr algn="just" eaLnBrk="1" hangingPunct="1">
              <a:buClr>
                <a:schemeClr val="accent2"/>
              </a:buClr>
              <a:buSzPct val="80000"/>
              <a:buFontTx/>
              <a:buChar char="•"/>
            </a:pPr>
            <a:r>
              <a:rPr lang="en-US" altLang="en-US" sz="2400" dirty="0">
                <a:latin typeface="+mj-lt"/>
              </a:rPr>
              <a:t>CRC5 and CRC16 - A Cyclic Redundancy Check field is affixed to end of packets to check for data errors</a:t>
            </a:r>
          </a:p>
          <a:p>
            <a:pPr lvl="1" eaLnBrk="1" hangingPunct="1">
              <a:buClr>
                <a:schemeClr val="tx1"/>
              </a:buClr>
              <a:buSzPct val="90000"/>
              <a:buFontTx/>
              <a:buChar char="•"/>
            </a:pPr>
            <a:r>
              <a:rPr lang="en-US" altLang="en-US" sz="2400" dirty="0">
                <a:latin typeface="+mj-lt"/>
              </a:rPr>
              <a:t>a 16 bit field is used for data, and a 5 bit field is used for all other packets</a:t>
            </a:r>
          </a:p>
          <a:p>
            <a:pPr algn="just" eaLnBrk="1" hangingPunct="1">
              <a:buClr>
                <a:schemeClr val="accent2"/>
              </a:buClr>
              <a:buSzPct val="80000"/>
              <a:buFontTx/>
              <a:buChar char="•"/>
            </a:pPr>
            <a:endParaRPr lang="en-US" altLang="en-US" sz="2400" dirty="0">
              <a:latin typeface="+mj-lt"/>
            </a:endParaRP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Field </a:t>
            </a:r>
            <a:r>
              <a:rPr lang="en-US" altLang="en-US" sz="3600" b="1" dirty="0" smtClean="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464592"/>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buClr>
                <a:schemeClr val="accent2"/>
              </a:buClr>
              <a:buSzPct val="80000"/>
              <a:buFontTx/>
              <a:buChar char="•"/>
            </a:pPr>
            <a:endParaRPr lang="en-US" altLang="en-US" sz="2400" dirty="0" smtClean="0">
              <a:latin typeface="+mj-lt"/>
            </a:endParaRPr>
          </a:p>
          <a:p>
            <a:pPr algn="just" eaLnBrk="1" hangingPunct="1">
              <a:buClr>
                <a:schemeClr val="accent2"/>
              </a:buClr>
              <a:buSzPct val="80000"/>
              <a:buFontTx/>
              <a:buChar char="•"/>
            </a:pPr>
            <a:r>
              <a:rPr lang="en-US" altLang="en-US" sz="2400" dirty="0" smtClean="0">
                <a:latin typeface="+mj-lt"/>
              </a:rPr>
              <a:t>Frame Number - Identifies Frame Number</a:t>
            </a:r>
          </a:p>
          <a:p>
            <a:pPr lvl="1" algn="just" eaLnBrk="1" hangingPunct="1">
              <a:buClr>
                <a:schemeClr val="tx1"/>
              </a:buClr>
              <a:buSzPct val="90000"/>
              <a:buFontTx/>
              <a:buChar char="•"/>
            </a:pPr>
            <a:r>
              <a:rPr lang="en-US" altLang="en-US" sz="2400" dirty="0" smtClean="0">
                <a:latin typeface="+mj-lt"/>
              </a:rPr>
              <a:t>11 bit field uniquely identifying the given frame</a:t>
            </a:r>
          </a:p>
          <a:p>
            <a:pPr lvl="1" algn="just" eaLnBrk="1" hangingPunct="1">
              <a:buClr>
                <a:schemeClr val="tx1"/>
              </a:buClr>
              <a:buSzPct val="90000"/>
              <a:buFontTx/>
              <a:buChar char="•"/>
            </a:pPr>
            <a:endParaRPr lang="en-US" altLang="en-US" sz="2400" dirty="0" smtClean="0">
              <a:latin typeface="+mj-lt"/>
            </a:endParaRPr>
          </a:p>
          <a:p>
            <a:pPr algn="just" eaLnBrk="1" hangingPunct="1">
              <a:buClr>
                <a:schemeClr val="accent2"/>
              </a:buClr>
              <a:buSzPct val="80000"/>
              <a:buFontTx/>
              <a:buChar char="•"/>
            </a:pPr>
            <a:r>
              <a:rPr lang="en-US" altLang="en-US" sz="2400" dirty="0" smtClean="0">
                <a:latin typeface="+mj-lt"/>
              </a:rPr>
              <a:t>Data - Information to be transmitted</a:t>
            </a:r>
          </a:p>
          <a:p>
            <a:pPr lvl="1" algn="just" eaLnBrk="1" hangingPunct="1">
              <a:buClr>
                <a:schemeClr val="tx1"/>
              </a:buClr>
              <a:buSzPct val="90000"/>
              <a:buFontTx/>
              <a:buChar char="•"/>
            </a:pPr>
            <a:r>
              <a:rPr lang="en-US" altLang="en-US" sz="2400" dirty="0" smtClean="0">
                <a:latin typeface="+mj-lt"/>
              </a:rPr>
              <a:t>Must be an integral number of bytes.</a:t>
            </a:r>
          </a:p>
          <a:p>
            <a:pPr algn="just" eaLnBrk="1" hangingPunct="1">
              <a:buClr>
                <a:schemeClr val="accent2"/>
              </a:buClr>
              <a:buSzPct val="80000"/>
              <a:buFontTx/>
              <a:buChar char="•"/>
            </a:pPr>
            <a:endParaRPr lang="en-US" altLang="en-US" sz="2400" dirty="0">
              <a:latin typeface="+mj-lt"/>
            </a:endParaRP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Field </a:t>
            </a:r>
            <a:r>
              <a:rPr lang="en-US" altLang="en-US" sz="3600" b="1" dirty="0" smtClean="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92927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endParaRPr lang="en-IN" sz="2400" b="1" dirty="0" smtClean="0"/>
          </a:p>
          <a:p>
            <a:pPr algn="just"/>
            <a:endParaRPr lang="en-IN" sz="1050" b="1" dirty="0"/>
          </a:p>
          <a:p>
            <a:pPr algn="just"/>
            <a:r>
              <a:rPr lang="en-IN" sz="2400" b="1" dirty="0" smtClean="0"/>
              <a:t>Enumeration </a:t>
            </a:r>
            <a:r>
              <a:rPr lang="en-IN" sz="2400" b="1" dirty="0"/>
              <a:t>— </a:t>
            </a:r>
            <a:r>
              <a:rPr lang="en-IN" sz="2400" dirty="0"/>
              <a:t>Initialization sequence to inform the host what device was attached to </a:t>
            </a:r>
            <a:r>
              <a:rPr lang="en-IN" sz="2400" dirty="0" smtClean="0"/>
              <a:t>the bus</a:t>
            </a:r>
            <a:r>
              <a:rPr lang="en-IN" sz="2400" dirty="0"/>
              <a:t>. Device parameters are conveyed at this point</a:t>
            </a:r>
            <a:r>
              <a:rPr lang="en-IN" sz="2400" dirty="0" smtClean="0"/>
              <a:t>.</a:t>
            </a:r>
          </a:p>
          <a:p>
            <a:pPr algn="just"/>
            <a:endParaRPr lang="en-IN" sz="2400" dirty="0"/>
          </a:p>
          <a:p>
            <a:pPr algn="just"/>
            <a:r>
              <a:rPr lang="en-IN" sz="2400" b="1" dirty="0"/>
              <a:t>Descriptors </a:t>
            </a:r>
            <a:r>
              <a:rPr lang="en-IN" sz="2400" dirty="0"/>
              <a:t>— List of tables that identify the capabilities of the </a:t>
            </a:r>
            <a:r>
              <a:rPr lang="en-IN" sz="2400" dirty="0" smtClean="0"/>
              <a:t>device</a:t>
            </a:r>
          </a:p>
          <a:p>
            <a:pPr algn="just"/>
            <a:endParaRPr lang="en-IN" sz="2400" dirty="0"/>
          </a:p>
          <a:p>
            <a:pPr algn="just"/>
            <a:r>
              <a:rPr lang="en-IN" sz="2400" b="1" dirty="0"/>
              <a:t>Endpoint </a:t>
            </a:r>
            <a:r>
              <a:rPr lang="en-IN" sz="2400" dirty="0"/>
              <a:t>— All transmissions travel to/from and endpoint which is just a block of memory or </a:t>
            </a:r>
            <a:r>
              <a:rPr lang="en-IN" sz="2400" dirty="0" smtClean="0"/>
              <a:t>a register</a:t>
            </a:r>
            <a:r>
              <a:rPr lang="en-IN" sz="2400" dirty="0"/>
              <a:t>. </a:t>
            </a:r>
            <a:r>
              <a:rPr lang="en-IN" sz="2400" b="1" dirty="0"/>
              <a:t>Endpoint 0 </a:t>
            </a:r>
            <a:r>
              <a:rPr lang="en-IN" sz="2400" dirty="0"/>
              <a:t>is the control endpoint which is the only bi-directional endpoint </a:t>
            </a:r>
            <a:r>
              <a:rPr lang="en-IN" sz="2400" dirty="0" smtClean="0"/>
              <a:t>typically used </a:t>
            </a:r>
            <a:r>
              <a:rPr lang="en-IN" sz="2400" dirty="0"/>
              <a:t>for enumeration</a:t>
            </a:r>
            <a:r>
              <a:rPr lang="en-IN" sz="2400" dirty="0" smtClean="0"/>
              <a:t>.</a:t>
            </a:r>
            <a:endParaRPr lang="en-IN" sz="2400" dirty="0"/>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USB </a:t>
            </a:r>
            <a:r>
              <a:rPr lang="en-US" altLang="en-US" sz="3600" b="1" dirty="0" smtClean="0">
                <a:solidFill>
                  <a:srgbClr val="FF0000"/>
                </a:solidFill>
              </a:rPr>
              <a:t>Terms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406713"/>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buClr>
                <a:schemeClr val="accent2"/>
              </a:buClr>
              <a:buSzPct val="80000"/>
              <a:buFontTx/>
              <a:buChar char="•"/>
            </a:pPr>
            <a:r>
              <a:rPr lang="en-US" altLang="en-US" sz="2400" dirty="0">
                <a:latin typeface="+mj-lt"/>
              </a:rPr>
              <a:t>Bit Ordering</a:t>
            </a:r>
          </a:p>
          <a:p>
            <a:pPr lvl="1" algn="just" eaLnBrk="1" hangingPunct="1">
              <a:buClr>
                <a:schemeClr val="tx1"/>
              </a:buClr>
              <a:buSzPct val="90000"/>
              <a:buFontTx/>
              <a:buChar char="•"/>
            </a:pPr>
            <a:r>
              <a:rPr lang="en-US" altLang="en-US" sz="2400" dirty="0">
                <a:latin typeface="+mj-lt"/>
              </a:rPr>
              <a:t>Bits are sent onto the bus </a:t>
            </a:r>
            <a:r>
              <a:rPr lang="en-US" altLang="en-US" sz="2400" dirty="0" smtClean="0">
                <a:latin typeface="+mj-lt"/>
              </a:rPr>
              <a:t>LSB </a:t>
            </a:r>
            <a:r>
              <a:rPr lang="en-US" altLang="en-US" sz="2400" dirty="0">
                <a:latin typeface="+mj-lt"/>
              </a:rPr>
              <a:t>first</a:t>
            </a:r>
          </a:p>
          <a:p>
            <a:pPr algn="just" eaLnBrk="1" hangingPunct="1">
              <a:buClr>
                <a:schemeClr val="accent2"/>
              </a:buClr>
              <a:buSzPct val="80000"/>
              <a:buFontTx/>
              <a:buChar char="•"/>
            </a:pPr>
            <a:r>
              <a:rPr lang="en-US" altLang="en-US" sz="2400" dirty="0">
                <a:latin typeface="+mj-lt"/>
              </a:rPr>
              <a:t>SYNC fields</a:t>
            </a:r>
          </a:p>
          <a:p>
            <a:pPr lvl="1" algn="just" eaLnBrk="1" hangingPunct="1">
              <a:buClr>
                <a:schemeClr val="tx1"/>
              </a:buClr>
              <a:buSzPct val="90000"/>
              <a:buFontTx/>
              <a:buChar char="•"/>
            </a:pPr>
            <a:r>
              <a:rPr lang="en-US" altLang="en-US" sz="2400" dirty="0">
                <a:latin typeface="+mj-lt"/>
              </a:rPr>
              <a:t>Appears on the bus as IDLE followed by the binary sequence “00000001” in the NRZI encoding</a:t>
            </a:r>
          </a:p>
          <a:p>
            <a:pPr algn="just" eaLnBrk="1" hangingPunct="1">
              <a:buClr>
                <a:schemeClr val="accent2"/>
              </a:buClr>
              <a:buSzPct val="80000"/>
              <a:buFontTx/>
              <a:buChar char="•"/>
            </a:pPr>
            <a:r>
              <a:rPr lang="en-US" altLang="en-US" sz="2400" dirty="0">
                <a:latin typeface="+mj-lt"/>
              </a:rPr>
              <a:t>Packet Identifier Fields (PID</a:t>
            </a:r>
            <a:r>
              <a:rPr lang="en-US" altLang="en-US" sz="2400" dirty="0" smtClean="0">
                <a:latin typeface="+mj-lt"/>
              </a:rPr>
              <a:t>)</a:t>
            </a:r>
          </a:p>
          <a:p>
            <a:pPr algn="just" eaLnBrk="1" hangingPunct="1">
              <a:buClr>
                <a:schemeClr val="accent2"/>
              </a:buClr>
              <a:buSzPct val="80000"/>
              <a:buFontTx/>
              <a:buChar char="•"/>
            </a:pPr>
            <a:endParaRPr lang="en-US" altLang="en-US" sz="2400" dirty="0">
              <a:latin typeface="+mj-lt"/>
            </a:endParaRP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Packet Encoding</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3826780459"/>
              </p:ext>
            </p:extLst>
          </p:nvPr>
        </p:nvGraphicFramePr>
        <p:xfrm>
          <a:off x="754013" y="3861048"/>
          <a:ext cx="7418387" cy="2420938"/>
        </p:xfrm>
        <a:graphic>
          <a:graphicData uri="http://schemas.openxmlformats.org/presentationml/2006/ole">
            <mc:AlternateContent xmlns:mc="http://schemas.openxmlformats.org/markup-compatibility/2006">
              <mc:Choice xmlns:v="urn:schemas-microsoft-com:vml" Requires="v">
                <p:oleObj spid="_x0000_s5193" name="Document" r:id="rId5" imgW="7429500" imgH="2324100" progId="Word.Document.8">
                  <p:embed/>
                </p:oleObj>
              </mc:Choice>
              <mc:Fallback>
                <p:oleObj name="Document" r:id="rId5" imgW="7429500" imgH="2324100"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13" y="3861048"/>
                        <a:ext cx="7418387" cy="2420938"/>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30464592"/>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buClr>
                <a:schemeClr val="accent2"/>
              </a:buClr>
              <a:buSzPct val="80000"/>
              <a:buFontTx/>
              <a:buChar char="•"/>
            </a:pPr>
            <a:endParaRPr lang="en-US" altLang="en-US" sz="2400" dirty="0" smtClean="0">
              <a:latin typeface="+mj-lt"/>
            </a:endParaRPr>
          </a:p>
          <a:p>
            <a:pPr algn="just" eaLnBrk="1" hangingPunct="1">
              <a:buClr>
                <a:schemeClr val="accent2"/>
              </a:buClr>
              <a:buSzPct val="80000"/>
              <a:buFontTx/>
              <a:buChar char="•"/>
            </a:pPr>
            <a:r>
              <a:rPr lang="en-US" altLang="en-US" sz="2400" dirty="0" smtClean="0">
                <a:latin typeface="+mj-lt"/>
              </a:rPr>
              <a:t>Address </a:t>
            </a:r>
            <a:r>
              <a:rPr lang="en-US" altLang="en-US" sz="2400" dirty="0">
                <a:latin typeface="+mj-lt"/>
              </a:rPr>
              <a:t>Fields</a:t>
            </a:r>
          </a:p>
          <a:p>
            <a:pPr lvl="1" algn="just" eaLnBrk="1" hangingPunct="1">
              <a:buClr>
                <a:schemeClr val="tx1"/>
              </a:buClr>
              <a:buSzPct val="90000"/>
              <a:buFontTx/>
              <a:buChar char="•"/>
            </a:pPr>
            <a:r>
              <a:rPr lang="en-US" altLang="en-US" sz="2400" dirty="0">
                <a:latin typeface="+mj-lt"/>
              </a:rPr>
              <a:t>7-bit field, specifies source or destination of data </a:t>
            </a:r>
            <a:r>
              <a:rPr lang="en-US" altLang="en-US" sz="2400" dirty="0" smtClean="0">
                <a:latin typeface="+mj-lt"/>
              </a:rPr>
              <a:t>packet</a:t>
            </a:r>
          </a:p>
          <a:p>
            <a:pPr lvl="1" algn="just" eaLnBrk="1" hangingPunct="1">
              <a:buClr>
                <a:schemeClr val="tx1"/>
              </a:buClr>
              <a:buSzPct val="90000"/>
              <a:buFontTx/>
              <a:buChar char="•"/>
            </a:pPr>
            <a:endParaRPr lang="en-US" altLang="en-US" sz="2400" dirty="0">
              <a:latin typeface="+mj-lt"/>
            </a:endParaRPr>
          </a:p>
          <a:p>
            <a:pPr algn="just" eaLnBrk="1" hangingPunct="1">
              <a:buClr>
                <a:schemeClr val="accent2"/>
              </a:buClr>
              <a:buSzPct val="80000"/>
              <a:buFontTx/>
              <a:buChar char="•"/>
            </a:pPr>
            <a:r>
              <a:rPr lang="en-US" altLang="en-US" sz="2400" dirty="0">
                <a:latin typeface="+mj-lt"/>
              </a:rPr>
              <a:t>Endpoint Fields</a:t>
            </a:r>
          </a:p>
          <a:p>
            <a:pPr lvl="1" algn="just" eaLnBrk="1" hangingPunct="1">
              <a:buClr>
                <a:schemeClr val="tx1"/>
              </a:buClr>
              <a:buSzPct val="90000"/>
              <a:buFontTx/>
              <a:buChar char="•"/>
            </a:pPr>
            <a:r>
              <a:rPr lang="en-US" altLang="en-US" sz="2400" dirty="0">
                <a:latin typeface="+mj-lt"/>
              </a:rPr>
              <a:t>4-bit field, permits more flexible addressing of functions in which more than one endpoint is </a:t>
            </a:r>
            <a:r>
              <a:rPr lang="en-US" altLang="en-US" sz="2400" dirty="0" smtClean="0">
                <a:latin typeface="+mj-lt"/>
              </a:rPr>
              <a:t>required</a:t>
            </a:r>
          </a:p>
          <a:p>
            <a:pPr lvl="1" algn="just" eaLnBrk="1" hangingPunct="1">
              <a:buClr>
                <a:schemeClr val="tx1"/>
              </a:buClr>
              <a:buSzPct val="90000"/>
              <a:buFontTx/>
              <a:buChar char="•"/>
            </a:pPr>
            <a:endParaRPr lang="en-US" altLang="en-US" sz="2400" dirty="0">
              <a:latin typeface="+mj-lt"/>
            </a:endParaRPr>
          </a:p>
          <a:p>
            <a:pPr algn="just" eaLnBrk="1" hangingPunct="1">
              <a:buClr>
                <a:schemeClr val="accent2"/>
              </a:buClr>
              <a:buSzPct val="80000"/>
              <a:buFontTx/>
              <a:buChar char="•"/>
            </a:pPr>
            <a:r>
              <a:rPr lang="en-US" altLang="en-US" sz="2400" dirty="0">
                <a:latin typeface="+mj-lt"/>
              </a:rPr>
              <a:t>Frame Number Field</a:t>
            </a:r>
          </a:p>
          <a:p>
            <a:pPr lvl="1" algn="just" eaLnBrk="1" hangingPunct="1">
              <a:buClr>
                <a:schemeClr val="tx1"/>
              </a:buClr>
              <a:buSzPct val="90000"/>
              <a:buFontTx/>
              <a:buChar char="•"/>
            </a:pPr>
            <a:r>
              <a:rPr lang="en-US" altLang="en-US" sz="2400" dirty="0">
                <a:latin typeface="+mj-lt"/>
              </a:rPr>
              <a:t>11-bit field that is incremented by the host on a per-frame basis.</a:t>
            </a:r>
          </a:p>
          <a:p>
            <a:pPr lvl="1" algn="just" eaLnBrk="1" hangingPunct="1">
              <a:buClr>
                <a:schemeClr val="tx1"/>
              </a:buClr>
              <a:buSzPct val="90000"/>
              <a:buFontTx/>
              <a:buChar char="•"/>
            </a:pPr>
            <a:r>
              <a:rPr lang="en-US" altLang="en-US" sz="2400" dirty="0">
                <a:latin typeface="+mj-lt"/>
              </a:rPr>
              <a:t>Rolls over upon reaching its maximum value of 0x7FFH</a:t>
            </a: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Packet Encoding</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464592"/>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buClr>
                <a:schemeClr val="accent2"/>
              </a:buClr>
              <a:buSzPct val="80000"/>
              <a:buFontTx/>
              <a:buChar char="•"/>
            </a:pPr>
            <a:endParaRPr lang="en-US" altLang="en-US" sz="2400" dirty="0" smtClean="0">
              <a:latin typeface="+mj-lt"/>
            </a:endParaRPr>
          </a:p>
          <a:p>
            <a:pPr algn="just" eaLnBrk="1" hangingPunct="1">
              <a:buClr>
                <a:schemeClr val="accent2"/>
              </a:buClr>
              <a:buSzPct val="80000"/>
              <a:buFontTx/>
              <a:buChar char="•"/>
            </a:pPr>
            <a:r>
              <a:rPr lang="en-US" altLang="en-US" sz="2400" dirty="0" smtClean="0">
                <a:latin typeface="+mj-lt"/>
              </a:rPr>
              <a:t>Data </a:t>
            </a:r>
            <a:r>
              <a:rPr lang="en-US" altLang="en-US" sz="2400" dirty="0">
                <a:latin typeface="+mj-lt"/>
              </a:rPr>
              <a:t>Fields</a:t>
            </a:r>
          </a:p>
          <a:p>
            <a:pPr lvl="1" algn="just" eaLnBrk="1" hangingPunct="1">
              <a:buClr>
                <a:schemeClr val="tx1"/>
              </a:buClr>
              <a:buSzPct val="90000"/>
              <a:buFontTx/>
              <a:buChar char="•"/>
            </a:pPr>
            <a:r>
              <a:rPr lang="en-US" altLang="en-US" sz="2400" dirty="0">
                <a:latin typeface="+mj-lt"/>
              </a:rPr>
              <a:t>Ranges from 0 to 1023 bytes and must have an integral number of bytes.</a:t>
            </a:r>
          </a:p>
          <a:p>
            <a:pPr lvl="1" algn="just" eaLnBrk="1" hangingPunct="1">
              <a:buClr>
                <a:schemeClr val="tx1"/>
              </a:buClr>
              <a:buSzPct val="90000"/>
              <a:buFontTx/>
              <a:buChar char="•"/>
            </a:pPr>
            <a:r>
              <a:rPr lang="en-US" altLang="en-US" sz="2400" dirty="0">
                <a:latin typeface="+mj-lt"/>
              </a:rPr>
              <a:t>Data bits within each byte are shifted out </a:t>
            </a:r>
            <a:r>
              <a:rPr lang="en-US" altLang="en-US" sz="2400" dirty="0" smtClean="0">
                <a:latin typeface="+mj-lt"/>
              </a:rPr>
              <a:t>LSB first</a:t>
            </a:r>
          </a:p>
          <a:p>
            <a:pPr lvl="1" algn="just" eaLnBrk="1" hangingPunct="1">
              <a:buClr>
                <a:schemeClr val="tx1"/>
              </a:buClr>
              <a:buSzPct val="90000"/>
              <a:buFontTx/>
              <a:buChar char="•"/>
            </a:pPr>
            <a:endParaRPr lang="en-US" altLang="en-US" sz="2400" dirty="0">
              <a:latin typeface="+mj-lt"/>
            </a:endParaRPr>
          </a:p>
          <a:p>
            <a:pPr algn="just" eaLnBrk="1" hangingPunct="1">
              <a:buClr>
                <a:schemeClr val="accent2"/>
              </a:buClr>
              <a:buSzPct val="80000"/>
              <a:buFontTx/>
              <a:buChar char="•"/>
            </a:pPr>
            <a:r>
              <a:rPr lang="en-US" altLang="en-US" sz="2400" dirty="0">
                <a:latin typeface="+mj-lt"/>
              </a:rPr>
              <a:t>End of Packet Fields</a:t>
            </a:r>
          </a:p>
          <a:p>
            <a:pPr lvl="1" algn="just" eaLnBrk="1" hangingPunct="1">
              <a:buClr>
                <a:schemeClr val="tx1"/>
              </a:buClr>
              <a:buSzPct val="90000"/>
              <a:buFontTx/>
              <a:buChar char="•"/>
            </a:pPr>
            <a:r>
              <a:rPr lang="en-US" altLang="en-US" sz="2400" dirty="0">
                <a:latin typeface="+mj-lt"/>
              </a:rPr>
              <a:t>Both differential lines are driven to ‘0’ for two lock cycles and then one of them to ‘1’ for one clock cycle</a:t>
            </a:r>
          </a:p>
          <a:p>
            <a:pPr algn="just" eaLnBrk="1" hangingPunct="1">
              <a:buClr>
                <a:schemeClr val="accent2"/>
              </a:buClr>
              <a:buSzPct val="80000"/>
              <a:buFontTx/>
              <a:buChar char="•"/>
            </a:pPr>
            <a:endParaRPr lang="en-US" altLang="en-US" sz="2400" dirty="0">
              <a:latin typeface="+mj-lt"/>
            </a:endParaRP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Packet Encoding</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872108"/>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buClr>
                <a:schemeClr val="accent2"/>
              </a:buClr>
              <a:buSzPct val="80000"/>
              <a:buFontTx/>
              <a:buChar char="•"/>
            </a:pPr>
            <a:r>
              <a:rPr lang="en-US" altLang="en-US" sz="2400" dirty="0">
                <a:latin typeface="+mj-lt"/>
              </a:rPr>
              <a:t>In order to maintain synchronization,  a ‘0’ is inserted after every seven consecutive ‘1’s.</a:t>
            </a:r>
          </a:p>
          <a:p>
            <a:pPr lvl="1" algn="just" eaLnBrk="1" hangingPunct="1">
              <a:buClr>
                <a:schemeClr val="tx1"/>
              </a:buClr>
              <a:buSzPct val="90000"/>
              <a:buFontTx/>
              <a:buChar char="•"/>
            </a:pPr>
            <a:r>
              <a:rPr lang="en-US" altLang="en-US" sz="2400" dirty="0">
                <a:latin typeface="+mj-lt"/>
              </a:rPr>
              <a:t>referred to as bit stuffing</a:t>
            </a:r>
          </a:p>
          <a:p>
            <a:pPr algn="just" eaLnBrk="1" hangingPunct="1">
              <a:buClr>
                <a:schemeClr val="accent2"/>
              </a:buClr>
              <a:buSzPct val="80000"/>
              <a:buFontTx/>
              <a:buChar char="•"/>
            </a:pPr>
            <a:r>
              <a:rPr lang="en-US" altLang="en-US" sz="2400" dirty="0">
                <a:latin typeface="+mj-lt"/>
              </a:rPr>
              <a:t>A SYNC pattern, composed of seven ‘0’s and a ‘1’ is sent before every packet.</a:t>
            </a:r>
          </a:p>
          <a:p>
            <a:pPr algn="just" eaLnBrk="1" hangingPunct="1">
              <a:buClr>
                <a:schemeClr val="accent2"/>
              </a:buClr>
              <a:buSzPct val="80000"/>
              <a:buFontTx/>
              <a:buChar char="•"/>
            </a:pPr>
            <a:r>
              <a:rPr lang="en-US" altLang="en-US" sz="2400" dirty="0">
                <a:latin typeface="+mj-lt"/>
              </a:rPr>
              <a:t>An EOP is use to signal the last bit of the packet has been sent.</a:t>
            </a:r>
          </a:p>
          <a:p>
            <a:pPr algn="just" eaLnBrk="1" hangingPunct="1">
              <a:buClr>
                <a:schemeClr val="accent2"/>
              </a:buClr>
              <a:buSzPct val="80000"/>
              <a:buFontTx/>
              <a:buChar char="•"/>
            </a:pPr>
            <a:r>
              <a:rPr lang="en-US" altLang="en-US" sz="2400" dirty="0">
                <a:latin typeface="+mj-lt"/>
              </a:rPr>
              <a:t>The bus may is placed in an idle state while the device controlling the line is switched</a:t>
            </a:r>
            <a:r>
              <a:rPr lang="en-US" altLang="en-US" sz="2400" dirty="0" smtClean="0">
                <a:latin typeface="+mj-lt"/>
              </a:rPr>
              <a:t>.</a:t>
            </a:r>
          </a:p>
          <a:p>
            <a:pPr algn="just" eaLnBrk="1" hangingPunct="1">
              <a:buClr>
                <a:schemeClr val="accent2"/>
              </a:buClr>
              <a:buSzPct val="80000"/>
              <a:buFontTx/>
              <a:buChar char="•"/>
            </a:pPr>
            <a:endParaRPr lang="en-US" altLang="en-US" sz="2400" dirty="0">
              <a:latin typeface="+mj-lt"/>
            </a:endParaRPr>
          </a:p>
          <a:p>
            <a:pPr algn="just" eaLnBrk="1" hangingPunct="1">
              <a:buClr>
                <a:schemeClr val="accent2"/>
              </a:buClr>
              <a:buSzPct val="80000"/>
              <a:buFontTx/>
              <a:buChar char="•"/>
            </a:pPr>
            <a:endParaRPr lang="en-US" altLang="en-US" sz="2400" dirty="0">
              <a:latin typeface="+mj-lt"/>
            </a:endParaRP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a:defRPr/>
            </a:pPr>
            <a:r>
              <a:rPr lang="en-US" altLang="en-US" sz="3600" b="1" dirty="0">
                <a:solidFill>
                  <a:srgbClr val="FF0000"/>
                </a:solidFill>
              </a:rPr>
              <a:t>Transfer Formats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11" y="4869160"/>
            <a:ext cx="7699713"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464592"/>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USB Packet Encoding</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864096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464592"/>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r>
              <a:rPr lang="en-IN" sz="2400" dirty="0" smtClean="0"/>
              <a:t>Ease </a:t>
            </a:r>
            <a:r>
              <a:rPr lang="en-IN" sz="2400" dirty="0"/>
              <a:t>of Use</a:t>
            </a:r>
          </a:p>
          <a:p>
            <a:pPr lvl="2"/>
            <a:r>
              <a:rPr lang="en-IN" dirty="0" smtClean="0"/>
              <a:t>One </a:t>
            </a:r>
            <a:r>
              <a:rPr lang="en-IN" dirty="0"/>
              <a:t>interface for many devices</a:t>
            </a:r>
          </a:p>
          <a:p>
            <a:pPr lvl="2"/>
            <a:r>
              <a:rPr lang="en-IN" dirty="0" smtClean="0"/>
              <a:t>Hot </a:t>
            </a:r>
            <a:r>
              <a:rPr lang="en-IN" dirty="0"/>
              <a:t>pluggable</a:t>
            </a:r>
          </a:p>
          <a:p>
            <a:pPr lvl="2"/>
            <a:r>
              <a:rPr lang="en-IN" dirty="0" smtClean="0"/>
              <a:t>Automatic </a:t>
            </a:r>
            <a:r>
              <a:rPr lang="en-IN" dirty="0"/>
              <a:t>configuration</a:t>
            </a:r>
          </a:p>
          <a:p>
            <a:pPr lvl="2"/>
            <a:r>
              <a:rPr lang="en-IN" dirty="0" smtClean="0"/>
              <a:t>No </a:t>
            </a:r>
            <a:r>
              <a:rPr lang="en-IN" dirty="0"/>
              <a:t>power supply required</a:t>
            </a:r>
          </a:p>
          <a:p>
            <a:pPr lvl="2"/>
            <a:r>
              <a:rPr lang="en-IN" dirty="0" smtClean="0"/>
              <a:t>Devices </a:t>
            </a:r>
            <a:r>
              <a:rPr lang="en-IN" dirty="0"/>
              <a:t>can pull up to 500 mA from the </a:t>
            </a:r>
            <a:r>
              <a:rPr lang="en-IN" dirty="0" smtClean="0"/>
              <a:t>bus</a:t>
            </a:r>
          </a:p>
          <a:p>
            <a:r>
              <a:rPr lang="en-IN" sz="2400" dirty="0" smtClean="0"/>
              <a:t>Reliability</a:t>
            </a:r>
            <a:endParaRPr lang="en-IN" sz="2400" dirty="0"/>
          </a:p>
          <a:p>
            <a:pPr lvl="2"/>
            <a:r>
              <a:rPr lang="en-IN" dirty="0" smtClean="0"/>
              <a:t>Lossless </a:t>
            </a:r>
            <a:r>
              <a:rPr lang="en-IN" dirty="0"/>
              <a:t>data transfers</a:t>
            </a:r>
          </a:p>
          <a:p>
            <a:r>
              <a:rPr lang="en-IN" sz="2400" dirty="0" smtClean="0"/>
              <a:t>Speed</a:t>
            </a:r>
            <a:endParaRPr lang="en-IN" sz="2400" dirty="0"/>
          </a:p>
          <a:p>
            <a:pPr lvl="1"/>
            <a:r>
              <a:rPr lang="en-IN" sz="2400" dirty="0" smtClean="0"/>
              <a:t>Three </a:t>
            </a:r>
            <a:r>
              <a:rPr lang="en-IN" sz="2400" dirty="0"/>
              <a:t>transfer speeds</a:t>
            </a:r>
          </a:p>
          <a:p>
            <a:pPr lvl="2"/>
            <a:r>
              <a:rPr lang="en-IN" dirty="0" smtClean="0"/>
              <a:t>Low </a:t>
            </a:r>
            <a:r>
              <a:rPr lang="en-IN" dirty="0"/>
              <a:t>Speed – 1.5 Mbps (USB 1.1 and 2.0)</a:t>
            </a:r>
          </a:p>
          <a:p>
            <a:pPr lvl="2"/>
            <a:r>
              <a:rPr lang="en-IN" dirty="0" smtClean="0"/>
              <a:t>Full </a:t>
            </a:r>
            <a:r>
              <a:rPr lang="en-IN" dirty="0"/>
              <a:t>Speed – 12 Mbps (USB 1.1 and 2.0)</a:t>
            </a:r>
          </a:p>
          <a:p>
            <a:pPr lvl="2"/>
            <a:r>
              <a:rPr lang="en-IN" dirty="0" smtClean="0"/>
              <a:t>Hi-Speed </a:t>
            </a:r>
            <a:r>
              <a:rPr lang="en-IN" dirty="0"/>
              <a:t>– 480 Mbps (USB 2.0 only</a:t>
            </a:r>
            <a:r>
              <a:rPr lang="en-IN" dirty="0" smtClean="0"/>
              <a:t>)</a:t>
            </a:r>
            <a:endParaRPr lang="en-IN" dirty="0"/>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smtClean="0">
                <a:solidFill>
                  <a:srgbClr val="FF0000"/>
                </a:solidFill>
                <a:cs typeface="Times New Roman" panose="02020603050405020304" pitchFamily="18" charset="0"/>
              </a:rPr>
              <a:t>Advantages of USB</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893417"/>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endParaRPr lang="en-IN" sz="2400" dirty="0" smtClean="0"/>
          </a:p>
          <a:p>
            <a:r>
              <a:rPr lang="en-IN" sz="2400" dirty="0" smtClean="0"/>
              <a:t>Low </a:t>
            </a:r>
            <a:r>
              <a:rPr lang="en-IN" sz="2400" dirty="0"/>
              <a:t>Power Consumption</a:t>
            </a:r>
          </a:p>
          <a:p>
            <a:pPr lvl="1"/>
            <a:r>
              <a:rPr lang="en-IN" sz="2400" dirty="0" smtClean="0"/>
              <a:t>Suspend </a:t>
            </a:r>
            <a:r>
              <a:rPr lang="en-IN" sz="2400" dirty="0"/>
              <a:t>mode</a:t>
            </a:r>
          </a:p>
          <a:p>
            <a:pPr lvl="2"/>
            <a:r>
              <a:rPr lang="en-IN" dirty="0" smtClean="0"/>
              <a:t>Devices </a:t>
            </a:r>
            <a:r>
              <a:rPr lang="en-IN" dirty="0"/>
              <a:t>consume 500 </a:t>
            </a:r>
            <a:r>
              <a:rPr lang="en-IN" dirty="0" err="1"/>
              <a:t>uA</a:t>
            </a:r>
            <a:r>
              <a:rPr lang="en-IN" dirty="0"/>
              <a:t> or less (USB 2.0)</a:t>
            </a:r>
          </a:p>
          <a:p>
            <a:pPr lvl="2"/>
            <a:r>
              <a:rPr lang="en-IN" dirty="0" smtClean="0"/>
              <a:t>Devices </a:t>
            </a:r>
            <a:r>
              <a:rPr lang="en-IN" dirty="0"/>
              <a:t>consume 2.5 mA or less (USB 3.0</a:t>
            </a:r>
            <a:r>
              <a:rPr lang="en-IN" dirty="0" smtClean="0"/>
              <a:t>)</a:t>
            </a:r>
          </a:p>
          <a:p>
            <a:pPr lvl="2"/>
            <a:endParaRPr lang="en-IN" dirty="0"/>
          </a:p>
          <a:p>
            <a:r>
              <a:rPr lang="en-IN" sz="2400" dirty="0" smtClean="0"/>
              <a:t>Availability</a:t>
            </a:r>
            <a:endParaRPr lang="en-IN" sz="2400" dirty="0"/>
          </a:p>
          <a:p>
            <a:pPr lvl="2"/>
            <a:r>
              <a:rPr lang="en-IN" dirty="0" smtClean="0"/>
              <a:t>Microsoft </a:t>
            </a:r>
            <a:r>
              <a:rPr lang="en-IN" dirty="0"/>
              <a:t>and Intel’s PC 2001 System </a:t>
            </a:r>
            <a:r>
              <a:rPr lang="en-IN" dirty="0" smtClean="0"/>
              <a:t>Design Guide </a:t>
            </a:r>
            <a:r>
              <a:rPr lang="en-IN" dirty="0"/>
              <a:t>requires that all new PC’s have two </a:t>
            </a:r>
            <a:r>
              <a:rPr lang="en-IN" dirty="0" smtClean="0"/>
              <a:t>user accessible USB </a:t>
            </a:r>
            <a:r>
              <a:rPr lang="en-IN" dirty="0"/>
              <a:t>ports</a:t>
            </a:r>
            <a:endParaRPr lang="en-US" altLang="en-US"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cs typeface="Times New Roman" panose="02020603050405020304" pitchFamily="18" charset="0"/>
              </a:rPr>
              <a:t>Advantages of USB</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154413"/>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ko-KR" sz="3600" b="1" dirty="0">
                <a:solidFill>
                  <a:srgbClr val="FF0000"/>
                </a:solidFill>
              </a:rPr>
              <a:t>Comparison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oup 97"/>
          <p:cNvGraphicFramePr>
            <a:graphicFrameLocks noGrp="1"/>
          </p:cNvGraphicFramePr>
          <p:nvPr>
            <p:extLst>
              <p:ext uri="{D42A27DB-BD31-4B8C-83A1-F6EECF244321}">
                <p14:modId xmlns:p14="http://schemas.microsoft.com/office/powerpoint/2010/main" val="3204010781"/>
              </p:ext>
            </p:extLst>
          </p:nvPr>
        </p:nvGraphicFramePr>
        <p:xfrm>
          <a:off x="251520" y="980728"/>
          <a:ext cx="8610600" cy="5187696"/>
        </p:xfrm>
        <a:graphic>
          <a:graphicData uri="http://schemas.openxmlformats.org/drawingml/2006/table">
            <a:tbl>
              <a:tblPr/>
              <a:tblGrid>
                <a:gridCol w="1447800"/>
                <a:gridCol w="1422400"/>
                <a:gridCol w="1397000"/>
                <a:gridCol w="1295400"/>
                <a:gridCol w="1325563"/>
                <a:gridCol w="1722437"/>
              </a:tblGrid>
              <a:tr h="8382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Interface</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1"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Format</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1"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Number of</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Devices</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(maximum)</a:t>
                      </a:r>
                      <a:endParaRPr kumimoji="1" lang="en-US" altLang="ko-KR" sz="1600" b="1"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Length</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(maximum,</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feet)</a:t>
                      </a:r>
                      <a:endParaRPr kumimoji="1" lang="en-US" altLang="ko-KR" sz="1600" b="1"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Speed</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(maximum,</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bits/sec.)</a:t>
                      </a:r>
                      <a:endParaRPr kumimoji="1" lang="en-US" altLang="ko-KR" sz="1600" b="1"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1" i="0" u="none" strike="noStrike" cap="none" normalizeH="0" baseline="0" dirty="0" smtClean="0">
                          <a:ln>
                            <a:noFill/>
                          </a:ln>
                          <a:solidFill>
                            <a:schemeClr val="tx1"/>
                          </a:solidFill>
                          <a:effectLst/>
                          <a:latin typeface="+mn-lt"/>
                          <a:ea typeface="굴림" pitchFamily="50" charset="-127"/>
                        </a:rPr>
                        <a:t>Typical Use</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1"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USB</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asynchronous</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serial</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127</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16 (or up to</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96 ft. with 5</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hubs)</a:t>
                      </a: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1.5M, 12M,</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480M</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Mouse,</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keyboard, disk</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drive, modem,</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audio</a:t>
                      </a:r>
                      <a:endParaRPr kumimoji="1" lang="en-US" altLang="ko-KR" sz="1600" b="0"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RS-232</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(EIA/TIA-232)</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asynchronous</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serial</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2</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50-100</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20k (115k</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with some</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hardware)</a:t>
                      </a: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Modem, mouse,</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instrumentation</a:t>
                      </a:r>
                      <a:endParaRPr kumimoji="1" lang="en-US" altLang="ko-KR" sz="1600" b="0"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Parallel Printer</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Port</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parallel</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2 (8 with</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daisy-chain</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support)</a:t>
                      </a: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10–30</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8M</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Printers,</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scanners, disk</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drives</a:t>
                      </a:r>
                      <a:endParaRPr kumimoji="1" lang="en-US" altLang="ko-KR" sz="1600" b="0"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IEEE-1394</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(FireWire)</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serial</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64</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15</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400M</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(increasing to</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3.2G with</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smtClean="0">
                          <a:ln>
                            <a:noFill/>
                          </a:ln>
                          <a:solidFill>
                            <a:schemeClr val="tx1"/>
                          </a:solidFill>
                          <a:effectLst/>
                          <a:latin typeface="+mn-lt"/>
                          <a:ea typeface="굴림" pitchFamily="50" charset="-127"/>
                        </a:rPr>
                        <a:t>IEEE-1394b</a:t>
                      </a:r>
                      <a:endParaRPr kumimoji="1" lang="en-US" altLang="ko-KR" sz="1600" b="0" i="0" u="none" strike="noStrike" cap="none" normalizeH="0" baseline="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r>
                        <a:rPr kumimoji="1" lang="en-US" altLang="ko-KR" sz="1600" b="0" i="0" u="none" strike="noStrike" cap="none" normalizeH="0" baseline="0" dirty="0" smtClean="0">
                          <a:ln>
                            <a:noFill/>
                          </a:ln>
                          <a:solidFill>
                            <a:schemeClr val="tx1"/>
                          </a:solidFill>
                          <a:effectLst/>
                          <a:latin typeface="+mn-lt"/>
                          <a:ea typeface="굴림" pitchFamily="50" charset="-127"/>
                        </a:rPr>
                        <a:t>Video, mass storage</a:t>
                      </a:r>
                    </a:p>
                    <a:p>
                      <a:pPr marL="0" marR="0" lvl="0" indent="0" algn="ctr" defTabSz="914400" rtl="0" eaLnBrk="1" fontAlgn="base" latinLnBrk="1" hangingPunct="1">
                        <a:lnSpc>
                          <a:spcPct val="100000"/>
                        </a:lnSpc>
                        <a:spcBef>
                          <a:spcPct val="20000"/>
                        </a:spcBef>
                        <a:spcAft>
                          <a:spcPct val="0"/>
                        </a:spcAft>
                        <a:buClr>
                          <a:schemeClr val="hlink"/>
                        </a:buClr>
                        <a:buSzPct val="90000"/>
                        <a:buFont typeface="Wingdings" pitchFamily="2" charset="2"/>
                        <a:buNone/>
                        <a:tabLst/>
                      </a:pPr>
                      <a:endParaRPr kumimoji="1" lang="en-US" altLang="ko-KR" sz="1600" b="0"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50"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33202598"/>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916832"/>
            <a:ext cx="8928992" cy="4464496"/>
          </a:xfrm>
        </p:spPr>
        <p:txBody>
          <a:bodyPr/>
          <a:lstStyle/>
          <a:p>
            <a:pPr marL="0" indent="0" algn="ctr" eaLnBrk="1" hangingPunct="1">
              <a:lnSpc>
                <a:spcPct val="90000"/>
              </a:lnSpc>
              <a:buNone/>
              <a:defRPr/>
            </a:pPr>
            <a:endParaRPr lang="en-US" altLang="en-US" sz="2400" b="1" u="sng" dirty="0" smtClean="0">
              <a:solidFill>
                <a:srgbClr val="FF0000"/>
              </a:solidFill>
              <a:cs typeface="Times New Roman" panose="02020603050405020304" pitchFamily="18" charset="0"/>
            </a:endParaRPr>
          </a:p>
          <a:p>
            <a:pPr algn="just">
              <a:lnSpc>
                <a:spcPct val="150000"/>
              </a:lnSpc>
              <a:buFont typeface="Arial" panose="020B0604020202020204" pitchFamily="34" charset="0"/>
              <a:buChar char="•"/>
            </a:pPr>
            <a:r>
              <a:rPr lang="en-US" sz="2400" dirty="0"/>
              <a:t>CANBUS or CAN bus – </a:t>
            </a:r>
            <a:r>
              <a:rPr lang="en-US" sz="2400" b="1" dirty="0">
                <a:solidFill>
                  <a:srgbClr val="FF0000"/>
                </a:solidFill>
              </a:rPr>
              <a:t>C</a:t>
            </a:r>
            <a:r>
              <a:rPr lang="en-US" sz="2400" dirty="0"/>
              <a:t>ontroller </a:t>
            </a:r>
            <a:r>
              <a:rPr lang="en-US" sz="2400" b="1" dirty="0">
                <a:solidFill>
                  <a:srgbClr val="FF0000"/>
                </a:solidFill>
              </a:rPr>
              <a:t>A</a:t>
            </a:r>
            <a:r>
              <a:rPr lang="en-US" sz="2400" dirty="0"/>
              <a:t>rea </a:t>
            </a:r>
            <a:r>
              <a:rPr lang="en-US" sz="2400" b="1" dirty="0">
                <a:solidFill>
                  <a:srgbClr val="FF0000"/>
                </a:solidFill>
              </a:rPr>
              <a:t>N</a:t>
            </a:r>
            <a:r>
              <a:rPr lang="en-US" sz="2400" dirty="0"/>
              <a:t>etwork </a:t>
            </a:r>
            <a:r>
              <a:rPr lang="en-US" sz="2400" b="1" dirty="0">
                <a:solidFill>
                  <a:srgbClr val="FF0000"/>
                </a:solidFill>
              </a:rPr>
              <a:t>bus</a:t>
            </a:r>
            <a:endParaRPr lang="en-US" sz="2400" dirty="0">
              <a:solidFill>
                <a:srgbClr val="FF0000"/>
              </a:solidFill>
            </a:endParaRPr>
          </a:p>
          <a:p>
            <a:pPr algn="just">
              <a:lnSpc>
                <a:spcPct val="150000"/>
              </a:lnSpc>
              <a:buFont typeface="Arial" panose="020B0604020202020204" pitchFamily="34" charset="0"/>
              <a:buChar char="•"/>
            </a:pPr>
            <a:r>
              <a:rPr lang="en-US" sz="2400" dirty="0" smtClean="0">
                <a:cs typeface="Times New Roman" pitchFamily="18" charset="0"/>
              </a:rPr>
              <a:t>CAN </a:t>
            </a:r>
            <a:r>
              <a:rPr lang="en-US" sz="2400" dirty="0">
                <a:cs typeface="Times New Roman" pitchFamily="18" charset="0"/>
              </a:rPr>
              <a:t>bus is a vehicle bus standard designed to allow microcontroller and devices to communicate with each other in vehicle</a:t>
            </a:r>
            <a:r>
              <a:rPr lang="en-US" sz="2400" dirty="0" smtClean="0">
                <a:cs typeface="Times New Roman" pitchFamily="18" charset="0"/>
              </a:rPr>
              <a:t>.</a:t>
            </a:r>
          </a:p>
          <a:p>
            <a:pPr algn="just">
              <a:lnSpc>
                <a:spcPct val="150000"/>
              </a:lnSpc>
              <a:buFont typeface="Arial" panose="020B0604020202020204" pitchFamily="34" charset="0"/>
              <a:buChar char="•"/>
            </a:pPr>
            <a:r>
              <a:rPr lang="en-US" sz="2400" dirty="0" smtClean="0">
                <a:cs typeface="Times New Roman" pitchFamily="18" charset="0"/>
              </a:rPr>
              <a:t>It </a:t>
            </a:r>
            <a:r>
              <a:rPr lang="en-US" sz="2400" dirty="0">
                <a:cs typeface="Times New Roman" pitchFamily="18" charset="0"/>
              </a:rPr>
              <a:t>is a message based protocol</a:t>
            </a:r>
            <a:r>
              <a:rPr lang="en-US" sz="2400" dirty="0" smtClean="0">
                <a:cs typeface="Times New Roman" pitchFamily="18" charset="0"/>
              </a:rPr>
              <a:t>.</a:t>
            </a:r>
            <a:r>
              <a:rPr lang="en-US" altLang="en-US" sz="2400" dirty="0"/>
              <a:t> Highest Baud Rate is </a:t>
            </a:r>
            <a:r>
              <a:rPr lang="en-US" altLang="en-US" sz="2400" dirty="0" smtClean="0"/>
              <a:t>1Mbit.</a:t>
            </a:r>
            <a:endParaRPr lang="en-US" sz="2400" dirty="0" smtClean="0">
              <a:cs typeface="Times New Roman" pitchFamily="18" charset="0"/>
            </a:endParaRPr>
          </a:p>
          <a:p>
            <a:pPr algn="just">
              <a:lnSpc>
                <a:spcPct val="150000"/>
              </a:lnSpc>
              <a:buFont typeface="Arial" panose="020B0604020202020204" pitchFamily="34" charset="0"/>
              <a:buChar char="•"/>
            </a:pPr>
            <a:r>
              <a:rPr lang="en-US" sz="2400" dirty="0" smtClean="0">
                <a:cs typeface="Times New Roman" pitchFamily="18" charset="0"/>
              </a:rPr>
              <a:t>It </a:t>
            </a:r>
            <a:r>
              <a:rPr lang="en-US" sz="2400" dirty="0">
                <a:cs typeface="Times New Roman" pitchFamily="18" charset="0"/>
              </a:rPr>
              <a:t>is present in both physical and data link layer of OSI layers</a:t>
            </a:r>
            <a:r>
              <a:rPr lang="en-US" sz="2400" dirty="0" smtClean="0">
                <a:cs typeface="Times New Roman" pitchFamily="18" charset="0"/>
              </a:rPr>
              <a:t>.</a:t>
            </a:r>
          </a:p>
          <a:p>
            <a:pPr algn="just">
              <a:lnSpc>
                <a:spcPct val="150000"/>
              </a:lnSpc>
              <a:buFont typeface="Arial" panose="020B0604020202020204" pitchFamily="34" charset="0"/>
              <a:buChar char="•"/>
            </a:pPr>
            <a:r>
              <a:rPr lang="en-US" sz="2400" dirty="0" smtClean="0">
                <a:cs typeface="Times New Roman" pitchFamily="18" charset="0"/>
              </a:rPr>
              <a:t>It </a:t>
            </a:r>
            <a:r>
              <a:rPr lang="en-US" sz="2400" dirty="0">
                <a:cs typeface="Times New Roman" pitchFamily="18" charset="0"/>
              </a:rPr>
              <a:t>is a multi-master serial bus .</a:t>
            </a:r>
          </a:p>
          <a:p>
            <a:pPr marL="0" indent="0" algn="just" eaLnBrk="1" hangingPunct="1">
              <a:lnSpc>
                <a:spcPct val="90000"/>
              </a:lnSpc>
              <a:buNone/>
              <a:defRPr/>
            </a:pPr>
            <a:endParaRPr lang="en-US" altLang="en-US" sz="2400" b="1" u="sng" dirty="0" smtClean="0">
              <a:solidFill>
                <a:srgbClr val="FF0000"/>
              </a:solidFill>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cs typeface="Times New Roman" panose="02020603050405020304" pitchFamily="18" charset="0"/>
              </a:rPr>
              <a:t>CAN (CONTROLLER AREA NETWORK)</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520" y="1340768"/>
            <a:ext cx="86407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solidFill>
                  <a:srgbClr val="FF0000"/>
                </a:solidFill>
                <a:cs typeface="Times New Roman" panose="02020603050405020304" pitchFamily="18" charset="0"/>
              </a:rPr>
              <a:t>Introduction</a:t>
            </a:r>
          </a:p>
        </p:txBody>
      </p:sp>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908720"/>
            <a:ext cx="8928992" cy="5472608"/>
          </a:xfrm>
        </p:spPr>
        <p:txBody>
          <a:bodyPr/>
          <a:lstStyle/>
          <a:p>
            <a:pPr>
              <a:buNone/>
            </a:pPr>
            <a:r>
              <a:rPr lang="en-US" sz="2400" dirty="0" smtClean="0"/>
              <a:t>	</a:t>
            </a:r>
          </a:p>
          <a:p>
            <a:pPr>
              <a:buNone/>
            </a:pPr>
            <a:r>
              <a:rPr lang="en-US" sz="2400" dirty="0" smtClean="0"/>
              <a:t>	An automotive serial bus system developed to satisfy the following requirements</a:t>
            </a:r>
            <a:endParaRPr lang="en-US" sz="2400" dirty="0"/>
          </a:p>
          <a:p>
            <a:pPr>
              <a:buNone/>
            </a:pPr>
            <a:endParaRPr lang="en-US" sz="2400" dirty="0"/>
          </a:p>
          <a:p>
            <a:pPr marL="708660" lvl="1" indent="-342900">
              <a:lnSpc>
                <a:spcPct val="150000"/>
              </a:lnSpc>
              <a:buFont typeface="Arial" panose="020B0604020202020204" pitchFamily="34" charset="0"/>
              <a:buChar char="•"/>
            </a:pPr>
            <a:r>
              <a:rPr lang="en-US" sz="2400" dirty="0"/>
              <a:t>Network multiple </a:t>
            </a:r>
            <a:r>
              <a:rPr lang="en-US" sz="2400" u="sng" dirty="0"/>
              <a:t>microcontrollers</a:t>
            </a:r>
            <a:r>
              <a:rPr lang="en-US" sz="2400" dirty="0"/>
              <a:t> with 1 pair of wires</a:t>
            </a:r>
            <a:r>
              <a:rPr lang="en-US" sz="2400" dirty="0" smtClean="0"/>
              <a:t>.</a:t>
            </a:r>
          </a:p>
          <a:p>
            <a:pPr marL="708660" lvl="1" indent="-342900">
              <a:lnSpc>
                <a:spcPct val="150000"/>
              </a:lnSpc>
              <a:buFont typeface="Arial" panose="020B0604020202020204" pitchFamily="34" charset="0"/>
              <a:buChar char="•"/>
            </a:pPr>
            <a:r>
              <a:rPr lang="en-US" sz="2400" dirty="0" smtClean="0"/>
              <a:t>Allow </a:t>
            </a:r>
            <a:r>
              <a:rPr lang="en-US" sz="2400" dirty="0"/>
              <a:t>microcontrollers communicate with each other</a:t>
            </a:r>
            <a:r>
              <a:rPr lang="en-US" sz="2400" dirty="0" smtClean="0"/>
              <a:t>.</a:t>
            </a:r>
          </a:p>
          <a:p>
            <a:pPr marL="708660" lvl="1" indent="-342900">
              <a:lnSpc>
                <a:spcPct val="150000"/>
              </a:lnSpc>
              <a:buFont typeface="Arial" panose="020B0604020202020204" pitchFamily="34" charset="0"/>
              <a:buChar char="•"/>
            </a:pPr>
            <a:r>
              <a:rPr lang="en-US" sz="2400" dirty="0" smtClean="0"/>
              <a:t>High </a:t>
            </a:r>
            <a:r>
              <a:rPr lang="en-US" sz="2400" dirty="0"/>
              <a:t>speed, real-time communication</a:t>
            </a:r>
            <a:r>
              <a:rPr lang="en-US" sz="2400" dirty="0" smtClean="0"/>
              <a:t>.</a:t>
            </a:r>
          </a:p>
          <a:p>
            <a:pPr marL="708660" lvl="1" indent="-342900">
              <a:lnSpc>
                <a:spcPct val="150000"/>
              </a:lnSpc>
              <a:buFont typeface="Arial" panose="020B0604020202020204" pitchFamily="34" charset="0"/>
              <a:buChar char="•"/>
            </a:pPr>
            <a:r>
              <a:rPr lang="en-US" sz="2400" dirty="0" smtClean="0"/>
              <a:t>Provide </a:t>
            </a:r>
            <a:r>
              <a:rPr lang="en-US" sz="2400" dirty="0"/>
              <a:t>noise immunity in an electrically noisy environment</a:t>
            </a:r>
            <a:r>
              <a:rPr lang="en-US" sz="2400" dirty="0" smtClean="0"/>
              <a:t>.</a:t>
            </a:r>
          </a:p>
          <a:p>
            <a:pPr marL="708660" lvl="1" indent="-342900">
              <a:lnSpc>
                <a:spcPct val="150000"/>
              </a:lnSpc>
              <a:buFont typeface="Arial" panose="020B0604020202020204" pitchFamily="34" charset="0"/>
              <a:buChar char="•"/>
            </a:pPr>
            <a:r>
              <a:rPr lang="en-US" sz="2400" dirty="0" smtClean="0"/>
              <a:t>Low </a:t>
            </a:r>
            <a:r>
              <a:rPr lang="en-US" sz="2400" dirty="0"/>
              <a:t>cost</a:t>
            </a:r>
          </a:p>
          <a:p>
            <a:pPr marL="0" indent="0" algn="just" eaLnBrk="1" hangingPunct="1">
              <a:lnSpc>
                <a:spcPct val="90000"/>
              </a:lnSpc>
              <a:buNone/>
              <a:defRPr/>
            </a:pPr>
            <a:endParaRPr lang="en-US" altLang="en-US" sz="2400" b="1" u="sng"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519" y="260648"/>
            <a:ext cx="8640763"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solidFill>
                  <a:srgbClr val="FF0000"/>
                </a:solidFill>
                <a:cs typeface="Times New Roman" panose="02020603050405020304" pitchFamily="18" charset="0"/>
              </a:rPr>
              <a:t>Introduction</a:t>
            </a:r>
          </a:p>
        </p:txBody>
      </p:sp>
    </p:spTree>
    <p:extLst>
      <p:ext uri="{BB962C8B-B14F-4D97-AF65-F5344CB8AC3E}">
        <p14:creationId xmlns:p14="http://schemas.microsoft.com/office/powerpoint/2010/main" val="3942472612"/>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eaLnBrk="1" hangingPunct="1">
              <a:lnSpc>
                <a:spcPct val="150000"/>
              </a:lnSpc>
              <a:buSzPct val="80000"/>
              <a:buFont typeface="Wingdings" pitchFamily="2" charset="2"/>
              <a:buChar char="l"/>
            </a:pPr>
            <a:endParaRPr lang="en-US" sz="2400" dirty="0" smtClean="0"/>
          </a:p>
          <a:p>
            <a:pPr eaLnBrk="1" hangingPunct="1">
              <a:lnSpc>
                <a:spcPct val="150000"/>
              </a:lnSpc>
              <a:buSzPct val="80000"/>
              <a:buFont typeface="Wingdings" pitchFamily="2" charset="2"/>
              <a:buChar char="l"/>
            </a:pPr>
            <a:r>
              <a:rPr lang="en-US" sz="2400" dirty="0" smtClean="0"/>
              <a:t>USB </a:t>
            </a:r>
            <a:r>
              <a:rPr lang="en-US" sz="2400" dirty="0"/>
              <a:t>1.0 specification introduced in 1994</a:t>
            </a:r>
          </a:p>
          <a:p>
            <a:pPr eaLnBrk="1" hangingPunct="1">
              <a:lnSpc>
                <a:spcPct val="150000"/>
              </a:lnSpc>
              <a:buSzPct val="80000"/>
              <a:buFont typeface="Wingdings" pitchFamily="2" charset="2"/>
              <a:buChar char="l"/>
            </a:pPr>
            <a:r>
              <a:rPr lang="en-US" sz="2400" dirty="0"/>
              <a:t>USB 2.0 specification finalized in 2001</a:t>
            </a:r>
          </a:p>
          <a:p>
            <a:pPr eaLnBrk="1" hangingPunct="1">
              <a:lnSpc>
                <a:spcPct val="150000"/>
              </a:lnSpc>
              <a:buSzPct val="80000"/>
              <a:buFont typeface="Wingdings" pitchFamily="2" charset="2"/>
              <a:buChar char="l"/>
            </a:pPr>
            <a:r>
              <a:rPr lang="en-US" sz="2400" dirty="0"/>
              <a:t>Became popular due to cost/benefit </a:t>
            </a:r>
            <a:r>
              <a:rPr lang="en-US" sz="2400" dirty="0" smtClean="0"/>
              <a:t>advantage</a:t>
            </a:r>
          </a:p>
          <a:p>
            <a:pPr eaLnBrk="1" hangingPunct="1">
              <a:lnSpc>
                <a:spcPct val="150000"/>
              </a:lnSpc>
              <a:buSzPct val="80000"/>
              <a:buFont typeface="Wingdings" pitchFamily="2" charset="2"/>
              <a:buChar char="l"/>
            </a:pPr>
            <a:r>
              <a:rPr lang="en-US" sz="2400" dirty="0" smtClean="0"/>
              <a:t>Three </a:t>
            </a:r>
            <a:r>
              <a:rPr lang="en-US" sz="2400" dirty="0"/>
              <a:t>generations of </a:t>
            </a:r>
            <a:r>
              <a:rPr lang="en-US" sz="2400" dirty="0" smtClean="0"/>
              <a:t>USB</a:t>
            </a:r>
          </a:p>
          <a:p>
            <a:pPr marL="0" indent="0" eaLnBrk="1" hangingPunct="1">
              <a:lnSpc>
                <a:spcPct val="150000"/>
              </a:lnSpc>
              <a:buSzPct val="80000"/>
              <a:buNone/>
            </a:pPr>
            <a:r>
              <a:rPr lang="en-US" sz="2400" dirty="0"/>
              <a:t>	</a:t>
            </a:r>
            <a:r>
              <a:rPr lang="en-US" sz="2400" dirty="0" smtClean="0"/>
              <a:t>1. USB 1.0</a:t>
            </a:r>
          </a:p>
          <a:p>
            <a:pPr marL="0" indent="0" eaLnBrk="1" hangingPunct="1">
              <a:lnSpc>
                <a:spcPct val="150000"/>
              </a:lnSpc>
              <a:buSzPct val="80000"/>
              <a:buNone/>
            </a:pPr>
            <a:r>
              <a:rPr lang="en-US" sz="2400" dirty="0"/>
              <a:t>	</a:t>
            </a:r>
            <a:r>
              <a:rPr lang="en-US" sz="2400" dirty="0" smtClean="0"/>
              <a:t>2. USB 2.0</a:t>
            </a:r>
          </a:p>
          <a:p>
            <a:pPr marL="0" indent="0" eaLnBrk="1" hangingPunct="1">
              <a:lnSpc>
                <a:spcPct val="150000"/>
              </a:lnSpc>
              <a:buSzPct val="80000"/>
              <a:buNone/>
            </a:pPr>
            <a:r>
              <a:rPr lang="en-US" sz="2400" dirty="0"/>
              <a:t>	</a:t>
            </a:r>
            <a:r>
              <a:rPr lang="en-US" sz="2400" dirty="0" smtClean="0"/>
              <a:t>3. USB </a:t>
            </a:r>
            <a:r>
              <a:rPr lang="en-US" sz="2400" dirty="0"/>
              <a:t>3.0 and WUSB</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smtClean="0">
                <a:solidFill>
                  <a:srgbClr val="FF0000"/>
                </a:solidFill>
              </a:rPr>
              <a:t>Evolution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781422"/>
      </p:ext>
    </p:ext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268760"/>
            <a:ext cx="8928992" cy="5112568"/>
          </a:xfrm>
        </p:spPr>
        <p:txBody>
          <a:bodyPr/>
          <a:lstStyle/>
          <a:p>
            <a:endParaRPr lang="en-US" altLang="en-US" sz="2400" dirty="0" smtClean="0"/>
          </a:p>
          <a:p>
            <a:endParaRPr lang="en-US" altLang="en-US" sz="2400" dirty="0"/>
          </a:p>
          <a:p>
            <a:r>
              <a:rPr lang="en-US" altLang="en-US" sz="2400" dirty="0" smtClean="0"/>
              <a:t>Serial </a:t>
            </a:r>
            <a:r>
              <a:rPr lang="en-US" altLang="en-US" sz="2400" dirty="0"/>
              <a:t>communication</a:t>
            </a:r>
          </a:p>
          <a:p>
            <a:r>
              <a:rPr lang="en-US" altLang="en-US" sz="2400" dirty="0"/>
              <a:t>Multi-Master Protocol</a:t>
            </a:r>
          </a:p>
          <a:p>
            <a:r>
              <a:rPr lang="en-US" altLang="en-US" sz="2400" dirty="0"/>
              <a:t>Compact</a:t>
            </a:r>
          </a:p>
          <a:p>
            <a:pPr lvl="1"/>
            <a:r>
              <a:rPr lang="en-US" altLang="en-US" sz="2400" dirty="0"/>
              <a:t>Twisted Pair Bus line</a:t>
            </a:r>
          </a:p>
          <a:p>
            <a:r>
              <a:rPr lang="en-US" altLang="en-US" sz="2400" dirty="0"/>
              <a:t>1 Megabit per second</a:t>
            </a:r>
          </a:p>
          <a:p>
            <a:endParaRPr lang="en-US" altLang="en-US" sz="2400" dirty="0"/>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519" y="260648"/>
            <a:ext cx="864076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600" b="1" dirty="0">
                <a:solidFill>
                  <a:srgbClr val="FF0000"/>
                </a:solidFill>
              </a:rPr>
              <a:t>What is CAN and what are some of its features?</a:t>
            </a:r>
            <a:endParaRPr lang="en-US" sz="3600" b="1" dirty="0" smtClean="0">
              <a:solidFill>
                <a:srgbClr val="FF0000"/>
              </a:solidFill>
              <a:cs typeface="Times New Roman" panose="02020603050405020304"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772816"/>
            <a:ext cx="4752528"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608103"/>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r>
              <a:rPr lang="en-US" sz="2400" dirty="0"/>
              <a:t>Designed specifically for automotive applications</a:t>
            </a:r>
          </a:p>
          <a:p>
            <a:r>
              <a:rPr lang="en-US" sz="2400" dirty="0"/>
              <a:t>Today - industrial automation / medical equipment</a:t>
            </a: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rPr>
              <a:t>Who uses CANBUS?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hart"/>
          <p:cNvPicPr>
            <a:picLocks noChangeAspect="1"/>
          </p:cNvPicPr>
          <p:nvPr/>
        </p:nvPicPr>
        <p:blipFill>
          <a:blip r:embed="rId3"/>
          <a:stretch>
            <a:fillRect/>
          </a:stretch>
        </p:blipFill>
        <p:spPr>
          <a:xfrm>
            <a:off x="971600" y="1964202"/>
            <a:ext cx="6696744" cy="4154052"/>
          </a:xfrm>
          <a:prstGeom prst="rect">
            <a:avLst/>
          </a:prstGeom>
        </p:spPr>
      </p:pic>
    </p:spTree>
    <p:extLst>
      <p:ext uri="{BB962C8B-B14F-4D97-AF65-F5344CB8AC3E}">
        <p14:creationId xmlns:p14="http://schemas.microsoft.com/office/powerpoint/2010/main" val="2523621690"/>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lnSpc>
                <a:spcPct val="150000"/>
              </a:lnSpc>
            </a:pPr>
            <a:endParaRPr lang="en-US" sz="2400" u="sng" dirty="0" smtClean="0"/>
          </a:p>
          <a:p>
            <a:pPr algn="just">
              <a:lnSpc>
                <a:spcPct val="150000"/>
              </a:lnSpc>
            </a:pPr>
            <a:r>
              <a:rPr lang="en-US" sz="2400" u="sng" dirty="0" smtClean="0"/>
              <a:t>First </a:t>
            </a:r>
            <a:r>
              <a:rPr lang="en-US" sz="2400" u="sng" dirty="0"/>
              <a:t>idea</a:t>
            </a:r>
            <a:r>
              <a:rPr lang="en-US" sz="2400" dirty="0"/>
              <a:t> - The idea of CAN was first conceived by engineers at Robert Bosch </a:t>
            </a:r>
            <a:r>
              <a:rPr lang="en-US" sz="2400" dirty="0" smtClean="0"/>
              <a:t> </a:t>
            </a:r>
            <a:r>
              <a:rPr lang="en-US" sz="2400" dirty="0"/>
              <a:t>in Germany in the early 1980s</a:t>
            </a:r>
            <a:r>
              <a:rPr lang="en-US" sz="2400" dirty="0" smtClean="0"/>
              <a:t>.</a:t>
            </a:r>
          </a:p>
          <a:p>
            <a:pPr algn="just">
              <a:lnSpc>
                <a:spcPct val="150000"/>
              </a:lnSpc>
            </a:pPr>
            <a:endParaRPr lang="en-US" sz="2400" dirty="0"/>
          </a:p>
          <a:p>
            <a:pPr algn="just">
              <a:lnSpc>
                <a:spcPct val="150000"/>
              </a:lnSpc>
            </a:pPr>
            <a:r>
              <a:rPr lang="en-US" sz="2400" u="sng" dirty="0"/>
              <a:t>Early focus</a:t>
            </a:r>
            <a:r>
              <a:rPr lang="en-US" sz="2400" dirty="0"/>
              <a:t> - </a:t>
            </a:r>
            <a:r>
              <a:rPr lang="en-US" sz="2400" dirty="0" smtClean="0"/>
              <a:t>Develop </a:t>
            </a:r>
            <a:r>
              <a:rPr lang="en-US" sz="2400" dirty="0"/>
              <a:t>a communication system between a number of ECUs (electronic control units</a:t>
            </a:r>
            <a:r>
              <a:rPr lang="en-US" sz="2400" dirty="0" smtClean="0"/>
              <a:t>).</a:t>
            </a:r>
          </a:p>
          <a:p>
            <a:pPr algn="just">
              <a:lnSpc>
                <a:spcPct val="150000"/>
              </a:lnSpc>
            </a:pPr>
            <a:endParaRPr lang="en-US" sz="2400" dirty="0"/>
          </a:p>
          <a:p>
            <a:pPr algn="just" eaLnBrk="1" hangingPunct="1">
              <a:lnSpc>
                <a:spcPct val="15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rPr>
              <a:t>CANBUS History</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669172"/>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nSpc>
                <a:spcPct val="150000"/>
              </a:lnSpc>
            </a:pPr>
            <a:r>
              <a:rPr lang="en-US" sz="2400" dirty="0"/>
              <a:t>1983 : First CANBUS project at Bosch</a:t>
            </a:r>
          </a:p>
          <a:p>
            <a:pPr>
              <a:lnSpc>
                <a:spcPct val="150000"/>
              </a:lnSpc>
            </a:pPr>
            <a:r>
              <a:rPr lang="en-US" sz="2400" dirty="0"/>
              <a:t>1986 : CAN protocol introduced</a:t>
            </a:r>
          </a:p>
          <a:p>
            <a:pPr>
              <a:lnSpc>
                <a:spcPct val="150000"/>
              </a:lnSpc>
            </a:pPr>
            <a:r>
              <a:rPr lang="en-US" sz="2400" dirty="0"/>
              <a:t>1987 : First CAN controller chips sold</a:t>
            </a:r>
          </a:p>
          <a:p>
            <a:pPr>
              <a:lnSpc>
                <a:spcPct val="150000"/>
              </a:lnSpc>
            </a:pPr>
            <a:r>
              <a:rPr lang="en-US" sz="2400" dirty="0"/>
              <a:t>1991 : CAN 2.0A specification </a:t>
            </a:r>
            <a:r>
              <a:rPr lang="en-US" sz="2400" dirty="0" smtClean="0"/>
              <a:t>published</a:t>
            </a:r>
          </a:p>
          <a:p>
            <a:pPr lvl="4">
              <a:lnSpc>
                <a:spcPct val="90000"/>
              </a:lnSpc>
              <a:buFont typeface="Arial" panose="020B0604020202020204" pitchFamily="34" charset="0"/>
              <a:buChar char="•"/>
            </a:pPr>
            <a:r>
              <a:rPr lang="en-US" altLang="zh-TW" dirty="0"/>
              <a:t>part 2.0A - 11-bit </a:t>
            </a:r>
            <a:r>
              <a:rPr lang="en-US" altLang="zh-TW" dirty="0" smtClean="0"/>
              <a:t>identifier;</a:t>
            </a:r>
          </a:p>
          <a:p>
            <a:pPr lvl="4">
              <a:lnSpc>
                <a:spcPct val="90000"/>
              </a:lnSpc>
              <a:buFont typeface="Arial" panose="020B0604020202020204" pitchFamily="34" charset="0"/>
              <a:buChar char="•"/>
            </a:pPr>
            <a:r>
              <a:rPr lang="en-US" altLang="zh-TW" dirty="0" smtClean="0"/>
              <a:t>part </a:t>
            </a:r>
            <a:r>
              <a:rPr lang="en-US" altLang="zh-TW" dirty="0"/>
              <a:t>2.0B - 29-bit identifier.</a:t>
            </a:r>
          </a:p>
          <a:p>
            <a:pPr>
              <a:lnSpc>
                <a:spcPct val="150000"/>
              </a:lnSpc>
            </a:pPr>
            <a:r>
              <a:rPr lang="en-US" sz="2400" dirty="0" smtClean="0"/>
              <a:t>1992 </a:t>
            </a:r>
            <a:r>
              <a:rPr lang="en-US" sz="2400" dirty="0"/>
              <a:t>: Mercedes-Benz used CAN network</a:t>
            </a:r>
          </a:p>
          <a:p>
            <a:pPr>
              <a:lnSpc>
                <a:spcPct val="150000"/>
              </a:lnSpc>
            </a:pPr>
            <a:r>
              <a:rPr lang="en-US" sz="2400" dirty="0"/>
              <a:t>1993 : ISO 11898 standard</a:t>
            </a:r>
          </a:p>
          <a:p>
            <a:pPr>
              <a:lnSpc>
                <a:spcPct val="150000"/>
              </a:lnSpc>
            </a:pPr>
            <a:r>
              <a:rPr lang="en-US" sz="2400" dirty="0"/>
              <a:t>1995 : ISO 11898 amendment</a:t>
            </a:r>
          </a:p>
          <a:p>
            <a:pPr>
              <a:lnSpc>
                <a:spcPct val="150000"/>
              </a:lnSpc>
            </a:pPr>
            <a:r>
              <a:rPr lang="en-US" sz="2400" dirty="0"/>
              <a:t>Present : The majority of vehicles use CAN bus.</a:t>
            </a: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a:solidFill>
                  <a:srgbClr val="FF0000"/>
                </a:solidFill>
              </a:rPr>
              <a:t>CANBUS Timeline</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669172"/>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r>
              <a:rPr lang="en-GB" sz="2400" dirty="0"/>
              <a:t>CAN is a closed network</a:t>
            </a:r>
          </a:p>
          <a:p>
            <a:pPr lvl="2">
              <a:buFont typeface="Arial" panose="020B0604020202020204" pitchFamily="34" charset="0"/>
              <a:buChar char="•"/>
            </a:pPr>
            <a:r>
              <a:rPr lang="en-GB" dirty="0" smtClean="0"/>
              <a:t>no </a:t>
            </a:r>
            <a:r>
              <a:rPr lang="en-GB" dirty="0"/>
              <a:t>need for security, sessions or logins</a:t>
            </a:r>
            <a:r>
              <a:rPr lang="en-GB" dirty="0" smtClean="0"/>
              <a:t>.</a:t>
            </a:r>
          </a:p>
          <a:p>
            <a:pPr lvl="2">
              <a:buFont typeface="Arial" panose="020B0604020202020204" pitchFamily="34" charset="0"/>
              <a:buChar char="•"/>
            </a:pPr>
            <a:r>
              <a:rPr lang="en-GB" dirty="0" smtClean="0"/>
              <a:t>no </a:t>
            </a:r>
            <a:r>
              <a:rPr lang="en-GB" dirty="0"/>
              <a:t>user interface requirements.</a:t>
            </a:r>
          </a:p>
          <a:p>
            <a:r>
              <a:rPr lang="en-GB" sz="2400" dirty="0"/>
              <a:t>Physical and Data Link </a:t>
            </a:r>
            <a:r>
              <a:rPr lang="en-GB" sz="2400" dirty="0" smtClean="0"/>
              <a:t>layers.</a:t>
            </a:r>
            <a:endParaRPr lang="en-US" sz="2400" dirty="0"/>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rPr>
              <a:t>CAN BUS </a:t>
            </a:r>
            <a:r>
              <a:rPr lang="en-US" sz="3600" b="1" dirty="0">
                <a:solidFill>
                  <a:srgbClr val="FF0000"/>
                </a:solidFill>
              </a:rPr>
              <a:t>and the OSI Model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899592" y="2995451"/>
            <a:ext cx="7200800" cy="2868304"/>
          </a:xfrm>
          <a:prstGeom prst="rect">
            <a:avLst/>
          </a:prstGeom>
          <a:noFill/>
          <a:ln w="9525">
            <a:noFill/>
            <a:miter lim="800000"/>
            <a:headEnd/>
            <a:tailEnd/>
          </a:ln>
        </p:spPr>
      </p:pic>
    </p:spTree>
    <p:extLst>
      <p:ext uri="{BB962C8B-B14F-4D97-AF65-F5344CB8AC3E}">
        <p14:creationId xmlns:p14="http://schemas.microsoft.com/office/powerpoint/2010/main" val="42846691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CAN Controller Diagram</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83768" y="3861048"/>
            <a:ext cx="3710834" cy="2592288"/>
          </a:xfrm>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04905" y="836712"/>
            <a:ext cx="8013700" cy="2938463"/>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038682951"/>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smtClean="0">
                <a:solidFill>
                  <a:srgbClr val="FF0000"/>
                </a:solidFill>
              </a:rPr>
              <a:t>FULL CAN </a:t>
            </a:r>
            <a:r>
              <a:rPr lang="en-US" altLang="en-US" sz="3600" b="1" dirty="0">
                <a:solidFill>
                  <a:srgbClr val="FF0000"/>
                </a:solidFill>
              </a:rPr>
              <a:t>Controller Diagram</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79512" y="692696"/>
            <a:ext cx="8784976" cy="5688632"/>
          </a:xfrm>
        </p:spPr>
        <p:txBody>
          <a:bodyPr/>
          <a:lstStyle/>
          <a:p>
            <a:pPr algn="just">
              <a:lnSpc>
                <a:spcPct val="150000"/>
              </a:lnSpc>
            </a:pPr>
            <a:r>
              <a:rPr lang="en-GB" altLang="en-US" sz="2400" dirty="0"/>
              <a:t>Hardware message filters sort &amp; filter messages without interrupting CPU</a:t>
            </a:r>
          </a:p>
          <a:p>
            <a:pPr algn="just">
              <a:lnSpc>
                <a:spcPct val="150000"/>
              </a:lnSpc>
            </a:pPr>
            <a:endParaRPr lang="en-IN" sz="24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2363" y="1884387"/>
            <a:ext cx="7997825" cy="4352925"/>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914432456"/>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3600" b="1" dirty="0">
                <a:solidFill>
                  <a:srgbClr val="FF0000"/>
                </a:solidFill>
              </a:rPr>
              <a:t>CAN Bus </a:t>
            </a:r>
            <a:r>
              <a:rPr lang="en-GB" altLang="en-US" sz="3600" b="1" dirty="0" smtClean="0">
                <a:solidFill>
                  <a:srgbClr val="FF0000"/>
                </a:solidFill>
              </a:rPr>
              <a:t>Characteristics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520" y="1196752"/>
            <a:ext cx="8591046" cy="475252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207123126"/>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3600" b="1" dirty="0">
                <a:solidFill>
                  <a:srgbClr val="FF0000"/>
                </a:solidFill>
              </a:rPr>
              <a:t>CAN Bus </a:t>
            </a:r>
            <a:r>
              <a:rPr lang="en-GB" altLang="en-US" sz="3600" b="1" dirty="0" smtClean="0">
                <a:solidFill>
                  <a:srgbClr val="FF0000"/>
                </a:solidFill>
              </a:rPr>
              <a:t>Characteristics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124744"/>
            <a:ext cx="803403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721768"/>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452628" eaLnBrk="1" hangingPunct="1">
              <a:spcBef>
                <a:spcPts val="400"/>
              </a:spcBef>
              <a:spcAft>
                <a:spcPts val="0"/>
              </a:spcAft>
              <a:buClr>
                <a:schemeClr val="accent1"/>
              </a:buClr>
              <a:buSzPct val="68000"/>
              <a:buFont typeface="Arial" panose="020B0604020202020204" pitchFamily="34" charset="0"/>
              <a:buChar char="•"/>
            </a:pPr>
            <a:r>
              <a:rPr lang="en-US" sz="2400" dirty="0"/>
              <a:t>Up to 1 Mbit/sec</a:t>
            </a:r>
            <a:r>
              <a:rPr lang="en-US" sz="2400" dirty="0" smtClean="0"/>
              <a:t>.</a:t>
            </a:r>
          </a:p>
          <a:p>
            <a:pPr marL="452628" eaLnBrk="1" hangingPunct="1">
              <a:spcBef>
                <a:spcPts val="400"/>
              </a:spcBef>
              <a:spcAft>
                <a:spcPts val="0"/>
              </a:spcAft>
              <a:buClr>
                <a:schemeClr val="accent1"/>
              </a:buClr>
              <a:buSzPct val="68000"/>
              <a:buFont typeface="Arial" panose="020B0604020202020204" pitchFamily="34" charset="0"/>
              <a:buChar char="•"/>
            </a:pPr>
            <a:r>
              <a:rPr lang="en-US" sz="2400" dirty="0" smtClean="0"/>
              <a:t>Common </a:t>
            </a:r>
            <a:r>
              <a:rPr lang="en-US" sz="2400" dirty="0"/>
              <a:t>baud rates: 1 MHz, 500 KHz and 125 </a:t>
            </a:r>
            <a:r>
              <a:rPr lang="en-US" sz="2400" dirty="0" smtClean="0"/>
              <a:t>KHz</a:t>
            </a:r>
          </a:p>
          <a:p>
            <a:pPr marL="452628" eaLnBrk="1" hangingPunct="1">
              <a:spcBef>
                <a:spcPts val="400"/>
              </a:spcBef>
              <a:spcAft>
                <a:spcPts val="0"/>
              </a:spcAft>
              <a:buClr>
                <a:schemeClr val="accent1"/>
              </a:buClr>
              <a:buSzPct val="68000"/>
              <a:buFont typeface="Arial" panose="020B0604020202020204" pitchFamily="34" charset="0"/>
              <a:buChar char="•"/>
            </a:pPr>
            <a:r>
              <a:rPr lang="en-US" sz="2400" dirty="0" smtClean="0"/>
              <a:t>All </a:t>
            </a:r>
            <a:r>
              <a:rPr lang="en-US" sz="2400" dirty="0"/>
              <a:t>nodes – same baud </a:t>
            </a:r>
            <a:r>
              <a:rPr lang="en-US" sz="2400" dirty="0" smtClean="0"/>
              <a:t>rate</a:t>
            </a:r>
          </a:p>
          <a:p>
            <a:pPr marL="452628" eaLnBrk="1" hangingPunct="1">
              <a:spcBef>
                <a:spcPts val="400"/>
              </a:spcBef>
              <a:spcAft>
                <a:spcPts val="0"/>
              </a:spcAft>
              <a:buClr>
                <a:schemeClr val="accent1"/>
              </a:buClr>
              <a:buSzPct val="68000"/>
              <a:buFont typeface="Arial" panose="020B0604020202020204" pitchFamily="34" charset="0"/>
              <a:buChar char="•"/>
            </a:pPr>
            <a:r>
              <a:rPr lang="en-US" sz="2400" dirty="0" smtClean="0"/>
              <a:t>Max </a:t>
            </a:r>
            <a:r>
              <a:rPr lang="en-US" sz="2400" dirty="0"/>
              <a:t>length:120’ to 15000’ (rate dependent)</a:t>
            </a:r>
          </a:p>
          <a:p>
            <a:pPr marL="365760" indent="-256032" eaLnBrk="1" hangingPunct="1">
              <a:spcBef>
                <a:spcPts val="400"/>
              </a:spcBef>
              <a:spcAft>
                <a:spcPts val="0"/>
              </a:spcAft>
              <a:buClr>
                <a:schemeClr val="accent1"/>
              </a:buClr>
              <a:buSzPct val="68000"/>
              <a:buFont typeface="Wingdings 3"/>
              <a:buChar char=""/>
            </a:pPr>
            <a:endParaRPr lang="en-US" sz="2400" dirty="0"/>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rPr>
              <a:t>Transmission Characteristics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cstate="print"/>
          <a:srcRect/>
          <a:stretch>
            <a:fillRect/>
          </a:stretch>
        </p:blipFill>
        <p:spPr bwMode="auto">
          <a:xfrm>
            <a:off x="467544" y="2852936"/>
            <a:ext cx="7776864" cy="3427412"/>
          </a:xfrm>
          <a:prstGeom prst="rect">
            <a:avLst/>
          </a:prstGeom>
          <a:noFill/>
          <a:ln w="9525">
            <a:noFill/>
            <a:miter lim="800000"/>
            <a:headEnd/>
            <a:tailEnd/>
          </a:ln>
        </p:spPr>
      </p:pic>
    </p:spTree>
    <p:extLst>
      <p:ext uri="{BB962C8B-B14F-4D97-AF65-F5344CB8AC3E}">
        <p14:creationId xmlns:p14="http://schemas.microsoft.com/office/powerpoint/2010/main" val="3450694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r>
              <a:rPr lang="en-US" sz="2400" dirty="0">
                <a:latin typeface="+mj-lt"/>
              </a:rPr>
              <a:t>USB 1.0 – 1.1</a:t>
            </a:r>
          </a:p>
          <a:p>
            <a:pPr lvl="1"/>
            <a:r>
              <a:rPr lang="en-US" sz="2400" dirty="0">
                <a:latin typeface="+mj-lt"/>
              </a:rPr>
              <a:t>Maximum transfer rate of 12 mbps</a:t>
            </a:r>
          </a:p>
          <a:p>
            <a:pPr lvl="1"/>
            <a:r>
              <a:rPr lang="en-US" sz="2400" dirty="0">
                <a:latin typeface="+mj-lt"/>
              </a:rPr>
              <a:t>First appeared on market in 1995 and 1998</a:t>
            </a:r>
          </a:p>
          <a:p>
            <a:pPr algn="just">
              <a:lnSpc>
                <a:spcPct val="150000"/>
              </a:lnSpc>
            </a:pPr>
            <a:r>
              <a:rPr lang="en-US" altLang="en-US" sz="2400" dirty="0" smtClean="0">
                <a:latin typeface="+mj-lt"/>
              </a:rPr>
              <a:t>A </a:t>
            </a:r>
            <a:r>
              <a:rPr lang="en-US" altLang="en-US" sz="2400" dirty="0">
                <a:latin typeface="+mj-lt"/>
              </a:rPr>
              <a:t>USB 2.0 requires a similar engineering effort to USB 1.1 </a:t>
            </a:r>
            <a:endParaRPr lang="en-US" altLang="en-US" sz="2400" dirty="0" smtClean="0">
              <a:latin typeface="+mj-lt"/>
            </a:endParaRPr>
          </a:p>
          <a:p>
            <a:pPr algn="just">
              <a:lnSpc>
                <a:spcPct val="150000"/>
              </a:lnSpc>
            </a:pPr>
            <a:r>
              <a:rPr lang="en-US" altLang="en-US" sz="2400" dirty="0" smtClean="0">
                <a:latin typeface="+mj-lt"/>
              </a:rPr>
              <a:t>Backwards </a:t>
            </a:r>
            <a:r>
              <a:rPr lang="en-US" altLang="en-US" sz="2400" dirty="0">
                <a:latin typeface="+mj-lt"/>
              </a:rPr>
              <a:t>and forwards compatible</a:t>
            </a:r>
          </a:p>
          <a:p>
            <a:pPr lvl="1" algn="just">
              <a:lnSpc>
                <a:spcPct val="150000"/>
              </a:lnSpc>
            </a:pPr>
            <a:r>
              <a:rPr lang="en-US" altLang="en-US" sz="2400" dirty="0">
                <a:latin typeface="+mj-lt"/>
              </a:rPr>
              <a:t>Old devices work with new hosts</a:t>
            </a:r>
          </a:p>
          <a:p>
            <a:pPr lvl="1" algn="just">
              <a:lnSpc>
                <a:spcPct val="150000"/>
              </a:lnSpc>
            </a:pPr>
            <a:r>
              <a:rPr lang="en-US" altLang="en-US" sz="2400" dirty="0">
                <a:latin typeface="+mj-lt"/>
              </a:rPr>
              <a:t>New devices work with old </a:t>
            </a:r>
            <a:r>
              <a:rPr lang="en-US" altLang="en-US" sz="2400" dirty="0" smtClean="0">
                <a:latin typeface="+mj-lt"/>
              </a:rPr>
              <a:t>hosts</a:t>
            </a:r>
          </a:p>
          <a:p>
            <a:pPr algn="just">
              <a:lnSpc>
                <a:spcPct val="150000"/>
              </a:lnSpc>
            </a:pPr>
            <a:r>
              <a:rPr lang="en-US" altLang="en-US" sz="2400" smtClean="0">
                <a:latin typeface="+mj-lt"/>
              </a:rPr>
              <a:t>The </a:t>
            </a:r>
            <a:r>
              <a:rPr lang="en-US" altLang="en-US" sz="2400" dirty="0">
                <a:latin typeface="+mj-lt"/>
              </a:rPr>
              <a:t>only difference is really the addition of a 40x high-speed mode and the inclusion of a more complicated external bus interface</a:t>
            </a:r>
          </a:p>
          <a:p>
            <a:pPr algn="just">
              <a:lnSpc>
                <a:spcPct val="150000"/>
              </a:lnSpc>
            </a:pPr>
            <a:endParaRPr lang="en-US" altLang="en-US" sz="2400" dirty="0">
              <a:latin typeface="+mj-lt"/>
            </a:endParaRPr>
          </a:p>
          <a:p>
            <a:pPr algn="just">
              <a:lnSpc>
                <a:spcPct val="150000"/>
              </a:lnSpc>
            </a:pPr>
            <a:endParaRPr lang="en-US" altLang="en-US" sz="2400" dirty="0">
              <a:latin typeface="+mj-lt"/>
            </a:endParaRP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USB 2.0</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874876"/>
      </p:ext>
    </p:extLst>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r>
              <a:rPr lang="en-US" sz="2400" dirty="0"/>
              <a:t>Each node – receiver &amp; transmitter</a:t>
            </a:r>
          </a:p>
          <a:p>
            <a:r>
              <a:rPr lang="en-US" sz="2400" dirty="0"/>
              <a:t>A sender of information transmits to all devices on the bus</a:t>
            </a:r>
          </a:p>
          <a:p>
            <a:r>
              <a:rPr lang="en-US" sz="2400" dirty="0"/>
              <a:t>All nodes read message, then decide if it is relevant to them</a:t>
            </a:r>
          </a:p>
          <a:p>
            <a:r>
              <a:rPr lang="en-US" sz="2400" dirty="0"/>
              <a:t>All nodes verify reception was error-free</a:t>
            </a:r>
          </a:p>
          <a:p>
            <a:r>
              <a:rPr lang="en-US" sz="2400" dirty="0"/>
              <a:t>All nodes acknowledge </a:t>
            </a:r>
            <a:r>
              <a:rPr lang="en-US" sz="2400" dirty="0" smtClean="0"/>
              <a:t>reception</a:t>
            </a:r>
          </a:p>
          <a:p>
            <a:pPr marL="0" indent="0" algn="ctr">
              <a:buNone/>
            </a:pPr>
            <a:endParaRPr lang="en-US" sz="1600" b="1" dirty="0" smtClean="0"/>
          </a:p>
          <a:p>
            <a:pPr marL="0" indent="0" algn="ctr">
              <a:buNone/>
            </a:pPr>
            <a:endParaRPr lang="en-US" sz="2400" b="1" dirty="0"/>
          </a:p>
          <a:p>
            <a:pPr marL="0" indent="0" algn="ctr">
              <a:buNone/>
            </a:pPr>
            <a:endParaRPr lang="en-US" sz="2400" b="1" dirty="0" smtClean="0"/>
          </a:p>
          <a:p>
            <a:pPr marL="0" indent="0" algn="ctr">
              <a:buNone/>
            </a:pPr>
            <a:endParaRPr lang="en-US" sz="2400" b="1" dirty="0"/>
          </a:p>
          <a:p>
            <a:pPr marL="0" indent="0" algn="ctr">
              <a:buNone/>
            </a:pPr>
            <a:endParaRPr lang="en-US" sz="2400" b="1" dirty="0" smtClean="0"/>
          </a:p>
          <a:p>
            <a:pPr marL="0" indent="0" algn="ctr">
              <a:buNone/>
            </a:pPr>
            <a:endParaRPr lang="en-US" sz="2400" b="1" dirty="0"/>
          </a:p>
          <a:p>
            <a:pPr marL="0" indent="0" algn="ctr">
              <a:buNone/>
            </a:pPr>
            <a:endParaRPr lang="en-US" sz="2400" b="1" dirty="0" smtClean="0"/>
          </a:p>
          <a:p>
            <a:pPr marL="0" indent="0" algn="ctr">
              <a:buNone/>
            </a:pPr>
            <a:r>
              <a:rPr lang="en-US" sz="2400" b="1" dirty="0" smtClean="0"/>
              <a:t>CAN </a:t>
            </a:r>
            <a:r>
              <a:rPr lang="en-US" sz="2400" b="1" dirty="0"/>
              <a:t>bus</a:t>
            </a:r>
          </a:p>
          <a:p>
            <a:pPr marL="0" indent="0">
              <a:buNone/>
            </a:pPr>
            <a:endParaRPr lang="en-US" sz="2400" dirty="0"/>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a:solidFill>
                  <a:srgbClr val="FF0000"/>
                </a:solidFill>
              </a:rPr>
              <a:t>Message Oriented Transmission Protocol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cstate="print"/>
          <a:srcRect/>
          <a:stretch>
            <a:fillRect/>
          </a:stretch>
        </p:blipFill>
        <p:spPr bwMode="auto">
          <a:xfrm>
            <a:off x="281013" y="3140968"/>
            <a:ext cx="8329587" cy="2706131"/>
          </a:xfrm>
          <a:prstGeom prst="rect">
            <a:avLst/>
          </a:prstGeom>
          <a:noFill/>
          <a:ln w="9525">
            <a:noFill/>
            <a:miter lim="800000"/>
            <a:headEnd/>
            <a:tailEnd/>
          </a:ln>
        </p:spPr>
      </p:pic>
    </p:spTree>
    <p:extLst>
      <p:ext uri="{BB962C8B-B14F-4D97-AF65-F5344CB8AC3E}">
        <p14:creationId xmlns:p14="http://schemas.microsoft.com/office/powerpoint/2010/main" val="19714853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827584" y="1484784"/>
            <a:ext cx="6984776" cy="3888432"/>
          </a:xfrm>
        </p:spPr>
        <p:txBody>
          <a:bodyPr/>
          <a:lstStyle/>
          <a:p>
            <a:pPr lvl="3">
              <a:lnSpc>
                <a:spcPct val="200000"/>
              </a:lnSpc>
              <a:buAutoNum type="arabicPeriod"/>
            </a:pPr>
            <a:endParaRPr lang="en-US" sz="1000" dirty="0" smtClean="0"/>
          </a:p>
          <a:p>
            <a:pPr lvl="3">
              <a:lnSpc>
                <a:spcPct val="200000"/>
              </a:lnSpc>
              <a:buAutoNum type="arabicPeriod"/>
            </a:pPr>
            <a:r>
              <a:rPr lang="en-US" sz="2400" dirty="0" smtClean="0"/>
              <a:t> Stand </a:t>
            </a:r>
            <a:r>
              <a:rPr lang="en-US" sz="2400" dirty="0"/>
              <a:t>alone CAN Controller</a:t>
            </a:r>
            <a:r>
              <a:rPr lang="en-US" sz="2400" dirty="0" smtClean="0"/>
              <a:t>.</a:t>
            </a:r>
          </a:p>
          <a:p>
            <a:pPr lvl="3">
              <a:lnSpc>
                <a:spcPct val="200000"/>
              </a:lnSpc>
              <a:buAutoNum type="arabicPeriod"/>
            </a:pPr>
            <a:r>
              <a:rPr lang="en-US" sz="2400" dirty="0" smtClean="0"/>
              <a:t> Integrated CAN Controller.</a:t>
            </a:r>
          </a:p>
          <a:p>
            <a:pPr lvl="3">
              <a:lnSpc>
                <a:spcPct val="200000"/>
              </a:lnSpc>
              <a:buAutoNum type="arabicPeriod"/>
            </a:pPr>
            <a:r>
              <a:rPr lang="en-US" sz="2400" dirty="0" smtClean="0"/>
              <a:t> Single-Chip CAN Controller.</a:t>
            </a:r>
          </a:p>
          <a:p>
            <a:pPr algn="just" eaLnBrk="1" hangingPunct="1">
              <a:lnSpc>
                <a:spcPct val="20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cs typeface="Times New Roman" pitchFamily="18" charset="0"/>
              </a:rPr>
              <a:t>CAN </a:t>
            </a:r>
            <a:r>
              <a:rPr lang="en-US" sz="3600" b="1" dirty="0" smtClean="0">
                <a:solidFill>
                  <a:srgbClr val="FF0000"/>
                </a:solidFill>
                <a:cs typeface="Times New Roman" pitchFamily="18" charset="0"/>
              </a:rPr>
              <a:t>Implementation</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rPr>
              <a:t>Stand alone CAN Controller</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SAC.jpg"/>
          <p:cNvPicPr>
            <a:picLocks noGrp="1" noChangeAspect="1"/>
          </p:cNvPicPr>
          <p:nvPr/>
        </p:nvPicPr>
        <p:blipFill>
          <a:blip r:embed="rId3" cstate="print"/>
          <a:stretch>
            <a:fillRect/>
          </a:stretch>
        </p:blipFill>
        <p:spPr>
          <a:xfrm>
            <a:off x="251520" y="1415815"/>
            <a:ext cx="8640960" cy="4026370"/>
          </a:xfrm>
          <a:prstGeom prst="rect">
            <a:avLst/>
          </a:prstGeom>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rPr>
              <a:t>Integrated CAN Controller</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ICAN.jpg"/>
          <p:cNvPicPr>
            <a:picLocks noGrp="1" noChangeAspect="1"/>
          </p:cNvPicPr>
          <p:nvPr/>
        </p:nvPicPr>
        <p:blipFill>
          <a:blip r:embed="rId3" cstate="print"/>
          <a:stretch>
            <a:fillRect/>
          </a:stretch>
        </p:blipFill>
        <p:spPr>
          <a:xfrm>
            <a:off x="251520" y="1696519"/>
            <a:ext cx="8424936" cy="3464963"/>
          </a:xfrm>
          <a:prstGeom prst="rect">
            <a:avLst/>
          </a:prstGeom>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rPr>
              <a:t>Single-Chip CAN Controller</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5" descr="CAN1.jpg"/>
          <p:cNvPicPr>
            <a:picLocks noGrp="1" noChangeAspect="1"/>
          </p:cNvPicPr>
          <p:nvPr/>
        </p:nvPicPr>
        <p:blipFill>
          <a:blip r:embed="rId3" cstate="print"/>
          <a:stretch>
            <a:fillRect/>
          </a:stretch>
        </p:blipFill>
        <p:spPr>
          <a:xfrm>
            <a:off x="251520" y="1819405"/>
            <a:ext cx="8568952" cy="3219189"/>
          </a:xfrm>
          <a:prstGeom prst="rect">
            <a:avLst/>
          </a:prstGeom>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rPr>
              <a:t>CAN Controller Architecture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Contr_Arch.jpg"/>
          <p:cNvPicPr>
            <a:picLocks noGrp="1" noChangeAspect="1"/>
          </p:cNvPicPr>
          <p:nvPr>
            <p:ph idx="1"/>
          </p:nvPr>
        </p:nvPicPr>
        <p:blipFill>
          <a:blip r:embed="rId3" cstate="print"/>
          <a:stretch>
            <a:fillRect/>
          </a:stretch>
        </p:blipFill>
        <p:spPr>
          <a:xfrm>
            <a:off x="395535" y="1752600"/>
            <a:ext cx="8352929" cy="3886200"/>
          </a:xfrm>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a:solidFill>
                  <a:srgbClr val="FF0000"/>
                </a:solidFill>
              </a:rPr>
              <a:t>Before CAN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Grp="1" noChangeAspect="1" noChangeArrowheads="1"/>
          </p:cNvPicPr>
          <p:nvPr>
            <p:ph idx="1"/>
          </p:nvPr>
        </p:nvPicPr>
        <p:blipFill>
          <a:blip r:embed="rId3" cstate="print"/>
          <a:srcRect/>
          <a:stretch>
            <a:fillRect/>
          </a:stretch>
        </p:blipFill>
        <p:spPr bwMode="auto">
          <a:xfrm>
            <a:off x="467544" y="1052736"/>
            <a:ext cx="8220378" cy="4824536"/>
          </a:xfrm>
          <a:prstGeom prst="rect">
            <a:avLst/>
          </a:prstGeom>
          <a:noFill/>
          <a:ln w="9525">
            <a:noFill/>
            <a:miter lim="800000"/>
            <a:headEnd/>
            <a:tailEnd/>
          </a:ln>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a:solidFill>
                  <a:srgbClr val="FF0000"/>
                </a:solidFill>
                <a:cs typeface="Times New Roman" pitchFamily="18" charset="0"/>
              </a:rPr>
              <a:t>After CAN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Grp="1" noChangeAspect="1" noChangeArrowheads="1"/>
          </p:cNvPicPr>
          <p:nvPr>
            <p:ph idx="1"/>
          </p:nvPr>
        </p:nvPicPr>
        <p:blipFill>
          <a:blip r:embed="rId3" cstate="print"/>
          <a:srcRect/>
          <a:stretch>
            <a:fillRect/>
          </a:stretch>
        </p:blipFill>
        <p:spPr bwMode="auto">
          <a:xfrm>
            <a:off x="323528" y="1124744"/>
            <a:ext cx="8424936" cy="4680520"/>
          </a:xfrm>
          <a:prstGeom prst="rect">
            <a:avLst/>
          </a:prstGeom>
          <a:noFill/>
          <a:ln w="9525">
            <a:noFill/>
            <a:miter lim="800000"/>
            <a:headEnd/>
            <a:tailEnd/>
          </a:ln>
        </p:spPr>
      </p:pic>
    </p:spTree>
    <p:extLst>
      <p:ext uri="{BB962C8B-B14F-4D97-AF65-F5344CB8AC3E}">
        <p14:creationId xmlns:p14="http://schemas.microsoft.com/office/powerpoint/2010/main" val="1292878401"/>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80000"/>
              </a:lnSpc>
            </a:pPr>
            <a:endParaRPr lang="en-US" altLang="en-US" sz="2400" dirty="0" smtClean="0">
              <a:cs typeface="Times New Roman" panose="02020603050405020304" pitchFamily="18" charset="0"/>
            </a:endParaRPr>
          </a:p>
          <a:p>
            <a:pPr algn="just">
              <a:lnSpc>
                <a:spcPct val="80000"/>
              </a:lnSpc>
            </a:pPr>
            <a:endParaRPr lang="en-US" altLang="en-US" sz="2400" dirty="0" smtClean="0">
              <a:cs typeface="Times New Roman" panose="02020603050405020304" pitchFamily="18" charset="0"/>
            </a:endParaRPr>
          </a:p>
          <a:p>
            <a:pPr algn="just">
              <a:lnSpc>
                <a:spcPct val="80000"/>
              </a:lnSpc>
            </a:pPr>
            <a:endParaRPr lang="en-US" altLang="en-US" sz="2400" dirty="0" smtClean="0">
              <a:cs typeface="Times New Roman" panose="02020603050405020304" pitchFamily="18" charset="0"/>
            </a:endParaRPr>
          </a:p>
          <a:p>
            <a:pPr algn="just">
              <a:lnSpc>
                <a:spcPct val="80000"/>
              </a:lnSpc>
            </a:pPr>
            <a:endParaRPr lang="en-US" altLang="en-US" sz="1100" dirty="0" smtClean="0">
              <a:cs typeface="Times New Roman" panose="02020603050405020304" pitchFamily="18" charset="0"/>
            </a:endParaRPr>
          </a:p>
          <a:p>
            <a:pPr algn="just">
              <a:lnSpc>
                <a:spcPct val="150000"/>
              </a:lnSpc>
            </a:pPr>
            <a:endParaRPr lang="en-US" altLang="en-US" sz="1400" dirty="0" smtClean="0"/>
          </a:p>
          <a:p>
            <a:pPr algn="just">
              <a:lnSpc>
                <a:spcPct val="150000"/>
              </a:lnSpc>
            </a:pPr>
            <a:r>
              <a:rPr lang="en-US" altLang="en-US" sz="2400" dirty="0" smtClean="0"/>
              <a:t>SOF – Start of Frame</a:t>
            </a:r>
          </a:p>
          <a:p>
            <a:pPr algn="just">
              <a:lnSpc>
                <a:spcPct val="150000"/>
              </a:lnSpc>
            </a:pPr>
            <a:r>
              <a:rPr lang="en-US" altLang="en-US" sz="2400" dirty="0" smtClean="0"/>
              <a:t>Identifier – Tells the content of message and priority</a:t>
            </a:r>
          </a:p>
          <a:p>
            <a:pPr algn="just">
              <a:lnSpc>
                <a:spcPct val="150000"/>
              </a:lnSpc>
            </a:pPr>
            <a:r>
              <a:rPr lang="en-US" altLang="en-US" sz="2400" dirty="0" smtClean="0"/>
              <a:t>RTR – Remote Transmission Request </a:t>
            </a:r>
          </a:p>
          <a:p>
            <a:pPr algn="just">
              <a:lnSpc>
                <a:spcPct val="150000"/>
              </a:lnSpc>
            </a:pPr>
            <a:r>
              <a:rPr lang="en-US" altLang="en-US" sz="2400" dirty="0" smtClean="0"/>
              <a:t>IDE – Identifier extension (distinguishes between CAN standard,11 bit identifier, and CAN extended, 29 bit identifier.)</a:t>
            </a:r>
          </a:p>
          <a:p>
            <a:pPr algn="just">
              <a:lnSpc>
                <a:spcPct val="150000"/>
              </a:lnSpc>
            </a:pPr>
            <a:r>
              <a:rPr lang="en-IN" sz="2400" dirty="0" smtClean="0"/>
              <a:t>R0 –Reserved bit</a:t>
            </a: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altLang="en-US" sz="3600" b="1" dirty="0">
                <a:solidFill>
                  <a:srgbClr val="FF0000"/>
                </a:solidFill>
              </a:rPr>
              <a:t>Data Information – Frame Format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712967"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270858"/>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80000"/>
              </a:lnSpc>
            </a:pPr>
            <a:endParaRPr lang="en-US" altLang="en-US" sz="2400" dirty="0" smtClean="0">
              <a:cs typeface="Times New Roman" panose="02020603050405020304" pitchFamily="18" charset="0"/>
            </a:endParaRPr>
          </a:p>
          <a:p>
            <a:pPr algn="just">
              <a:lnSpc>
                <a:spcPct val="80000"/>
              </a:lnSpc>
            </a:pPr>
            <a:endParaRPr lang="en-US" altLang="en-US" sz="2400" dirty="0" smtClean="0">
              <a:cs typeface="Times New Roman" panose="02020603050405020304" pitchFamily="18" charset="0"/>
            </a:endParaRPr>
          </a:p>
          <a:p>
            <a:pPr algn="just">
              <a:lnSpc>
                <a:spcPct val="80000"/>
              </a:lnSpc>
            </a:pPr>
            <a:endParaRPr lang="en-US" altLang="en-US" sz="2400" dirty="0" smtClean="0">
              <a:cs typeface="Times New Roman" panose="02020603050405020304" pitchFamily="18" charset="0"/>
            </a:endParaRPr>
          </a:p>
          <a:p>
            <a:pPr algn="just">
              <a:lnSpc>
                <a:spcPct val="80000"/>
              </a:lnSpc>
            </a:pPr>
            <a:endParaRPr lang="en-US" altLang="en-US" dirty="0" smtClean="0">
              <a:cs typeface="Times New Roman" panose="02020603050405020304" pitchFamily="18" charset="0"/>
            </a:endParaRPr>
          </a:p>
          <a:p>
            <a:pPr algn="just">
              <a:lnSpc>
                <a:spcPct val="150000"/>
              </a:lnSpc>
            </a:pPr>
            <a:r>
              <a:rPr lang="en-US" altLang="en-US" sz="2400" dirty="0" smtClean="0"/>
              <a:t>DLC – Data Length Code</a:t>
            </a:r>
          </a:p>
          <a:p>
            <a:pPr algn="just">
              <a:lnSpc>
                <a:spcPct val="150000"/>
              </a:lnSpc>
            </a:pPr>
            <a:r>
              <a:rPr lang="en-US" altLang="en-US" sz="2400" dirty="0" smtClean="0"/>
              <a:t>Data – holds up to 8 bytes of data</a:t>
            </a:r>
          </a:p>
          <a:p>
            <a:pPr algn="just">
              <a:lnSpc>
                <a:spcPct val="150000"/>
              </a:lnSpc>
            </a:pPr>
            <a:r>
              <a:rPr lang="en-US" altLang="en-US" sz="2400" dirty="0" smtClean="0"/>
              <a:t>CRC – “Cyclic Redundant Check” sum</a:t>
            </a:r>
          </a:p>
          <a:p>
            <a:pPr algn="just">
              <a:lnSpc>
                <a:spcPct val="150000"/>
              </a:lnSpc>
            </a:pPr>
            <a:r>
              <a:rPr lang="en-US" altLang="en-US" sz="2400" dirty="0" smtClean="0"/>
              <a:t>ACK – Acknowledge</a:t>
            </a:r>
          </a:p>
          <a:p>
            <a:pPr algn="just">
              <a:lnSpc>
                <a:spcPct val="150000"/>
              </a:lnSpc>
            </a:pPr>
            <a:r>
              <a:rPr lang="en-US" altLang="en-US" sz="2400" dirty="0" smtClean="0"/>
              <a:t>EOF – End of Frame</a:t>
            </a:r>
          </a:p>
          <a:p>
            <a:pPr algn="just">
              <a:lnSpc>
                <a:spcPct val="150000"/>
              </a:lnSpc>
            </a:pPr>
            <a:r>
              <a:rPr lang="en-US" altLang="en-US" sz="2400" dirty="0" smtClean="0"/>
              <a:t>IFS – Intermission Frame Space.  Minimum number of bits separating consecutive messages.</a:t>
            </a: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altLang="en-US" sz="3600" b="1" dirty="0">
                <a:solidFill>
                  <a:srgbClr val="FF0000"/>
                </a:solidFill>
              </a:rPr>
              <a:t>Data Information – Frame Format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712967"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452271"/>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eaLnBrk="1" hangingPunct="1">
              <a:buSzPct val="80000"/>
              <a:buFont typeface="Wingdings" pitchFamily="2" charset="2"/>
              <a:buChar char="l"/>
            </a:pPr>
            <a:endParaRPr lang="en-US" sz="2400" dirty="0" smtClean="0"/>
          </a:p>
          <a:p>
            <a:pPr eaLnBrk="1" hangingPunct="1">
              <a:buSzPct val="80000"/>
              <a:buFont typeface="Wingdings" pitchFamily="2" charset="2"/>
              <a:buChar char="l"/>
            </a:pPr>
            <a:r>
              <a:rPr lang="en-US" sz="2400" dirty="0" smtClean="0"/>
              <a:t>Also </a:t>
            </a:r>
            <a:r>
              <a:rPr lang="en-US" sz="2400" dirty="0"/>
              <a:t>referred to as SuperSpeed </a:t>
            </a:r>
            <a:r>
              <a:rPr lang="en-US" sz="2400" dirty="0" smtClean="0"/>
              <a:t>USB</a:t>
            </a:r>
          </a:p>
          <a:p>
            <a:pPr eaLnBrk="1" hangingPunct="1">
              <a:buSzPct val="80000"/>
              <a:buFont typeface="Wingdings" pitchFamily="2" charset="2"/>
              <a:buChar char="l"/>
            </a:pPr>
            <a:endParaRPr lang="en-US" sz="1000" dirty="0" smtClean="0"/>
          </a:p>
          <a:p>
            <a:pPr eaLnBrk="1" hangingPunct="1">
              <a:buSzPct val="80000"/>
              <a:buFont typeface="Wingdings" pitchFamily="2" charset="2"/>
              <a:buChar char="l"/>
            </a:pPr>
            <a:r>
              <a:rPr lang="en-US" sz="2400" dirty="0" smtClean="0"/>
              <a:t>Speeds </a:t>
            </a:r>
            <a:r>
              <a:rPr lang="en-US" sz="2400" dirty="0"/>
              <a:t>10x faster than 2.0 (5 Gbps in controlled test environment)</a:t>
            </a:r>
          </a:p>
          <a:p>
            <a:pPr marL="457200" lvl="1" indent="0" eaLnBrk="1" hangingPunct="1">
              <a:buSzPct val="70000"/>
              <a:buNone/>
            </a:pPr>
            <a:r>
              <a:rPr lang="en-US" sz="2400" dirty="0" smtClean="0"/>
              <a:t>1.    Transfer </a:t>
            </a:r>
            <a:r>
              <a:rPr lang="en-US" sz="2400" dirty="0"/>
              <a:t>of 25 GB file in </a:t>
            </a:r>
            <a:r>
              <a:rPr lang="en-US" sz="2400" dirty="0" smtClean="0"/>
              <a:t>approx. </a:t>
            </a:r>
            <a:r>
              <a:rPr lang="en-US" sz="2400" dirty="0"/>
              <a:t>70 seconds (see chart</a:t>
            </a:r>
            <a:r>
              <a:rPr lang="en-US" sz="2400" dirty="0" smtClean="0"/>
              <a:t>)</a:t>
            </a:r>
          </a:p>
          <a:p>
            <a:pPr marL="914400" lvl="1" indent="-457200" eaLnBrk="1" hangingPunct="1">
              <a:buClr>
                <a:schemeClr val="accent1"/>
              </a:buClr>
              <a:buSzPct val="70000"/>
              <a:buAutoNum type="arabicPeriod"/>
            </a:pPr>
            <a:endParaRPr lang="en-US" sz="1000" dirty="0"/>
          </a:p>
          <a:p>
            <a:pPr eaLnBrk="1" hangingPunct="1">
              <a:buSzPct val="80000"/>
              <a:buFont typeface="Wingdings" pitchFamily="2" charset="2"/>
              <a:buChar char="l"/>
            </a:pPr>
            <a:r>
              <a:rPr lang="en-US" sz="2400" dirty="0"/>
              <a:t>Extensible – Designed to scale &gt; </a:t>
            </a:r>
            <a:r>
              <a:rPr lang="en-US" sz="2400" dirty="0" smtClean="0"/>
              <a:t>25Gbps</a:t>
            </a:r>
          </a:p>
          <a:p>
            <a:pPr eaLnBrk="1" hangingPunct="1">
              <a:buSzPct val="80000"/>
              <a:buFont typeface="Wingdings" pitchFamily="2" charset="2"/>
              <a:buChar char="l"/>
            </a:pPr>
            <a:endParaRPr lang="en-US" sz="1000" dirty="0" smtClean="0"/>
          </a:p>
          <a:p>
            <a:pPr eaLnBrk="1" hangingPunct="1">
              <a:buSzPct val="80000"/>
              <a:buFont typeface="Wingdings" pitchFamily="2" charset="2"/>
              <a:buChar char="l"/>
            </a:pPr>
            <a:r>
              <a:rPr lang="en-US" sz="2400" dirty="0"/>
              <a:t> </a:t>
            </a:r>
            <a:r>
              <a:rPr lang="en-US" sz="2400" dirty="0" smtClean="0"/>
              <a:t>Optimized </a:t>
            </a:r>
            <a:r>
              <a:rPr lang="en-US" sz="2400" dirty="0"/>
              <a:t>power efficiency</a:t>
            </a:r>
          </a:p>
          <a:p>
            <a:pPr marL="457200" lvl="1" indent="0" eaLnBrk="1" hangingPunct="1">
              <a:buSzPct val="70000"/>
              <a:buNone/>
            </a:pPr>
            <a:r>
              <a:rPr lang="en-US" sz="2400" dirty="0" smtClean="0"/>
              <a:t>1.    No </a:t>
            </a:r>
            <a:r>
              <a:rPr lang="en-US" sz="2400" dirty="0"/>
              <a:t>device polling (asynchronous notifications) </a:t>
            </a:r>
            <a:endParaRPr lang="en-US" sz="2400" dirty="0" smtClean="0"/>
          </a:p>
          <a:p>
            <a:pPr marL="457200" lvl="1" indent="0" eaLnBrk="1" hangingPunct="1">
              <a:buSzPct val="70000"/>
              <a:buNone/>
            </a:pPr>
            <a:r>
              <a:rPr lang="en-US" sz="2400" dirty="0" smtClean="0"/>
              <a:t>2.    Lower </a:t>
            </a:r>
            <a:r>
              <a:rPr lang="en-US" sz="2400" dirty="0"/>
              <a:t>active and idle power </a:t>
            </a:r>
            <a:r>
              <a:rPr lang="en-US" sz="2400" dirty="0" smtClean="0"/>
              <a:t>requirements</a:t>
            </a:r>
          </a:p>
          <a:p>
            <a:pPr marL="914400" lvl="1" indent="-457200" eaLnBrk="1" hangingPunct="1">
              <a:buSzPct val="70000"/>
              <a:buAutoNum type="arabicPeriod"/>
            </a:pPr>
            <a:endParaRPr lang="en-US" sz="1000" dirty="0"/>
          </a:p>
          <a:p>
            <a:pPr eaLnBrk="1" hangingPunct="1">
              <a:buSzPct val="80000"/>
              <a:buFont typeface="Wingdings" pitchFamily="2" charset="2"/>
              <a:buChar char="l"/>
            </a:pPr>
            <a:r>
              <a:rPr lang="en-US" sz="2400" dirty="0"/>
              <a:t>Backward compatible with USB 2.0</a:t>
            </a:r>
          </a:p>
          <a:p>
            <a:pPr marL="457200" lvl="1" indent="0" eaLnBrk="1" hangingPunct="1">
              <a:buSzPct val="70000"/>
              <a:buNone/>
            </a:pPr>
            <a:r>
              <a:rPr lang="en-US" sz="2400" dirty="0" smtClean="0"/>
              <a:t>1.    USB </a:t>
            </a:r>
            <a:r>
              <a:rPr lang="en-US" sz="2400" dirty="0"/>
              <a:t>2.0 device will work with USB 3.0 </a:t>
            </a:r>
            <a:r>
              <a:rPr lang="en-US" sz="2400" dirty="0" smtClean="0"/>
              <a:t>host</a:t>
            </a:r>
          </a:p>
          <a:p>
            <a:pPr marL="457200" lvl="1" indent="0" eaLnBrk="1" hangingPunct="1">
              <a:buSzPct val="70000"/>
              <a:buNone/>
            </a:pPr>
            <a:r>
              <a:rPr lang="en-US" sz="2400" dirty="0" smtClean="0"/>
              <a:t>2.    USB </a:t>
            </a:r>
            <a:r>
              <a:rPr lang="en-US" sz="2400" dirty="0"/>
              <a:t>3.0 device will work with USB 2.0 host</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USB </a:t>
            </a:r>
            <a:r>
              <a:rPr lang="en-US" altLang="en-US" sz="3600" b="1" dirty="0" smtClean="0">
                <a:solidFill>
                  <a:srgbClr val="FF0000"/>
                </a:solidFill>
              </a:rPr>
              <a:t>3.0</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376716"/>
      </p:ext>
    </p:extLst>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nSpc>
                <a:spcPct val="150000"/>
              </a:lnSpc>
            </a:pPr>
            <a:endParaRPr lang="en-US" sz="1000" dirty="0" smtClean="0"/>
          </a:p>
          <a:p>
            <a:pPr>
              <a:lnSpc>
                <a:spcPct val="150000"/>
              </a:lnSpc>
            </a:pPr>
            <a:r>
              <a:rPr lang="en-US" sz="2400" dirty="0" smtClean="0"/>
              <a:t>Start </a:t>
            </a:r>
            <a:r>
              <a:rPr lang="en-US" sz="2400" dirty="0"/>
              <a:t>of Frame.</a:t>
            </a:r>
          </a:p>
          <a:p>
            <a:pPr>
              <a:lnSpc>
                <a:spcPct val="150000"/>
              </a:lnSpc>
            </a:pPr>
            <a:r>
              <a:rPr lang="en-US" sz="2400" dirty="0"/>
              <a:t>Arbitration Field.</a:t>
            </a:r>
          </a:p>
          <a:p>
            <a:pPr>
              <a:lnSpc>
                <a:spcPct val="150000"/>
              </a:lnSpc>
            </a:pPr>
            <a:r>
              <a:rPr lang="en-US" sz="2400" dirty="0"/>
              <a:t>Control Field.</a:t>
            </a:r>
          </a:p>
          <a:p>
            <a:pPr>
              <a:lnSpc>
                <a:spcPct val="150000"/>
              </a:lnSpc>
            </a:pPr>
            <a:r>
              <a:rPr lang="en-US" sz="2400" dirty="0"/>
              <a:t>Data Field.</a:t>
            </a:r>
          </a:p>
          <a:p>
            <a:pPr>
              <a:lnSpc>
                <a:spcPct val="150000"/>
              </a:lnSpc>
            </a:pPr>
            <a:r>
              <a:rPr lang="en-US" sz="2400" dirty="0"/>
              <a:t>CRC Field.</a:t>
            </a:r>
          </a:p>
          <a:p>
            <a:pPr>
              <a:lnSpc>
                <a:spcPct val="150000"/>
              </a:lnSpc>
            </a:pPr>
            <a:r>
              <a:rPr lang="en-US" sz="2400" dirty="0"/>
              <a:t>Acknowledgement bits. </a:t>
            </a:r>
          </a:p>
          <a:p>
            <a:pPr>
              <a:lnSpc>
                <a:spcPct val="150000"/>
              </a:lnSpc>
            </a:pPr>
            <a:r>
              <a:rPr lang="en-US" sz="2400" dirty="0"/>
              <a:t>End of Frame.</a:t>
            </a: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a:solidFill>
                  <a:srgbClr val="FF0000"/>
                </a:solidFill>
              </a:rPr>
              <a:t>Message Frame</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284061"/>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r>
              <a:rPr lang="en-US" sz="2400" dirty="0"/>
              <a:t>Each message has an ID, Data and overhead.</a:t>
            </a:r>
          </a:p>
          <a:p>
            <a:pPr algn="just"/>
            <a:r>
              <a:rPr lang="en-US" sz="2400" dirty="0"/>
              <a:t>Data –8 bytes max</a:t>
            </a:r>
          </a:p>
          <a:p>
            <a:pPr algn="just"/>
            <a:r>
              <a:rPr lang="en-US" sz="2400" dirty="0"/>
              <a:t>Overhead – start, end, CRC, </a:t>
            </a:r>
            <a:r>
              <a:rPr lang="en-US" sz="2400" dirty="0" smtClean="0"/>
              <a:t>ACK</a:t>
            </a:r>
          </a:p>
          <a:p>
            <a:pPr algn="just"/>
            <a:r>
              <a:rPr lang="en-IN" sz="2400" dirty="0"/>
              <a:t>Bit </a:t>
            </a:r>
            <a:r>
              <a:rPr lang="en-IN" sz="2400" dirty="0" smtClean="0"/>
              <a:t>stuffing - any </a:t>
            </a:r>
            <a:r>
              <a:rPr lang="en-IN" sz="2400" dirty="0"/>
              <a:t>sequence of 5 bits of the same type requires </a:t>
            </a:r>
            <a:r>
              <a:rPr lang="en-IN" sz="2400" dirty="0" smtClean="0"/>
              <a:t>the addition </a:t>
            </a:r>
            <a:r>
              <a:rPr lang="en-IN" sz="2400" dirty="0"/>
              <a:t>of an opposite type bit by the </a:t>
            </a:r>
            <a:r>
              <a:rPr lang="en-IN" sz="2400" dirty="0" smtClean="0"/>
              <a:t>TRANSMITTER (</a:t>
            </a:r>
            <a:r>
              <a:rPr lang="en-IN" sz="2400" dirty="0"/>
              <a:t>and removal from the receiver)</a:t>
            </a:r>
            <a:endParaRPr lang="en-US" sz="2400" dirty="0"/>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sz="3600" b="1" dirty="0">
                <a:solidFill>
                  <a:srgbClr val="FF0000"/>
                </a:solidFill>
              </a:rPr>
              <a:t>Message Format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63280" y="3501008"/>
            <a:ext cx="8973216" cy="2520280"/>
          </a:xfrm>
          <a:prstGeom prst="rect">
            <a:avLst/>
          </a:prstGeom>
          <a:noFill/>
          <a:ln w="9525">
            <a:noFill/>
            <a:miter lim="800000"/>
            <a:headEnd/>
            <a:tailEnd/>
          </a:ln>
        </p:spPr>
      </p:pic>
    </p:spTree>
    <p:extLst>
      <p:ext uri="{BB962C8B-B14F-4D97-AF65-F5344CB8AC3E}">
        <p14:creationId xmlns:p14="http://schemas.microsoft.com/office/powerpoint/2010/main" val="2964211949"/>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ctr" eaLnBrk="1" hangingPunct="1">
              <a:lnSpc>
                <a:spcPct val="90000"/>
              </a:lnSpc>
              <a:buNone/>
              <a:defRPr/>
            </a:pPr>
            <a:endParaRPr lang="en-US" sz="1200" b="1" u="sng" dirty="0" smtClean="0">
              <a:solidFill>
                <a:srgbClr val="FF0000"/>
              </a:solidFill>
            </a:endParaRPr>
          </a:p>
          <a:p>
            <a:pPr marL="0" indent="0" algn="ctr" eaLnBrk="1" hangingPunct="1">
              <a:lnSpc>
                <a:spcPct val="90000"/>
              </a:lnSpc>
              <a:buNone/>
              <a:defRPr/>
            </a:pPr>
            <a:r>
              <a:rPr lang="en-US" sz="2400" b="1" u="sng" dirty="0" smtClean="0">
                <a:solidFill>
                  <a:srgbClr val="FF0000"/>
                </a:solidFill>
              </a:rPr>
              <a:t>Standard </a:t>
            </a:r>
            <a:r>
              <a:rPr lang="en-US" sz="2400" b="1" u="sng" dirty="0">
                <a:solidFill>
                  <a:srgbClr val="FF0000"/>
                </a:solidFill>
              </a:rPr>
              <a:t>Data </a:t>
            </a:r>
            <a:r>
              <a:rPr lang="en-US" sz="2400" b="1" u="sng" dirty="0" smtClean="0">
                <a:solidFill>
                  <a:srgbClr val="FF0000"/>
                </a:solidFill>
              </a:rPr>
              <a:t>Frame</a:t>
            </a:r>
          </a:p>
          <a:p>
            <a:pPr algn="just" eaLnBrk="1" hangingPunct="1">
              <a:lnSpc>
                <a:spcPct val="90000"/>
              </a:lnSpc>
              <a:defRPr/>
            </a:pPr>
            <a:endParaRPr lang="en-US" sz="2400" dirty="0"/>
          </a:p>
          <a:p>
            <a:pPr algn="just" eaLnBrk="1" hangingPunct="1">
              <a:lnSpc>
                <a:spcPct val="90000"/>
              </a:lnSpc>
              <a:defRPr/>
            </a:pPr>
            <a:endParaRPr lang="en-US" sz="2400" dirty="0" smtClean="0"/>
          </a:p>
          <a:p>
            <a:pPr algn="just" eaLnBrk="1" hangingPunct="1">
              <a:lnSpc>
                <a:spcPct val="90000"/>
              </a:lnSpc>
              <a:defRPr/>
            </a:pPr>
            <a:endParaRPr lang="en-US" sz="2400" dirty="0"/>
          </a:p>
          <a:p>
            <a:pPr algn="just" eaLnBrk="1" hangingPunct="1">
              <a:lnSpc>
                <a:spcPct val="90000"/>
              </a:lnSpc>
              <a:defRPr/>
            </a:pPr>
            <a:endParaRPr lang="en-US" sz="2400" dirty="0" smtClean="0"/>
          </a:p>
          <a:p>
            <a:pPr algn="just" eaLnBrk="1" hangingPunct="1">
              <a:lnSpc>
                <a:spcPct val="90000"/>
              </a:lnSpc>
              <a:defRPr/>
            </a:pPr>
            <a:endParaRPr lang="en-US" sz="2400" dirty="0"/>
          </a:p>
          <a:p>
            <a:pPr algn="just" eaLnBrk="1" hangingPunct="1">
              <a:lnSpc>
                <a:spcPct val="90000"/>
              </a:lnSpc>
              <a:defRPr/>
            </a:pPr>
            <a:endParaRPr lang="en-US" sz="800" dirty="0" smtClean="0"/>
          </a:p>
          <a:p>
            <a:pPr algn="just" eaLnBrk="1" hangingPunct="1">
              <a:lnSpc>
                <a:spcPct val="90000"/>
              </a:lnSpc>
              <a:defRPr/>
            </a:pPr>
            <a:endParaRPr lang="en-US" sz="1200" dirty="0" smtClean="0"/>
          </a:p>
          <a:p>
            <a:pPr marL="0" lvl="0" indent="0" algn="ctr" eaLnBrk="1" hangingPunct="1">
              <a:lnSpc>
                <a:spcPct val="90000"/>
              </a:lnSpc>
              <a:buNone/>
              <a:defRPr/>
            </a:pPr>
            <a:r>
              <a:rPr lang="en-US" sz="2400" b="1" u="sng" dirty="0">
                <a:solidFill>
                  <a:srgbClr val="FF0000"/>
                </a:solidFill>
              </a:rPr>
              <a:t>Extended Data Frame</a:t>
            </a:r>
          </a:p>
          <a:p>
            <a:pPr algn="just" eaLnBrk="1" hangingPunct="1">
              <a:lnSpc>
                <a:spcPct val="90000"/>
              </a:lnSpc>
              <a:defRPr/>
            </a:pPr>
            <a:endParaRPr lang="en-US" sz="2400" dirty="0"/>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a:solidFill>
                  <a:srgbClr val="FF0000"/>
                </a:solidFill>
              </a:rPr>
              <a:t>Message Frame Structure</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6" y="1649735"/>
            <a:ext cx="90582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EX-dataFrame.png"/>
          <p:cNvPicPr>
            <a:picLocks noChangeAspect="1"/>
          </p:cNvPicPr>
          <p:nvPr/>
        </p:nvPicPr>
        <p:blipFill>
          <a:blip r:embed="rId4" cstate="print"/>
          <a:stretch>
            <a:fillRect/>
          </a:stretch>
        </p:blipFill>
        <p:spPr>
          <a:xfrm>
            <a:off x="0" y="4268688"/>
            <a:ext cx="9144000" cy="1752600"/>
          </a:xfrm>
          <a:prstGeom prst="rect">
            <a:avLst/>
          </a:prstGeom>
        </p:spPr>
      </p:pic>
    </p:spTree>
    <p:extLst>
      <p:ext uri="{BB962C8B-B14F-4D97-AF65-F5344CB8AC3E}">
        <p14:creationId xmlns:p14="http://schemas.microsoft.com/office/powerpoint/2010/main" val="4258899452"/>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90000"/>
              </a:lnSpc>
              <a:defRPr/>
            </a:pPr>
            <a:endParaRPr lang="en-US" altLang="en-US" sz="2400" dirty="0" smtClean="0"/>
          </a:p>
          <a:p>
            <a:pPr algn="just" eaLnBrk="1" hangingPunct="1">
              <a:lnSpc>
                <a:spcPct val="90000"/>
              </a:lnSpc>
              <a:defRPr/>
            </a:pPr>
            <a:r>
              <a:rPr lang="en-US" altLang="en-US" sz="2400" dirty="0" smtClean="0"/>
              <a:t>CAN </a:t>
            </a:r>
            <a:r>
              <a:rPr lang="en-US" altLang="en-US" sz="2400" dirty="0"/>
              <a:t>2.0A (“standard CAN” 11-bit ID) Data Frame</a:t>
            </a:r>
            <a:r>
              <a:rPr lang="en-US" altLang="en-US" sz="2400" dirty="0" smtClean="0"/>
              <a:t>.</a:t>
            </a:r>
          </a:p>
          <a:p>
            <a:pPr marL="0" indent="0" algn="just" eaLnBrk="1" hangingPunct="1">
              <a:lnSpc>
                <a:spcPct val="90000"/>
              </a:lnSpc>
              <a:buNone/>
              <a:defRPr/>
            </a:pPr>
            <a:r>
              <a:rPr lang="en-US" altLang="en-US" sz="2400" dirty="0" smtClean="0"/>
              <a:t> </a:t>
            </a:r>
          </a:p>
          <a:p>
            <a:pPr algn="just" eaLnBrk="1" hangingPunct="1">
              <a:lnSpc>
                <a:spcPct val="90000"/>
              </a:lnSpc>
              <a:defRPr/>
            </a:pPr>
            <a:endParaRPr lang="en-US" altLang="en-US" sz="2400" dirty="0"/>
          </a:p>
          <a:p>
            <a:pPr algn="just" eaLnBrk="1" hangingPunct="1">
              <a:lnSpc>
                <a:spcPct val="90000"/>
              </a:lnSpc>
              <a:defRPr/>
            </a:pPr>
            <a:endParaRPr lang="en-US" altLang="en-US" sz="2400" dirty="0" smtClean="0"/>
          </a:p>
          <a:p>
            <a:pPr algn="just" eaLnBrk="1" hangingPunct="1">
              <a:lnSpc>
                <a:spcPct val="90000"/>
              </a:lnSpc>
              <a:defRPr/>
            </a:pPr>
            <a:endParaRPr lang="en-US" altLang="en-US" sz="2400" dirty="0"/>
          </a:p>
          <a:p>
            <a:pPr algn="just" eaLnBrk="1" hangingPunct="1">
              <a:lnSpc>
                <a:spcPct val="90000"/>
              </a:lnSpc>
              <a:defRPr/>
            </a:pPr>
            <a:endParaRPr lang="en-US" altLang="en-US" sz="2400" dirty="0" smtClean="0"/>
          </a:p>
          <a:p>
            <a:pPr algn="just" eaLnBrk="1" hangingPunct="1">
              <a:lnSpc>
                <a:spcPct val="90000"/>
              </a:lnSpc>
              <a:defRPr/>
            </a:pPr>
            <a:endParaRPr lang="en-US" altLang="en-US" sz="2400" dirty="0"/>
          </a:p>
          <a:p>
            <a:pPr algn="just" eaLnBrk="1" hangingPunct="1">
              <a:lnSpc>
                <a:spcPct val="90000"/>
              </a:lnSpc>
              <a:defRPr/>
            </a:pPr>
            <a:r>
              <a:rPr lang="en-US" altLang="en-US" sz="2400" dirty="0" smtClean="0"/>
              <a:t>CAN </a:t>
            </a:r>
            <a:r>
              <a:rPr lang="en-US" altLang="en-US" sz="2400" dirty="0"/>
              <a:t>2.0B (“extended CAN” 29-bit ID) Data Frame. </a:t>
            </a: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GB" altLang="en-US" sz="3600" b="1" dirty="0">
                <a:solidFill>
                  <a:srgbClr val="FF0000"/>
                </a:solidFill>
              </a:rPr>
              <a:t>CAN Data 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dataf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42480"/>
            <a:ext cx="8915400" cy="18145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datafr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8600" y="4221088"/>
            <a:ext cx="8750300" cy="178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2045518"/>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a:lnSpc>
                <a:spcPct val="150000"/>
              </a:lnSpc>
              <a:buNone/>
            </a:pPr>
            <a:endParaRPr lang="en-IN" sz="2400" b="1" dirty="0" smtClean="0">
              <a:solidFill>
                <a:srgbClr val="FF0000"/>
              </a:solidFill>
            </a:endParaRPr>
          </a:p>
          <a:p>
            <a:pPr marL="0" indent="0" algn="just">
              <a:lnSpc>
                <a:spcPct val="150000"/>
              </a:lnSpc>
              <a:buNone/>
            </a:pPr>
            <a:r>
              <a:rPr lang="en-IN" sz="2400" b="1" dirty="0" smtClean="0">
                <a:solidFill>
                  <a:srgbClr val="FF0000"/>
                </a:solidFill>
              </a:rPr>
              <a:t>DATA FRAME		 </a:t>
            </a:r>
            <a:r>
              <a:rPr lang="en-IN" sz="2400" dirty="0" smtClean="0"/>
              <a:t>- 	Carries </a:t>
            </a:r>
            <a:r>
              <a:rPr lang="en-IN" sz="2400" dirty="0"/>
              <a:t>regular data</a:t>
            </a:r>
          </a:p>
          <a:p>
            <a:pPr marL="0" indent="0" algn="just">
              <a:lnSpc>
                <a:spcPct val="150000"/>
              </a:lnSpc>
              <a:buNone/>
            </a:pPr>
            <a:r>
              <a:rPr lang="en-IN" sz="2400" b="1" dirty="0">
                <a:solidFill>
                  <a:srgbClr val="FF0000"/>
                </a:solidFill>
              </a:rPr>
              <a:t>REMOTE </a:t>
            </a:r>
            <a:r>
              <a:rPr lang="en-IN" sz="2400" b="1" dirty="0" smtClean="0">
                <a:solidFill>
                  <a:srgbClr val="FF0000"/>
                </a:solidFill>
              </a:rPr>
              <a:t>FRAME	 </a:t>
            </a:r>
            <a:r>
              <a:rPr lang="en-IN" sz="2400" dirty="0" smtClean="0"/>
              <a:t>- 	Used </a:t>
            </a:r>
            <a:r>
              <a:rPr lang="en-IN" sz="2400" dirty="0"/>
              <a:t>to request the transmission of a </a:t>
            </a:r>
            <a:r>
              <a:rPr lang="en-IN" sz="2400" dirty="0" smtClean="0"/>
              <a:t>				DATA </a:t>
            </a:r>
            <a:r>
              <a:rPr lang="en-IN" sz="2400" dirty="0"/>
              <a:t>FRAME with </a:t>
            </a:r>
            <a:r>
              <a:rPr lang="en-IN" sz="2400" dirty="0" smtClean="0"/>
              <a:t>the same </a:t>
            </a:r>
            <a:r>
              <a:rPr lang="en-IN" sz="2400" dirty="0"/>
              <a:t>ID</a:t>
            </a:r>
          </a:p>
          <a:p>
            <a:pPr marL="0" indent="0" algn="just">
              <a:lnSpc>
                <a:spcPct val="150000"/>
              </a:lnSpc>
              <a:buNone/>
            </a:pPr>
            <a:r>
              <a:rPr lang="en-IN" sz="2400" b="1" dirty="0">
                <a:solidFill>
                  <a:srgbClr val="FF0000"/>
                </a:solidFill>
              </a:rPr>
              <a:t>ERROR </a:t>
            </a:r>
            <a:r>
              <a:rPr lang="en-IN" sz="2400" b="1" dirty="0" smtClean="0">
                <a:solidFill>
                  <a:srgbClr val="FF0000"/>
                </a:solidFill>
              </a:rPr>
              <a:t>FRAME 	</a:t>
            </a:r>
            <a:r>
              <a:rPr lang="en-IN" sz="2400" dirty="0" smtClean="0"/>
              <a:t>- 	Transmitted </a:t>
            </a:r>
            <a:r>
              <a:rPr lang="en-IN" sz="2400" dirty="0"/>
              <a:t>by any unit detecting a bus </a:t>
            </a:r>
            <a:r>
              <a:rPr lang="en-IN" sz="2400" dirty="0" smtClean="0"/>
              <a:t>				error</a:t>
            </a:r>
            <a:endParaRPr lang="en-IN" sz="2400" dirty="0"/>
          </a:p>
          <a:p>
            <a:pPr marL="0" indent="0" algn="just">
              <a:lnSpc>
                <a:spcPct val="150000"/>
              </a:lnSpc>
              <a:buNone/>
            </a:pPr>
            <a:r>
              <a:rPr lang="en-IN" sz="2400" b="1" dirty="0">
                <a:solidFill>
                  <a:srgbClr val="FF0000"/>
                </a:solidFill>
              </a:rPr>
              <a:t>OVERLOAD </a:t>
            </a:r>
            <a:r>
              <a:rPr lang="en-IN" sz="2400" b="1" dirty="0" smtClean="0">
                <a:solidFill>
                  <a:srgbClr val="FF0000"/>
                </a:solidFill>
              </a:rPr>
              <a:t>FRAME 	</a:t>
            </a:r>
            <a:r>
              <a:rPr lang="en-IN" sz="2400" dirty="0" smtClean="0"/>
              <a:t>- 	Used </a:t>
            </a:r>
            <a:r>
              <a:rPr lang="en-IN" sz="2400" dirty="0"/>
              <a:t>to force a time interval in between </a:t>
            </a:r>
            <a:r>
              <a:rPr lang="en-IN" sz="2400" dirty="0" smtClean="0"/>
              <a:t>				frame </a:t>
            </a:r>
            <a:r>
              <a:rPr lang="en-IN" sz="2400" dirty="0"/>
              <a:t>transmissions</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r>
              <a:rPr lang="en-IN" sz="3600" b="1" dirty="0">
                <a:solidFill>
                  <a:srgbClr val="FF0000"/>
                </a:solidFill>
              </a:rPr>
              <a:t>CAN </a:t>
            </a:r>
            <a:r>
              <a:rPr lang="en-IN" sz="3600" b="1" dirty="0" smtClean="0">
                <a:solidFill>
                  <a:srgbClr val="FF0000"/>
                </a:solidFill>
              </a:rPr>
              <a:t>bus Frame </a:t>
            </a:r>
            <a:r>
              <a:rPr lang="en-IN" sz="3600" b="1" dirty="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164033"/>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a:lnSpc>
                <a:spcPct val="150000"/>
              </a:lnSpc>
              <a:buNone/>
            </a:pPr>
            <a:endParaRPr lang="en-IN" sz="200" b="1" dirty="0" smtClean="0">
              <a:solidFill>
                <a:srgbClr val="FF0000"/>
              </a:solidFill>
            </a:endParaRPr>
          </a:p>
          <a:p>
            <a:pPr marL="0" indent="0" algn="just">
              <a:lnSpc>
                <a:spcPct val="150000"/>
              </a:lnSpc>
              <a:buNone/>
            </a:pPr>
            <a:r>
              <a:rPr lang="en-IN" sz="2400" b="1" dirty="0" smtClean="0">
                <a:solidFill>
                  <a:srgbClr val="FF0000"/>
                </a:solidFill>
              </a:rPr>
              <a:t>Data Frame</a:t>
            </a:r>
          </a:p>
          <a:p>
            <a:pPr marL="0" indent="0" algn="just">
              <a:lnSpc>
                <a:spcPct val="150000"/>
              </a:lnSpc>
              <a:buNone/>
            </a:pPr>
            <a:r>
              <a:rPr lang="en-IN" sz="2400" dirty="0" smtClean="0"/>
              <a:t>The data frame is the most common message type, and comprises the Arbitration Field, the Data Field, the CRC Field, and the Acknowledgment Field.</a:t>
            </a:r>
          </a:p>
          <a:p>
            <a:pPr marL="0" indent="0" algn="just">
              <a:lnSpc>
                <a:spcPct val="150000"/>
              </a:lnSpc>
              <a:buNone/>
            </a:pPr>
            <a:endParaRPr lang="en-IN" sz="1000" dirty="0" smtClean="0"/>
          </a:p>
          <a:p>
            <a:pPr marL="0" indent="0" algn="just">
              <a:lnSpc>
                <a:spcPct val="150000"/>
              </a:lnSpc>
              <a:buNone/>
            </a:pPr>
            <a:r>
              <a:rPr lang="en-IN" sz="2400" b="1" dirty="0" smtClean="0">
                <a:solidFill>
                  <a:srgbClr val="FF0000"/>
                </a:solidFill>
              </a:rPr>
              <a:t>Remote Frame</a:t>
            </a:r>
          </a:p>
          <a:p>
            <a:pPr marL="0" indent="0" algn="just">
              <a:lnSpc>
                <a:spcPct val="150000"/>
              </a:lnSpc>
              <a:buNone/>
            </a:pPr>
            <a:r>
              <a:rPr lang="en-IN" sz="2400" dirty="0" smtClean="0"/>
              <a:t>The  remote frame is similar to the data frame, with two important differences. First, this type of message is explicitly marked as a remote frame by a recessive RTR bit in the arbitration field, and secondly, there is no data.</a:t>
            </a:r>
            <a:endParaRPr lang="en-IN" sz="2400" dirty="0"/>
          </a:p>
          <a:p>
            <a:pPr marL="0" indent="0" algn="just">
              <a:lnSpc>
                <a:spcPct val="150000"/>
              </a:lnSpc>
              <a:buNone/>
            </a:pPr>
            <a:endParaRPr lang="en-IN" sz="2400" dirty="0"/>
          </a:p>
          <a:p>
            <a:pPr marL="0" indent="0" algn="just">
              <a:lnSpc>
                <a:spcPct val="150000"/>
              </a:lnSpc>
              <a:buNone/>
            </a:pPr>
            <a:endParaRPr lang="en-IN" sz="2400" dirty="0"/>
          </a:p>
          <a:p>
            <a:pPr marL="0" indent="0" algn="just">
              <a:lnSpc>
                <a:spcPct val="150000"/>
              </a:lnSpc>
              <a:buNone/>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r>
              <a:rPr lang="en-IN" sz="3600" b="1" dirty="0">
                <a:solidFill>
                  <a:srgbClr val="FF0000"/>
                </a:solidFill>
              </a:rPr>
              <a:t>CAN </a:t>
            </a:r>
            <a:r>
              <a:rPr lang="en-IN" sz="3600" b="1" dirty="0" smtClean="0">
                <a:solidFill>
                  <a:srgbClr val="FF0000"/>
                </a:solidFill>
              </a:rPr>
              <a:t>bus Frame </a:t>
            </a:r>
            <a:r>
              <a:rPr lang="en-IN" sz="3600" b="1" dirty="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61099"/>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a:lnSpc>
                <a:spcPct val="150000"/>
              </a:lnSpc>
              <a:buNone/>
            </a:pPr>
            <a:r>
              <a:rPr lang="en-IN" sz="2400" b="1" dirty="0" smtClean="0">
                <a:solidFill>
                  <a:srgbClr val="FF0000"/>
                </a:solidFill>
              </a:rPr>
              <a:t>Error Frame</a:t>
            </a:r>
          </a:p>
          <a:p>
            <a:pPr marL="0" indent="0" algn="just">
              <a:lnSpc>
                <a:spcPct val="150000"/>
              </a:lnSpc>
              <a:buNone/>
            </a:pPr>
            <a:r>
              <a:rPr lang="en-IN" sz="2400" dirty="0" smtClean="0"/>
              <a:t>The error frame is a special message that violates the formatting rules of a CAN message. It is transmitted when a node detects an error in a message, and causes all other nodes in the network to send an error frame as well.</a:t>
            </a:r>
          </a:p>
          <a:p>
            <a:pPr marL="0" indent="0" algn="just">
              <a:lnSpc>
                <a:spcPct val="150000"/>
              </a:lnSpc>
              <a:buNone/>
            </a:pPr>
            <a:r>
              <a:rPr lang="en-IN" sz="2400" b="1" dirty="0" smtClean="0">
                <a:solidFill>
                  <a:srgbClr val="FF0000"/>
                </a:solidFill>
              </a:rPr>
              <a:t>Overload Frame</a:t>
            </a:r>
          </a:p>
          <a:p>
            <a:pPr marL="0" indent="0" algn="just">
              <a:lnSpc>
                <a:spcPct val="150000"/>
              </a:lnSpc>
              <a:buNone/>
            </a:pPr>
            <a:r>
              <a:rPr lang="en-IN" sz="2400" dirty="0" smtClean="0"/>
              <a:t>The overload frame  is mentioned for completeness. It is similar to the error frame with regard to the format, and it is transmitted by a node that becomes too busy. It is primarily used to provide for an extra delay between messages.</a:t>
            </a:r>
            <a:endParaRPr lang="en-IN" sz="2400" b="1" dirty="0">
              <a:solidFill>
                <a:srgbClr val="FF0000"/>
              </a:solidFill>
            </a:endParaRPr>
          </a:p>
          <a:p>
            <a:pPr marL="0" indent="0" algn="just">
              <a:lnSpc>
                <a:spcPct val="150000"/>
              </a:lnSpc>
              <a:buNone/>
            </a:pPr>
            <a:endParaRPr lang="en-IN" sz="2400" dirty="0"/>
          </a:p>
          <a:p>
            <a:pPr marL="0" indent="0" algn="just">
              <a:lnSpc>
                <a:spcPct val="150000"/>
              </a:lnSpc>
              <a:buNone/>
            </a:pPr>
            <a:endParaRPr lang="en-IN" sz="2400" dirty="0"/>
          </a:p>
          <a:p>
            <a:pPr marL="0" indent="0" algn="just">
              <a:lnSpc>
                <a:spcPct val="150000"/>
              </a:lnSpc>
              <a:buNone/>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r>
              <a:rPr lang="en-IN" sz="3600" b="1" dirty="0">
                <a:solidFill>
                  <a:srgbClr val="FF0000"/>
                </a:solidFill>
              </a:rPr>
              <a:t>CAN </a:t>
            </a:r>
            <a:r>
              <a:rPr lang="en-IN" sz="3600" b="1" dirty="0" smtClean="0">
                <a:solidFill>
                  <a:srgbClr val="FF0000"/>
                </a:solidFill>
              </a:rPr>
              <a:t>bus Frame </a:t>
            </a:r>
            <a:r>
              <a:rPr lang="en-IN" sz="3600" b="1" dirty="0">
                <a:solidFill>
                  <a:srgbClr val="FF0000"/>
                </a:solidFill>
              </a:rPr>
              <a:t>types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609211"/>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139197" y="404664"/>
            <a:ext cx="8753283" cy="576064"/>
          </a:xfrm>
        </p:spPr>
        <p:txBody>
          <a:bodyPr/>
          <a:lstStyle/>
          <a:p>
            <a:pPr eaLnBrk="1" hangingPunct="1"/>
            <a:r>
              <a:rPr lang="en-US" sz="3600" b="1" dirty="0" smtClean="0">
                <a:solidFill>
                  <a:srgbClr val="FF0000"/>
                </a:solidFill>
              </a:rPr>
              <a:t>NIMINAL BIT TIMING</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7552023"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437112"/>
            <a:ext cx="7552023"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7000" y="5443873"/>
            <a:ext cx="4505158" cy="45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866125"/>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1000" dirty="0" smtClean="0"/>
          </a:p>
          <a:p>
            <a:pPr algn="just">
              <a:lnSpc>
                <a:spcPct val="150000"/>
              </a:lnSpc>
            </a:pPr>
            <a:r>
              <a:rPr lang="en-IN" sz="2400" dirty="0" smtClean="0"/>
              <a:t>The </a:t>
            </a:r>
            <a:r>
              <a:rPr lang="en-IN" sz="2400" dirty="0"/>
              <a:t>CAN bit time is made up of non-overlapping </a:t>
            </a:r>
            <a:r>
              <a:rPr lang="en-IN" sz="2400" dirty="0" smtClean="0"/>
              <a:t>segments</a:t>
            </a:r>
            <a:r>
              <a:rPr lang="en-IN" sz="2400" dirty="0"/>
              <a:t>. Each of these segments are made up of </a:t>
            </a:r>
            <a:r>
              <a:rPr lang="en-IN" sz="2400" dirty="0" smtClean="0"/>
              <a:t>integer units </a:t>
            </a:r>
            <a:r>
              <a:rPr lang="en-IN" sz="2400" dirty="0"/>
              <a:t>called Time Quanta (TQ). The base TQ equals twice the oscillator </a:t>
            </a:r>
            <a:r>
              <a:rPr lang="en-IN" sz="2400" dirty="0" smtClean="0"/>
              <a:t>period.</a:t>
            </a:r>
          </a:p>
          <a:p>
            <a:pPr algn="just">
              <a:lnSpc>
                <a:spcPct val="150000"/>
              </a:lnSpc>
            </a:pPr>
            <a:endParaRPr lang="en-IN" sz="2400" dirty="0"/>
          </a:p>
          <a:p>
            <a:pPr algn="just">
              <a:lnSpc>
                <a:spcPct val="150000"/>
              </a:lnSpc>
            </a:pPr>
            <a:r>
              <a:rPr lang="en-IN" sz="2400" dirty="0"/>
              <a:t>The Nominal Bit Rate (NBR) </a:t>
            </a:r>
            <a:r>
              <a:rPr lang="en-IN" sz="2400" dirty="0" smtClean="0"/>
              <a:t>is defined </a:t>
            </a:r>
            <a:r>
              <a:rPr lang="en-IN" sz="2400" dirty="0"/>
              <a:t>in the CAN specification as the number of </a:t>
            </a:r>
            <a:r>
              <a:rPr lang="en-IN" sz="2400" dirty="0" smtClean="0"/>
              <a:t>bits per </a:t>
            </a:r>
            <a:r>
              <a:rPr lang="en-IN" sz="2400" dirty="0"/>
              <a:t>second transmitted by an ideal transmitter with </a:t>
            </a:r>
            <a:r>
              <a:rPr lang="en-IN" sz="2400" dirty="0" smtClean="0"/>
              <a:t>no resynchronization </a:t>
            </a:r>
            <a:r>
              <a:rPr lang="en-IN" sz="2400" dirty="0"/>
              <a:t>and can be described with </a:t>
            </a:r>
            <a:r>
              <a:rPr lang="en-IN" sz="2400" dirty="0" smtClean="0"/>
              <a:t>the equation</a:t>
            </a:r>
            <a:r>
              <a:rPr lang="en-IN" sz="2400" dirty="0"/>
              <a:t>:</a:t>
            </a:r>
          </a:p>
          <a:p>
            <a:pPr algn="just">
              <a:lnSpc>
                <a:spcPct val="150000"/>
              </a:lnSpc>
            </a:pPr>
            <a:endParaRPr lang="en-IN" sz="2400" dirty="0"/>
          </a:p>
          <a:p>
            <a:pPr marL="0" indent="0" algn="just" eaLnBrk="1" hangingPunct="1">
              <a:lnSpc>
                <a:spcPct val="150000"/>
              </a:lnSpc>
              <a:buNone/>
              <a:defRPr/>
            </a:pPr>
            <a:endParaRPr lang="en-IN" sz="2400" dirty="0" smtClean="0"/>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sz="3600" b="1" dirty="0" smtClean="0">
                <a:solidFill>
                  <a:srgbClr val="FF0000"/>
                </a:solidFill>
              </a:rPr>
              <a:t>NOMINAL BIT TIMING</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299461"/>
            <a:ext cx="2062503" cy="74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968" y="5373216"/>
            <a:ext cx="4505158" cy="45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469057"/>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eaLnBrk="1" hangingPunct="1">
              <a:lnSpc>
                <a:spcPct val="150000"/>
              </a:lnSpc>
              <a:buNone/>
              <a:defRPr/>
            </a:pPr>
            <a:r>
              <a:rPr lang="en-IN" sz="2400" b="1" dirty="0">
                <a:solidFill>
                  <a:srgbClr val="FF0000"/>
                </a:solidFill>
              </a:rPr>
              <a:t>SYNCHRONIZATION SEGMENT</a:t>
            </a:r>
          </a:p>
          <a:p>
            <a:pPr algn="just">
              <a:lnSpc>
                <a:spcPct val="150000"/>
              </a:lnSpc>
            </a:pPr>
            <a:r>
              <a:rPr lang="en-IN" sz="2400" dirty="0"/>
              <a:t>The Synchronization Segment (SyncSeg) is the first segment in the NBT and is used to synchronize the nodes on the bus. Bit edges are expected to occur within the SyncSeg. This segment is fixed at 1TQ</a:t>
            </a:r>
            <a:r>
              <a:rPr lang="en-IN" sz="2400" dirty="0" smtClean="0"/>
              <a:t>.</a:t>
            </a:r>
          </a:p>
          <a:p>
            <a:pPr marL="0" indent="0" algn="just">
              <a:lnSpc>
                <a:spcPct val="150000"/>
              </a:lnSpc>
              <a:buNone/>
            </a:pPr>
            <a:r>
              <a:rPr lang="en-IN" sz="2400" b="1" dirty="0" smtClean="0">
                <a:solidFill>
                  <a:srgbClr val="FF0000"/>
                </a:solidFill>
              </a:rPr>
              <a:t>PROPAGATION SEGMENT</a:t>
            </a:r>
          </a:p>
          <a:p>
            <a:pPr algn="just">
              <a:lnSpc>
                <a:spcPct val="150000"/>
              </a:lnSpc>
            </a:pPr>
            <a:r>
              <a:rPr lang="en-IN" sz="2400" dirty="0"/>
              <a:t>The Propagation Segment (PropSeg) exists to </a:t>
            </a:r>
            <a:r>
              <a:rPr lang="en-IN" sz="2400" dirty="0" smtClean="0"/>
              <a:t>compensate </a:t>
            </a:r>
            <a:r>
              <a:rPr lang="en-IN" sz="2400" dirty="0"/>
              <a:t>for physical delays between nodes. The </a:t>
            </a:r>
            <a:r>
              <a:rPr lang="en-IN" sz="2400" dirty="0" smtClean="0"/>
              <a:t>propagation </a:t>
            </a:r>
            <a:r>
              <a:rPr lang="en-IN" sz="2400" dirty="0"/>
              <a:t>delay is defined as twice the sum of the </a:t>
            </a:r>
            <a:r>
              <a:rPr lang="en-IN" sz="2400" dirty="0" smtClean="0"/>
              <a:t>signal’s propagation </a:t>
            </a:r>
            <a:r>
              <a:rPr lang="en-IN" sz="2400" dirty="0"/>
              <a:t>time on the bus line, including the </a:t>
            </a:r>
            <a:r>
              <a:rPr lang="en-IN" sz="2400" dirty="0" smtClean="0"/>
              <a:t>delays associated </a:t>
            </a:r>
            <a:r>
              <a:rPr lang="en-IN" sz="2400" dirty="0"/>
              <a:t>with the bus driver. The PropSeg is </a:t>
            </a:r>
            <a:r>
              <a:rPr lang="en-IN" sz="2400" dirty="0" smtClean="0"/>
              <a:t>programmable </a:t>
            </a:r>
            <a:r>
              <a:rPr lang="en-IN" sz="2400" dirty="0"/>
              <a:t>from 1 - 8TQ.</a:t>
            </a:r>
          </a:p>
          <a:p>
            <a:pPr marL="0" indent="0" algn="just">
              <a:lnSpc>
                <a:spcPct val="150000"/>
              </a:lnSpc>
              <a:buNone/>
            </a:pPr>
            <a:endParaRPr lang="en-IN" sz="2400" dirty="0"/>
          </a:p>
          <a:p>
            <a:pPr marL="0" indent="0" algn="just" eaLnBrk="1" hangingPunct="1">
              <a:lnSpc>
                <a:spcPct val="150000"/>
              </a:lnSpc>
              <a:buNone/>
              <a:defRPr/>
            </a:pPr>
            <a:endParaRPr lang="en-US" altLang="en-US" sz="2400" dirty="0">
              <a:cs typeface="Times New Roman" panose="02020603050405020304" pitchFamily="18" charset="0"/>
            </a:endParaRPr>
          </a:p>
          <a:p>
            <a:pPr marL="0" indent="0" algn="just" eaLnBrk="1" hangingPunct="1">
              <a:lnSpc>
                <a:spcPct val="150000"/>
              </a:lnSpc>
              <a:buNone/>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sz="3600" b="1" dirty="0" smtClean="0">
                <a:solidFill>
                  <a:srgbClr val="FF0000"/>
                </a:solidFill>
              </a:rPr>
              <a:t>NOMINAL BIT TIMING</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963866"/>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3563</TotalTime>
  <Words>5242</Words>
  <Application>Microsoft Office PowerPoint</Application>
  <PresentationFormat>On-screen Show (4:3)</PresentationFormat>
  <Paragraphs>852</Paragraphs>
  <Slides>113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Office Theme</vt:lpstr>
      <vt:lpstr>Document</vt:lpstr>
      <vt:lpstr>PowerPoint Presentation</vt:lpstr>
      <vt:lpstr>PowerPoint Presentation</vt:lpstr>
      <vt:lpstr>USB(Universal Serial Bus) Bus</vt:lpstr>
      <vt:lpstr>USB- A Brief History</vt:lpstr>
      <vt:lpstr>USB Terms</vt:lpstr>
      <vt:lpstr>USB Terms</vt:lpstr>
      <vt:lpstr>Evolution</vt:lpstr>
      <vt:lpstr>USB 2.0</vt:lpstr>
      <vt:lpstr>USB 3.0</vt:lpstr>
      <vt:lpstr>USB Speeds</vt:lpstr>
      <vt:lpstr>USB Speeds</vt:lpstr>
      <vt:lpstr>Feature Set</vt:lpstr>
      <vt:lpstr>USB Connectors</vt:lpstr>
      <vt:lpstr>Bus Hierarchy</vt:lpstr>
      <vt:lpstr>Bus Topology</vt:lpstr>
      <vt:lpstr>Bus Topology</vt:lpstr>
      <vt:lpstr>PowerPoint Presentation</vt:lpstr>
      <vt:lpstr>USB System</vt:lpstr>
      <vt:lpstr>USB Host</vt:lpstr>
      <vt:lpstr>USB Hub</vt:lpstr>
      <vt:lpstr>USB Devices</vt:lpstr>
      <vt:lpstr>USB Software Interfaces</vt:lpstr>
      <vt:lpstr>USB Applications</vt:lpstr>
      <vt:lpstr>Hubs in a Desktop Computer Environment</vt:lpstr>
      <vt:lpstr>Basic Definitions</vt:lpstr>
      <vt:lpstr>Device Endpoints</vt:lpstr>
      <vt:lpstr>Device Endpoints</vt:lpstr>
      <vt:lpstr>Pipes</vt:lpstr>
      <vt:lpstr>Pipes communication</vt:lpstr>
      <vt:lpstr>Pipes communication</vt:lpstr>
      <vt:lpstr>Pipe types</vt:lpstr>
      <vt:lpstr>USB Software Interfaces</vt:lpstr>
      <vt:lpstr>Basic Definitions cont.</vt:lpstr>
      <vt:lpstr>PERFORMANCE-APPLICATIONS -ATTRIBUTES</vt:lpstr>
      <vt:lpstr>USB Signaling</vt:lpstr>
      <vt:lpstr>USB Data states</vt:lpstr>
      <vt:lpstr>USB Data states</vt:lpstr>
      <vt:lpstr>USB Data states</vt:lpstr>
      <vt:lpstr>USB Data states</vt:lpstr>
      <vt:lpstr>Why differential signalling??</vt:lpstr>
      <vt:lpstr>Bit Stuffing</vt:lpstr>
      <vt:lpstr>Enumeration</vt:lpstr>
      <vt:lpstr>Descriptors</vt:lpstr>
      <vt:lpstr>Descriptors types</vt:lpstr>
      <vt:lpstr>Descriptors types</vt:lpstr>
      <vt:lpstr>Transfer Types</vt:lpstr>
      <vt:lpstr>Transfer Types</vt:lpstr>
      <vt:lpstr>Transfer Types</vt:lpstr>
      <vt:lpstr>Transfer Types</vt:lpstr>
      <vt:lpstr>Transfer Types</vt:lpstr>
      <vt:lpstr>NRZI Encoding</vt:lpstr>
      <vt:lpstr>USB Data Format</vt:lpstr>
      <vt:lpstr>Packet Types</vt:lpstr>
      <vt:lpstr>PowerPoint Presentation</vt:lpstr>
      <vt:lpstr>Token Packets</vt:lpstr>
      <vt:lpstr>Data Packets</vt:lpstr>
      <vt:lpstr>Handshaking Packets</vt:lpstr>
      <vt:lpstr>Field Types</vt:lpstr>
      <vt:lpstr>Field Types</vt:lpstr>
      <vt:lpstr>USB Packet Encoding</vt:lpstr>
      <vt:lpstr>USB Packet Encoding</vt:lpstr>
      <vt:lpstr>USB Packet Encoding</vt:lpstr>
      <vt:lpstr>Transfer Formats</vt:lpstr>
      <vt:lpstr>USB Packet Encoding</vt:lpstr>
      <vt:lpstr>Advantages of USB</vt:lpstr>
      <vt:lpstr>Advantages of USB</vt:lpstr>
      <vt:lpstr>Comparison</vt:lpstr>
      <vt:lpstr>CAN (CONTROLLER AREA NETWORK)</vt:lpstr>
      <vt:lpstr>PowerPoint Presentation</vt:lpstr>
      <vt:lpstr>PowerPoint Presentation</vt:lpstr>
      <vt:lpstr>Who uses CANBUS?</vt:lpstr>
      <vt:lpstr>CANBUS History</vt:lpstr>
      <vt:lpstr>CANBUS Timeline</vt:lpstr>
      <vt:lpstr>CAN BUS and the OSI Model</vt:lpstr>
      <vt:lpstr>CAN Controller Diagram</vt:lpstr>
      <vt:lpstr>FULL CAN Controller Diagram</vt:lpstr>
      <vt:lpstr>CAN Bus Characteristics</vt:lpstr>
      <vt:lpstr>CAN Bus Characteristics</vt:lpstr>
      <vt:lpstr>Transmission Characteristics</vt:lpstr>
      <vt:lpstr>Message Oriented Transmission Protocol</vt:lpstr>
      <vt:lpstr>CAN Implementation</vt:lpstr>
      <vt:lpstr>Stand alone CAN Controller</vt:lpstr>
      <vt:lpstr>Integrated CAN Controller</vt:lpstr>
      <vt:lpstr>Single-Chip CAN Controller</vt:lpstr>
      <vt:lpstr>CAN Controller Architecture </vt:lpstr>
      <vt:lpstr>Before CAN</vt:lpstr>
      <vt:lpstr>After CAN</vt:lpstr>
      <vt:lpstr>Data Information – Frame Format</vt:lpstr>
      <vt:lpstr>Data Information – Frame Format</vt:lpstr>
      <vt:lpstr>Message Frame</vt:lpstr>
      <vt:lpstr>Message Format</vt:lpstr>
      <vt:lpstr>Message Frame Structure</vt:lpstr>
      <vt:lpstr>CAN Data Frames</vt:lpstr>
      <vt:lpstr>CAN bus Frame types</vt:lpstr>
      <vt:lpstr>CAN bus Frame types</vt:lpstr>
      <vt:lpstr>CAN bus Frame types</vt:lpstr>
      <vt:lpstr>NIMINAL BIT TIMING</vt:lpstr>
      <vt:lpstr>NOMINAL BIT TIMING</vt:lpstr>
      <vt:lpstr>NOMINAL BIT TIMING</vt:lpstr>
      <vt:lpstr>NOMINAL BIT TIMING</vt:lpstr>
      <vt:lpstr>Example of Message Transaction</vt:lpstr>
      <vt:lpstr>Bus Arbitration</vt:lpstr>
      <vt:lpstr>Bus Arbitration</vt:lpstr>
      <vt:lpstr>Bus Arbitration Flowchart</vt:lpstr>
      <vt:lpstr>CAN bus Error and fault containment</vt:lpstr>
      <vt:lpstr>CAN bus Error</vt:lpstr>
      <vt:lpstr>Fault containment</vt:lpstr>
      <vt:lpstr>Fault containment</vt:lpstr>
      <vt:lpstr>CAN bus Error and fault containment</vt:lpstr>
      <vt:lpstr>Advantages</vt:lpstr>
      <vt:lpstr>Applications</vt:lpstr>
      <vt:lpstr>Manufacturers</vt:lpstr>
      <vt:lpstr>PowerPoint Presentation</vt:lpstr>
    </vt:vector>
  </TitlesOfParts>
  <Company>Tehran Univercity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Microcontroller 8051</dc:title>
  <dc:creator>hasanpur</dc:creator>
  <cp:lastModifiedBy>Prashanth</cp:lastModifiedBy>
  <cp:revision>673</cp:revision>
  <cp:lastPrinted>1601-01-01T00:00:00Z</cp:lastPrinted>
  <dcterms:created xsi:type="dcterms:W3CDTF">2003-06-01T05:29:53Z</dcterms:created>
  <dcterms:modified xsi:type="dcterms:W3CDTF">2015-09-07T03:26:59Z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