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01"/>
  </p:notesMasterIdLst>
  <p:handoutMasterIdLst>
    <p:handoutMasterId r:id="rId202"/>
  </p:handoutMasterIdLst>
  <p:sldIdLst>
    <p:sldId id="658" r:id="rId2"/>
    <p:sldId id="860" r:id="rId3"/>
    <p:sldId id="974" r:id="rId4"/>
    <p:sldId id="981" r:id="rId5"/>
    <p:sldId id="980" r:id="rId6"/>
    <p:sldId id="975" r:id="rId7"/>
    <p:sldId id="976" r:id="rId8"/>
    <p:sldId id="977" r:id="rId9"/>
    <p:sldId id="978" r:id="rId10"/>
    <p:sldId id="979" r:id="rId11"/>
    <p:sldId id="1103" r:id="rId12"/>
    <p:sldId id="983" r:id="rId13"/>
    <p:sldId id="984" r:id="rId14"/>
    <p:sldId id="985" r:id="rId15"/>
    <p:sldId id="986" r:id="rId16"/>
    <p:sldId id="987" r:id="rId17"/>
    <p:sldId id="988" r:id="rId18"/>
    <p:sldId id="892" r:id="rId19"/>
    <p:sldId id="1113" r:id="rId20"/>
    <p:sldId id="893" r:id="rId21"/>
    <p:sldId id="894" r:id="rId22"/>
    <p:sldId id="989" r:id="rId23"/>
    <p:sldId id="990" r:id="rId24"/>
    <p:sldId id="991" r:id="rId25"/>
    <p:sldId id="992" r:id="rId26"/>
    <p:sldId id="993" r:id="rId27"/>
    <p:sldId id="994" r:id="rId28"/>
    <p:sldId id="1089" r:id="rId29"/>
    <p:sldId id="1090" r:id="rId30"/>
    <p:sldId id="1091" r:id="rId31"/>
    <p:sldId id="1092" r:id="rId32"/>
    <p:sldId id="996" r:id="rId33"/>
    <p:sldId id="997" r:id="rId34"/>
    <p:sldId id="1093" r:id="rId35"/>
    <p:sldId id="1094" r:id="rId36"/>
    <p:sldId id="1095" r:id="rId37"/>
    <p:sldId id="1096" r:id="rId38"/>
    <p:sldId id="998" r:id="rId39"/>
    <p:sldId id="1104" r:id="rId40"/>
    <p:sldId id="999" r:id="rId41"/>
    <p:sldId id="1105" r:id="rId42"/>
    <p:sldId id="1112" r:id="rId43"/>
    <p:sldId id="1000" r:id="rId44"/>
    <p:sldId id="1001" r:id="rId45"/>
    <p:sldId id="1097" r:id="rId46"/>
    <p:sldId id="1098" r:id="rId47"/>
    <p:sldId id="1099" r:id="rId48"/>
    <p:sldId id="1100" r:id="rId49"/>
    <p:sldId id="1101" r:id="rId50"/>
    <p:sldId id="1002" r:id="rId51"/>
    <p:sldId id="1106" r:id="rId52"/>
    <p:sldId id="1107" r:id="rId53"/>
    <p:sldId id="1108" r:id="rId54"/>
    <p:sldId id="1109" r:id="rId55"/>
    <p:sldId id="1110" r:id="rId56"/>
    <p:sldId id="1111" r:id="rId57"/>
    <p:sldId id="1003" r:id="rId58"/>
    <p:sldId id="1114" r:id="rId59"/>
    <p:sldId id="1115" r:id="rId60"/>
    <p:sldId id="1116" r:id="rId61"/>
    <p:sldId id="1117" r:id="rId62"/>
    <p:sldId id="1118" r:id="rId63"/>
    <p:sldId id="1119" r:id="rId64"/>
    <p:sldId id="1120" r:id="rId65"/>
    <p:sldId id="1121" r:id="rId66"/>
    <p:sldId id="1005" r:id="rId67"/>
    <p:sldId id="1122" r:id="rId68"/>
    <p:sldId id="1123" r:id="rId69"/>
    <p:sldId id="1124" r:id="rId70"/>
    <p:sldId id="1125" r:id="rId71"/>
    <p:sldId id="1126" r:id="rId72"/>
    <p:sldId id="1127" r:id="rId73"/>
    <p:sldId id="1128" r:id="rId74"/>
    <p:sldId id="1129" r:id="rId75"/>
    <p:sldId id="1130" r:id="rId76"/>
    <p:sldId id="1131" r:id="rId77"/>
    <p:sldId id="1132" r:id="rId78"/>
    <p:sldId id="1133" r:id="rId79"/>
    <p:sldId id="1134" r:id="rId80"/>
    <p:sldId id="1135" r:id="rId81"/>
    <p:sldId id="1008" r:id="rId82"/>
    <p:sldId id="1009" r:id="rId83"/>
    <p:sldId id="1136" r:id="rId84"/>
    <p:sldId id="1137" r:id="rId85"/>
    <p:sldId id="1138" r:id="rId86"/>
    <p:sldId id="1139" r:id="rId87"/>
    <p:sldId id="1140" r:id="rId88"/>
    <p:sldId id="1141" r:id="rId89"/>
    <p:sldId id="1142" r:id="rId90"/>
    <p:sldId id="1143" r:id="rId91"/>
    <p:sldId id="1144" r:id="rId92"/>
    <p:sldId id="1010" r:id="rId93"/>
    <p:sldId id="1145" r:id="rId94"/>
    <p:sldId id="1146" r:id="rId95"/>
    <p:sldId id="1147" r:id="rId96"/>
    <p:sldId id="1148" r:id="rId97"/>
    <p:sldId id="1011" r:id="rId98"/>
    <p:sldId id="1149" r:id="rId99"/>
    <p:sldId id="1012" r:id="rId100"/>
    <p:sldId id="1150" r:id="rId101"/>
    <p:sldId id="1151" r:id="rId102"/>
    <p:sldId id="1152" r:id="rId103"/>
    <p:sldId id="1153" r:id="rId104"/>
    <p:sldId id="1154" r:id="rId105"/>
    <p:sldId id="1155" r:id="rId106"/>
    <p:sldId id="1014" r:id="rId107"/>
    <p:sldId id="1156" r:id="rId108"/>
    <p:sldId id="1157" r:id="rId109"/>
    <p:sldId id="1015" r:id="rId110"/>
    <p:sldId id="1158" r:id="rId111"/>
    <p:sldId id="1159" r:id="rId112"/>
    <p:sldId id="1160" r:id="rId113"/>
    <p:sldId id="1163" r:id="rId114"/>
    <p:sldId id="1164" r:id="rId115"/>
    <p:sldId id="1016" r:id="rId116"/>
    <p:sldId id="1165" r:id="rId117"/>
    <p:sldId id="1166" r:id="rId118"/>
    <p:sldId id="1167" r:id="rId119"/>
    <p:sldId id="1168" r:id="rId120"/>
    <p:sldId id="1017" r:id="rId121"/>
    <p:sldId id="1169" r:id="rId122"/>
    <p:sldId id="1170" r:id="rId123"/>
    <p:sldId id="1171" r:id="rId124"/>
    <p:sldId id="1172" r:id="rId125"/>
    <p:sldId id="1173" r:id="rId126"/>
    <p:sldId id="1174" r:id="rId127"/>
    <p:sldId id="1175" r:id="rId128"/>
    <p:sldId id="1176" r:id="rId129"/>
    <p:sldId id="1018" r:id="rId130"/>
    <p:sldId id="1019" r:id="rId131"/>
    <p:sldId id="1020" r:id="rId132"/>
    <p:sldId id="1021" r:id="rId133"/>
    <p:sldId id="1022" r:id="rId134"/>
    <p:sldId id="1023" r:id="rId135"/>
    <p:sldId id="1024" r:id="rId136"/>
    <p:sldId id="1025" r:id="rId137"/>
    <p:sldId id="1026" r:id="rId138"/>
    <p:sldId id="1027" r:id="rId139"/>
    <p:sldId id="1028" r:id="rId140"/>
    <p:sldId id="1029" r:id="rId141"/>
    <p:sldId id="1030" r:id="rId142"/>
    <p:sldId id="1031" r:id="rId143"/>
    <p:sldId id="1032" r:id="rId144"/>
    <p:sldId id="1033" r:id="rId145"/>
    <p:sldId id="1034" r:id="rId146"/>
    <p:sldId id="1035" r:id="rId147"/>
    <p:sldId id="1036" r:id="rId148"/>
    <p:sldId id="1037" r:id="rId149"/>
    <p:sldId id="1038" r:id="rId150"/>
    <p:sldId id="1039" r:id="rId151"/>
    <p:sldId id="1040" r:id="rId152"/>
    <p:sldId id="1041" r:id="rId153"/>
    <p:sldId id="1042" r:id="rId154"/>
    <p:sldId id="1043" r:id="rId155"/>
    <p:sldId id="1044" r:id="rId156"/>
    <p:sldId id="1045" r:id="rId157"/>
    <p:sldId id="1046" r:id="rId158"/>
    <p:sldId id="1047" r:id="rId159"/>
    <p:sldId id="1048" r:id="rId160"/>
    <p:sldId id="1049" r:id="rId161"/>
    <p:sldId id="1050" r:id="rId162"/>
    <p:sldId id="1051" r:id="rId163"/>
    <p:sldId id="1052" r:id="rId164"/>
    <p:sldId id="1053" r:id="rId165"/>
    <p:sldId id="1054" r:id="rId166"/>
    <p:sldId id="1055" r:id="rId167"/>
    <p:sldId id="1056" r:id="rId168"/>
    <p:sldId id="1057" r:id="rId169"/>
    <p:sldId id="1058" r:id="rId170"/>
    <p:sldId id="1059" r:id="rId171"/>
    <p:sldId id="1060" r:id="rId172"/>
    <p:sldId id="1061" r:id="rId173"/>
    <p:sldId id="1062" r:id="rId174"/>
    <p:sldId id="1063" r:id="rId175"/>
    <p:sldId id="1064" r:id="rId176"/>
    <p:sldId id="1065" r:id="rId177"/>
    <p:sldId id="1066" r:id="rId178"/>
    <p:sldId id="1067" r:id="rId179"/>
    <p:sldId id="1068" r:id="rId180"/>
    <p:sldId id="1069" r:id="rId181"/>
    <p:sldId id="1070" r:id="rId182"/>
    <p:sldId id="1071" r:id="rId183"/>
    <p:sldId id="1072" r:id="rId184"/>
    <p:sldId id="1073" r:id="rId185"/>
    <p:sldId id="1074" r:id="rId186"/>
    <p:sldId id="1075" r:id="rId187"/>
    <p:sldId id="1076" r:id="rId188"/>
    <p:sldId id="1077" r:id="rId189"/>
    <p:sldId id="1078" r:id="rId190"/>
    <p:sldId id="1079" r:id="rId191"/>
    <p:sldId id="1080" r:id="rId192"/>
    <p:sldId id="1081" r:id="rId193"/>
    <p:sldId id="1082" r:id="rId194"/>
    <p:sldId id="1083" r:id="rId195"/>
    <p:sldId id="1084" r:id="rId196"/>
    <p:sldId id="1085" r:id="rId197"/>
    <p:sldId id="1086" r:id="rId198"/>
    <p:sldId id="1087" r:id="rId199"/>
    <p:sldId id="1088" r:id="rId200"/>
  </p:sldIdLst>
  <p:sldSz cx="9144000" cy="6858000" type="screen4x3"/>
  <p:notesSz cx="6858000" cy="9144000"/>
  <p:defaultTextStyle>
    <a:defPPr>
      <a:defRPr lang="en-US"/>
    </a:defPPr>
    <a:lvl1pPr algn="l" rtl="0" fontAlgn="base">
      <a:spcBef>
        <a:spcPct val="0"/>
      </a:spcBef>
      <a:spcAft>
        <a:spcPct val="0"/>
      </a:spcAft>
      <a:defRPr sz="2000" kern="1200">
        <a:solidFill>
          <a:srgbClr val="000000"/>
        </a:solidFill>
        <a:latin typeface="Arial" charset="0"/>
        <a:ea typeface="+mn-ea"/>
        <a:cs typeface="Arial" charset="0"/>
      </a:defRPr>
    </a:lvl1pPr>
    <a:lvl2pPr marL="457200" algn="l" rtl="0" fontAlgn="base">
      <a:spcBef>
        <a:spcPct val="0"/>
      </a:spcBef>
      <a:spcAft>
        <a:spcPct val="0"/>
      </a:spcAft>
      <a:defRPr sz="2000" kern="1200">
        <a:solidFill>
          <a:srgbClr val="000000"/>
        </a:solidFill>
        <a:latin typeface="Arial" charset="0"/>
        <a:ea typeface="+mn-ea"/>
        <a:cs typeface="Arial" charset="0"/>
      </a:defRPr>
    </a:lvl2pPr>
    <a:lvl3pPr marL="914400" algn="l" rtl="0" fontAlgn="base">
      <a:spcBef>
        <a:spcPct val="0"/>
      </a:spcBef>
      <a:spcAft>
        <a:spcPct val="0"/>
      </a:spcAft>
      <a:defRPr sz="2000" kern="1200">
        <a:solidFill>
          <a:srgbClr val="000000"/>
        </a:solidFill>
        <a:latin typeface="Arial" charset="0"/>
        <a:ea typeface="+mn-ea"/>
        <a:cs typeface="Arial" charset="0"/>
      </a:defRPr>
    </a:lvl3pPr>
    <a:lvl4pPr marL="1371600" algn="l" rtl="0" fontAlgn="base">
      <a:spcBef>
        <a:spcPct val="0"/>
      </a:spcBef>
      <a:spcAft>
        <a:spcPct val="0"/>
      </a:spcAft>
      <a:defRPr sz="2000" kern="1200">
        <a:solidFill>
          <a:srgbClr val="000000"/>
        </a:solidFill>
        <a:latin typeface="Arial" charset="0"/>
        <a:ea typeface="+mn-ea"/>
        <a:cs typeface="Arial" charset="0"/>
      </a:defRPr>
    </a:lvl4pPr>
    <a:lvl5pPr marL="1828800" algn="l" rtl="0" fontAlgn="base">
      <a:spcBef>
        <a:spcPct val="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F14AC"/>
    <a:srgbClr val="CC00FF"/>
    <a:srgbClr val="2C2C78"/>
    <a:srgbClr val="CC99FF"/>
    <a:srgbClr val="FFFF66"/>
    <a:srgbClr val="FFFF00"/>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autoAdjust="0"/>
  </p:normalViewPr>
  <p:slideViewPr>
    <p:cSldViewPr>
      <p:cViewPr varScale="1">
        <p:scale>
          <a:sx n="70" d="100"/>
          <a:sy n="70" d="100"/>
        </p:scale>
        <p:origin x="-5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AEB13-5431-433B-A6D3-ACE8F904CC66}" type="datetimeFigureOut">
              <a:rPr lang="en-IN" smtClean="0"/>
              <a:t>10-09-2015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7D5E40-5BB1-4A73-BFAA-CA8CC66D195B}" type="slidenum">
              <a:rPr lang="en-IN" smtClean="0"/>
              <a:t>‹#›</a:t>
            </a:fld>
            <a:endParaRPr lang="en-IN"/>
          </a:p>
        </p:txBody>
      </p:sp>
    </p:spTree>
    <p:extLst>
      <p:ext uri="{BB962C8B-B14F-4D97-AF65-F5344CB8AC3E}">
        <p14:creationId xmlns:p14="http://schemas.microsoft.com/office/powerpoint/2010/main" val="277641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fld id="{8FFC21A9-7A7A-41E5-B06F-08A08A897DEF}" type="slidenum">
              <a:rPr lang="en-US"/>
              <a:pPr>
                <a:defRPr/>
              </a:pPr>
              <a:t>‹#›</a:t>
            </a:fld>
            <a:endParaRPr lang="en-US"/>
          </a:p>
        </p:txBody>
      </p:sp>
    </p:spTree>
    <p:extLst>
      <p:ext uri="{BB962C8B-B14F-4D97-AF65-F5344CB8AC3E}">
        <p14:creationId xmlns:p14="http://schemas.microsoft.com/office/powerpoint/2010/main" val="19026234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8FFC21A9-7A7A-41E5-B06F-08A08A897DEF}" type="slidenum">
              <a:rPr lang="en-US" smtClean="0"/>
              <a:pPr>
                <a:defRPr/>
              </a:pPr>
              <a:t>1</a:t>
            </a:fld>
            <a:endParaRPr lang="en-US"/>
          </a:p>
        </p:txBody>
      </p:sp>
    </p:spTree>
    <p:extLst>
      <p:ext uri="{BB962C8B-B14F-4D97-AF65-F5344CB8AC3E}">
        <p14:creationId xmlns:p14="http://schemas.microsoft.com/office/powerpoint/2010/main" val="9354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506B4A-E5B6-4071-B556-A68B1E6D79B3}" type="datetime2">
              <a:rPr lang="en-US" smtClean="0"/>
              <a:t>Thursday, September 10,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681FC505-2800-4F7C-9BA0-95A9F87DFFBF}" type="slidenum">
              <a:rPr lang="en-US"/>
              <a:pPr>
                <a:defRPr/>
              </a:pPr>
              <a:t>‹#›</a:t>
            </a:fld>
            <a:endParaRPr lang="en-US"/>
          </a:p>
        </p:txBody>
      </p:sp>
    </p:spTree>
    <p:extLst>
      <p:ext uri="{BB962C8B-B14F-4D97-AF65-F5344CB8AC3E}">
        <p14:creationId xmlns:p14="http://schemas.microsoft.com/office/powerpoint/2010/main" val="18168718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E9644-2A49-4F6B-968E-594AAC00B2AD}" type="datetime2">
              <a:rPr lang="en-US" smtClean="0"/>
              <a:t>Thursday, September 10,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960CE79D-E249-4B7D-A10F-ED9E41963CD0}" type="slidenum">
              <a:rPr lang="en-US"/>
              <a:pPr>
                <a:defRPr/>
              </a:pPr>
              <a:t>‹#›</a:t>
            </a:fld>
            <a:endParaRPr lang="en-US"/>
          </a:p>
        </p:txBody>
      </p:sp>
    </p:spTree>
    <p:extLst>
      <p:ext uri="{BB962C8B-B14F-4D97-AF65-F5344CB8AC3E}">
        <p14:creationId xmlns:p14="http://schemas.microsoft.com/office/powerpoint/2010/main" val="66957977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AC3CE-88EB-4B5C-8E26-7122063592F6}" type="datetime2">
              <a:rPr lang="en-US" smtClean="0"/>
              <a:t>Thursday, September 10,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33E2529C-9C93-487F-AB0B-DA2DB2F768B4}" type="slidenum">
              <a:rPr lang="en-US"/>
              <a:pPr>
                <a:defRPr/>
              </a:pPr>
              <a:t>‹#›</a:t>
            </a:fld>
            <a:endParaRPr lang="en-US"/>
          </a:p>
        </p:txBody>
      </p:sp>
    </p:spTree>
    <p:extLst>
      <p:ext uri="{BB962C8B-B14F-4D97-AF65-F5344CB8AC3E}">
        <p14:creationId xmlns:p14="http://schemas.microsoft.com/office/powerpoint/2010/main" val="5660686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8F2CD-8F62-4878-BC1D-5A95AD5C9369}" type="datetime2">
              <a:rPr lang="en-US" smtClean="0"/>
              <a:t>Thursday, September 10,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21DBE227-8F40-419F-9427-D506C86A5E4B}" type="slidenum">
              <a:rPr lang="en-US"/>
              <a:pPr>
                <a:defRPr/>
              </a:pPr>
              <a:t>‹#›</a:t>
            </a:fld>
            <a:endParaRPr lang="en-US"/>
          </a:p>
        </p:txBody>
      </p:sp>
    </p:spTree>
    <p:extLst>
      <p:ext uri="{BB962C8B-B14F-4D97-AF65-F5344CB8AC3E}">
        <p14:creationId xmlns:p14="http://schemas.microsoft.com/office/powerpoint/2010/main" val="301602228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170BA-5236-45E4-B12B-AC51FC999858}" type="datetime2">
              <a:rPr lang="en-US" smtClean="0"/>
              <a:t>Thursday, September 10,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07396E74-87FE-408C-A241-BB0D6B9D91CF}" type="slidenum">
              <a:rPr lang="en-US"/>
              <a:pPr>
                <a:defRPr/>
              </a:pPr>
              <a:t>‹#›</a:t>
            </a:fld>
            <a:endParaRPr lang="en-US"/>
          </a:p>
        </p:txBody>
      </p:sp>
    </p:spTree>
    <p:extLst>
      <p:ext uri="{BB962C8B-B14F-4D97-AF65-F5344CB8AC3E}">
        <p14:creationId xmlns:p14="http://schemas.microsoft.com/office/powerpoint/2010/main" val="308115224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0C74E5-D63A-4256-81C2-1A1CB5E46BE7}" type="datetime2">
              <a:rPr lang="en-US" smtClean="0"/>
              <a:t>Thursday, September 10,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D1EBEFD2-B18E-4C1F-A15E-2C51B47340EA}" type="slidenum">
              <a:rPr lang="en-US"/>
              <a:pPr>
                <a:defRPr/>
              </a:pPr>
              <a:t>‹#›</a:t>
            </a:fld>
            <a:endParaRPr lang="en-US"/>
          </a:p>
        </p:txBody>
      </p:sp>
    </p:spTree>
    <p:extLst>
      <p:ext uri="{BB962C8B-B14F-4D97-AF65-F5344CB8AC3E}">
        <p14:creationId xmlns:p14="http://schemas.microsoft.com/office/powerpoint/2010/main" val="401599838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53B867-151F-45DE-970C-7FCC0B3ED1A6}" type="datetime2">
              <a:rPr lang="en-US" smtClean="0"/>
              <a:t>Thursday, September 10, 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9" name="Slide Number Placeholder 5"/>
          <p:cNvSpPr>
            <a:spLocks noGrp="1"/>
          </p:cNvSpPr>
          <p:nvPr>
            <p:ph type="sldNum" sz="quarter" idx="12"/>
          </p:nvPr>
        </p:nvSpPr>
        <p:spPr/>
        <p:txBody>
          <a:bodyPr/>
          <a:lstStyle>
            <a:lvl1pPr>
              <a:defRPr/>
            </a:lvl1pPr>
          </a:lstStyle>
          <a:p>
            <a:pPr>
              <a:defRPr/>
            </a:pPr>
            <a:fld id="{4D5BBE16-5AE8-43FE-931B-7F4E26EBFC25}" type="slidenum">
              <a:rPr lang="en-US"/>
              <a:pPr>
                <a:defRPr/>
              </a:pPr>
              <a:t>‹#›</a:t>
            </a:fld>
            <a:endParaRPr lang="en-US"/>
          </a:p>
        </p:txBody>
      </p:sp>
    </p:spTree>
    <p:extLst>
      <p:ext uri="{BB962C8B-B14F-4D97-AF65-F5344CB8AC3E}">
        <p14:creationId xmlns:p14="http://schemas.microsoft.com/office/powerpoint/2010/main" val="254604576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856507-EABE-4AB6-AE0D-F2463D419B06}" type="datetime2">
              <a:rPr lang="en-US" smtClean="0"/>
              <a:t>Thursday, September 10, 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5" name="Slide Number Placeholder 5"/>
          <p:cNvSpPr>
            <a:spLocks noGrp="1"/>
          </p:cNvSpPr>
          <p:nvPr>
            <p:ph type="sldNum" sz="quarter" idx="12"/>
          </p:nvPr>
        </p:nvSpPr>
        <p:spPr/>
        <p:txBody>
          <a:bodyPr/>
          <a:lstStyle>
            <a:lvl1pPr>
              <a:defRPr/>
            </a:lvl1pPr>
          </a:lstStyle>
          <a:p>
            <a:pPr>
              <a:defRPr/>
            </a:pPr>
            <a:fld id="{E92BAFA8-B723-44FA-AFD8-491DDAE10237}" type="slidenum">
              <a:rPr lang="en-US"/>
              <a:pPr>
                <a:defRPr/>
              </a:pPr>
              <a:t>‹#›</a:t>
            </a:fld>
            <a:endParaRPr lang="en-US"/>
          </a:p>
        </p:txBody>
      </p:sp>
    </p:spTree>
    <p:extLst>
      <p:ext uri="{BB962C8B-B14F-4D97-AF65-F5344CB8AC3E}">
        <p14:creationId xmlns:p14="http://schemas.microsoft.com/office/powerpoint/2010/main" val="16744570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F02911-C031-4978-BAD4-757EF1BAAE3F}" type="datetime2">
              <a:rPr lang="en-US" smtClean="0"/>
              <a:t>Thursday, September 10, 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4" name="Slide Number Placeholder 5"/>
          <p:cNvSpPr>
            <a:spLocks noGrp="1"/>
          </p:cNvSpPr>
          <p:nvPr>
            <p:ph type="sldNum" sz="quarter" idx="12"/>
          </p:nvPr>
        </p:nvSpPr>
        <p:spPr/>
        <p:txBody>
          <a:bodyPr/>
          <a:lstStyle>
            <a:lvl1pPr>
              <a:defRPr/>
            </a:lvl1pPr>
          </a:lstStyle>
          <a:p>
            <a:pPr>
              <a:defRPr/>
            </a:pPr>
            <a:fld id="{15222074-2EE5-42E2-9DCC-4A65092B209E}" type="slidenum">
              <a:rPr lang="en-US"/>
              <a:pPr>
                <a:defRPr/>
              </a:pPr>
              <a:t>‹#›</a:t>
            </a:fld>
            <a:endParaRPr lang="en-US"/>
          </a:p>
        </p:txBody>
      </p:sp>
    </p:spTree>
    <p:extLst>
      <p:ext uri="{BB962C8B-B14F-4D97-AF65-F5344CB8AC3E}">
        <p14:creationId xmlns:p14="http://schemas.microsoft.com/office/powerpoint/2010/main" val="83509349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DA2BD-0284-4FC3-9095-746F9E5001D6}" type="datetime2">
              <a:rPr lang="en-US" smtClean="0"/>
              <a:t>Thursday, September 10,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9706A429-1D88-403C-9D43-4DC5E0904E88}" type="slidenum">
              <a:rPr lang="en-US"/>
              <a:pPr>
                <a:defRPr/>
              </a:pPr>
              <a:t>‹#›</a:t>
            </a:fld>
            <a:endParaRPr lang="en-US"/>
          </a:p>
        </p:txBody>
      </p:sp>
    </p:spTree>
    <p:extLst>
      <p:ext uri="{BB962C8B-B14F-4D97-AF65-F5344CB8AC3E}">
        <p14:creationId xmlns:p14="http://schemas.microsoft.com/office/powerpoint/2010/main" val="2794587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B64089-4B90-49F5-81D8-4D18B8329D98}" type="datetime2">
              <a:rPr lang="en-US" smtClean="0"/>
              <a:t>Thursday, September 10,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7E851CAC-28A6-4AF9-B71E-A0AFB461AF05}" type="slidenum">
              <a:rPr lang="en-US"/>
              <a:pPr>
                <a:defRPr/>
              </a:pPr>
              <a:t>‹#›</a:t>
            </a:fld>
            <a:endParaRPr lang="en-US"/>
          </a:p>
        </p:txBody>
      </p:sp>
    </p:spTree>
    <p:extLst>
      <p:ext uri="{BB962C8B-B14F-4D97-AF65-F5344CB8AC3E}">
        <p14:creationId xmlns:p14="http://schemas.microsoft.com/office/powerpoint/2010/main" val="29092287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66A6E5-E4D8-4CA2-84CD-81B4C7CF9DF7}" type="datetime2">
              <a:rPr lang="en-US" smtClean="0"/>
              <a:t>Thursday, September 10, 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K.V.PRASHANTH M.Sc.,M.Tech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804C0F-9B08-436F-8BC1-D360A1EAA8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ystronix.co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etburn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abbitsemiconductor.com/"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lsemi.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23528" y="1700808"/>
            <a:ext cx="8424936" cy="2520280"/>
          </a:xfrm>
          <a:prstGeom prst="rect">
            <a:avLst/>
          </a:prstGeom>
        </p:spPr>
        <p:txBody>
          <a:bodyPr wrap="none" fromWordArt="1">
            <a:prstTxWarp prst="textPlain">
              <a:avLst>
                <a:gd name="adj" fmla="val 50000"/>
              </a:avLst>
            </a:prstTxWarp>
          </a:bodyPr>
          <a:lstStyle/>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EMBEDDED </a:t>
            </a:r>
          </a:p>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NETWORKING</a:t>
            </a:r>
            <a:endParaRPr lang="en-IN" sz="28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spTree>
    <p:extLst>
      <p:ext uri="{BB962C8B-B14F-4D97-AF65-F5344CB8AC3E}">
        <p14:creationId xmlns:p14="http://schemas.microsoft.com/office/powerpoint/2010/main" val="383886076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813690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94881"/>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600" dirty="0" smtClean="0"/>
          </a:p>
          <a:p>
            <a:pPr algn="just">
              <a:lnSpc>
                <a:spcPct val="150000"/>
              </a:lnSpc>
            </a:pPr>
            <a:r>
              <a:rPr lang="en-IN" sz="2400" dirty="0" smtClean="0"/>
              <a:t>The </a:t>
            </a:r>
            <a:r>
              <a:rPr lang="en-IN" sz="2400" dirty="0"/>
              <a:t>DSTINIm400 Networked Microcontroller Evaluation Kit </a:t>
            </a:r>
            <a:r>
              <a:rPr lang="en-IN" sz="2400" dirty="0" smtClean="0"/>
              <a:t> is </a:t>
            </a:r>
            <a:r>
              <a:rPr lang="en-IN" sz="2400" dirty="0"/>
              <a:t>a module that implements the TINI platform</a:t>
            </a:r>
            <a:r>
              <a:rPr lang="en-IN" sz="2400" dirty="0" smtClean="0"/>
              <a:t>.</a:t>
            </a:r>
          </a:p>
          <a:p>
            <a:pPr algn="just">
              <a:lnSpc>
                <a:spcPct val="150000"/>
              </a:lnSpc>
            </a:pPr>
            <a:r>
              <a:rPr lang="en-IN" sz="2400" dirty="0"/>
              <a:t>The module’s circuit </a:t>
            </a:r>
            <a:r>
              <a:rPr lang="en-IN" sz="2400" dirty="0" smtClean="0"/>
              <a:t>board contains </a:t>
            </a:r>
            <a:r>
              <a:rPr lang="en-IN" sz="2400" dirty="0"/>
              <a:t>a Dallas Semiconductor DS80C400 Network Microcontroller</a:t>
            </a:r>
            <a:r>
              <a:rPr lang="en-IN" sz="2400" dirty="0" smtClean="0"/>
              <a:t>, </a:t>
            </a:r>
            <a:r>
              <a:rPr lang="en-IN" sz="2400" dirty="0"/>
              <a:t>high-speed derivative of Intel </a:t>
            </a:r>
            <a:r>
              <a:rPr lang="en-IN" sz="2400" dirty="0" smtClean="0"/>
              <a:t>Corporation’s long-popular </a:t>
            </a:r>
            <a:r>
              <a:rPr lang="en-IN" sz="2400" dirty="0"/>
              <a:t>8051 </a:t>
            </a:r>
            <a:r>
              <a:rPr lang="en-IN" sz="2400" dirty="0" smtClean="0"/>
              <a:t>microcontroller.</a:t>
            </a:r>
          </a:p>
          <a:p>
            <a:pPr algn="just">
              <a:lnSpc>
                <a:spcPct val="150000"/>
              </a:lnSpc>
            </a:pPr>
            <a:r>
              <a:rPr lang="en-IN" sz="2400" dirty="0"/>
              <a:t>The chip has eight 8-bit I/O ports</a:t>
            </a:r>
            <a:r>
              <a:rPr lang="en-IN" sz="2400" dirty="0" smtClean="0"/>
              <a:t>.</a:t>
            </a:r>
          </a:p>
          <a:p>
            <a:pPr algn="just">
              <a:lnSpc>
                <a:spcPct val="150000"/>
              </a:lnSpc>
            </a:pPr>
            <a:r>
              <a:rPr lang="en-IN" sz="2400" dirty="0"/>
              <a:t>Many of the port bits can function </a:t>
            </a:r>
            <a:r>
              <a:rPr lang="en-IN" sz="2400" dirty="0" smtClean="0"/>
              <a:t>as data </a:t>
            </a:r>
            <a:r>
              <a:rPr lang="en-IN" sz="2400" dirty="0"/>
              <a:t>and address lines for an external memory bus with 8 data bits and </a:t>
            </a:r>
            <a:r>
              <a:rPr lang="en-IN" sz="2400" dirty="0" smtClean="0"/>
              <a:t>22 address </a:t>
            </a:r>
            <a:r>
              <a:rPr lang="en-IN" sz="2400" dirty="0"/>
              <a:t>bits.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22845"/>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100" dirty="0" smtClean="0"/>
          </a:p>
          <a:p>
            <a:pPr algn="just">
              <a:lnSpc>
                <a:spcPct val="150000"/>
              </a:lnSpc>
            </a:pPr>
            <a:r>
              <a:rPr lang="en-IN" sz="2400" dirty="0" smtClean="0"/>
              <a:t>There </a:t>
            </a:r>
            <a:r>
              <a:rPr lang="en-IN" sz="2400" dirty="0"/>
              <a:t>are three asynchronous serial ports and a programmable output </a:t>
            </a:r>
            <a:r>
              <a:rPr lang="en-IN" sz="2400" dirty="0" smtClean="0"/>
              <a:t>clock for </a:t>
            </a:r>
            <a:r>
              <a:rPr lang="en-IN" sz="2400" dirty="0"/>
              <a:t>an Infrared Data Association (IrDA) interface</a:t>
            </a:r>
            <a:r>
              <a:rPr lang="en-IN" sz="2400" dirty="0" smtClean="0"/>
              <a:t>.</a:t>
            </a:r>
          </a:p>
          <a:p>
            <a:pPr algn="just">
              <a:lnSpc>
                <a:spcPct val="150000"/>
              </a:lnSpc>
            </a:pPr>
            <a:r>
              <a:rPr lang="en-IN" sz="2400" dirty="0"/>
              <a:t>A 1-Wire-net Master </a:t>
            </a:r>
            <a:r>
              <a:rPr lang="en-IN" sz="2400" dirty="0" smtClean="0"/>
              <a:t>can control </a:t>
            </a:r>
            <a:r>
              <a:rPr lang="en-IN" sz="2400" dirty="0"/>
              <a:t>communications on a 1-Wire net, or </a:t>
            </a:r>
            <a:r>
              <a:rPr lang="en-IN" sz="2400" dirty="0" err="1"/>
              <a:t>MicroLAN</a:t>
            </a:r>
            <a:r>
              <a:rPr lang="en-IN" sz="2400" dirty="0"/>
              <a:t>, which </a:t>
            </a:r>
            <a:r>
              <a:rPr lang="en-IN" sz="2400" dirty="0" smtClean="0"/>
              <a:t>connects components </a:t>
            </a:r>
            <a:r>
              <a:rPr lang="en-IN" sz="2400" dirty="0"/>
              <a:t>using a single data line plus a ground line</a:t>
            </a:r>
            <a:r>
              <a:rPr lang="en-IN" sz="2400" dirty="0" smtClean="0"/>
              <a:t>.</a:t>
            </a:r>
          </a:p>
          <a:p>
            <a:pPr algn="just">
              <a:lnSpc>
                <a:spcPct val="150000"/>
              </a:lnSpc>
            </a:pPr>
            <a:r>
              <a:rPr lang="en-IN" sz="2400" dirty="0"/>
              <a:t>A Controller </a:t>
            </a:r>
            <a:r>
              <a:rPr lang="en-IN" sz="2400" dirty="0" smtClean="0"/>
              <a:t>Area Network </a:t>
            </a:r>
            <a:r>
              <a:rPr lang="en-IN" sz="2400" dirty="0"/>
              <a:t>(CAN) 2.0B controller enables communicating over a CAN network</a:t>
            </a:r>
            <a:r>
              <a:rPr lang="en-IN" sz="2400" dirty="0" smtClean="0"/>
              <a:t>, which </a:t>
            </a:r>
            <a:r>
              <a:rPr lang="en-IN" sz="2400" dirty="0"/>
              <a:t>is a serial interface and protocol that’s popular in automotive</a:t>
            </a:r>
            <a:r>
              <a:rPr lang="en-IN" sz="2400" dirty="0" smtClean="0"/>
              <a:t>, industrial</a:t>
            </a:r>
            <a:r>
              <a:rPr lang="en-IN" sz="2400" dirty="0"/>
              <a:t>, and medical applications.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22845"/>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600" dirty="0" smtClean="0"/>
          </a:p>
          <a:p>
            <a:pPr algn="just">
              <a:lnSpc>
                <a:spcPct val="150000"/>
              </a:lnSpc>
            </a:pPr>
            <a:r>
              <a:rPr lang="en-IN" sz="2400" dirty="0" smtClean="0"/>
              <a:t>The </a:t>
            </a:r>
            <a:r>
              <a:rPr lang="en-IN" sz="2400" dirty="0"/>
              <a:t>’80C400 chip includes a programmed 64-kilobyte ROM that </a:t>
            </a:r>
            <a:r>
              <a:rPr lang="en-IN" sz="2400" dirty="0" smtClean="0"/>
              <a:t>contains three </a:t>
            </a:r>
            <a:r>
              <a:rPr lang="en-IN" sz="2400" dirty="0"/>
              <a:t>firmware components</a:t>
            </a:r>
            <a:r>
              <a:rPr lang="en-IN" sz="2400" dirty="0" smtClean="0"/>
              <a:t>.</a:t>
            </a:r>
          </a:p>
          <a:p>
            <a:pPr algn="just">
              <a:lnSpc>
                <a:spcPct val="150000"/>
              </a:lnSpc>
            </a:pPr>
            <a:r>
              <a:rPr lang="en-IN" sz="2400" dirty="0"/>
              <a:t>A </a:t>
            </a:r>
            <a:r>
              <a:rPr lang="en-IN" sz="2400" dirty="0" smtClean="0"/>
              <a:t>pre-emptive task </a:t>
            </a:r>
            <a:r>
              <a:rPr lang="en-IN" sz="2400" dirty="0"/>
              <a:t>scheduler enables sharing CPU time among multiple tasks</a:t>
            </a:r>
            <a:r>
              <a:rPr lang="en-IN" sz="2400" dirty="0" smtClean="0"/>
              <a:t>.</a:t>
            </a:r>
          </a:p>
          <a:p>
            <a:pPr algn="just">
              <a:lnSpc>
                <a:spcPct val="150000"/>
              </a:lnSpc>
            </a:pPr>
            <a:r>
              <a:rPr lang="en-IN" sz="2400" dirty="0"/>
              <a:t>The chip also contains hardware support for Ethernet, including an </a:t>
            </a:r>
            <a:r>
              <a:rPr lang="en-IN" sz="2400" dirty="0" smtClean="0"/>
              <a:t>Ethernet controller </a:t>
            </a:r>
            <a:r>
              <a:rPr lang="en-IN" sz="2400" dirty="0"/>
              <a:t>for 10-Mb/s and 100-Mb/s networks</a:t>
            </a:r>
            <a:r>
              <a:rPr lang="en-IN" sz="2400" dirty="0" smtClean="0"/>
              <a:t>.</a:t>
            </a:r>
          </a:p>
          <a:p>
            <a:pPr algn="just">
              <a:lnSpc>
                <a:spcPct val="150000"/>
              </a:lnSpc>
            </a:pPr>
            <a:r>
              <a:rPr lang="en-IN" sz="2400" dirty="0"/>
              <a:t>The DS80C400 chip requires a +1.8V Core Supply Voltage and a +</a:t>
            </a:r>
            <a:r>
              <a:rPr lang="en-IN" sz="2400" dirty="0" smtClean="0"/>
              <a:t>3.3V I/O </a:t>
            </a:r>
            <a:r>
              <a:rPr lang="en-IN" sz="2400" dirty="0"/>
              <a:t>Supply Voltage.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22845"/>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019" y="980728"/>
            <a:ext cx="578731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621" y="5580281"/>
            <a:ext cx="4906111" cy="37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322845"/>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dirty="0" smtClean="0"/>
          </a:p>
          <a:p>
            <a:pPr algn="just">
              <a:lnSpc>
                <a:spcPct val="150000"/>
              </a:lnSpc>
            </a:pPr>
            <a:r>
              <a:rPr lang="en-IN" sz="2400" dirty="0" smtClean="0"/>
              <a:t>The </a:t>
            </a:r>
            <a:r>
              <a:rPr lang="en-IN" sz="2400" dirty="0"/>
              <a:t>TINI Software Developers Kit (SDK), available for </a:t>
            </a:r>
            <a:r>
              <a:rPr lang="en-IN" sz="2400" dirty="0" smtClean="0"/>
              <a:t>free downloading </a:t>
            </a:r>
            <a:r>
              <a:rPr lang="en-IN" sz="2400" dirty="0"/>
              <a:t>from Dallas Semiconductor’s Web site, includes the </a:t>
            </a:r>
            <a:r>
              <a:rPr lang="en-IN" sz="2400" dirty="0" smtClean="0"/>
              <a:t>TINIOS </a:t>
            </a:r>
            <a:r>
              <a:rPr lang="en-IN" sz="2400" dirty="0"/>
              <a:t>operating system and a Java Virtual Machine (JVM</a:t>
            </a:r>
            <a:r>
              <a:rPr lang="en-IN" sz="2400" dirty="0" smtClean="0"/>
              <a:t>).</a:t>
            </a:r>
          </a:p>
          <a:p>
            <a:pPr algn="just">
              <a:lnSpc>
                <a:spcPct val="150000"/>
              </a:lnSpc>
            </a:pPr>
            <a:r>
              <a:rPr lang="en-IN" sz="2400" dirty="0"/>
              <a:t>The operating </a:t>
            </a:r>
            <a:r>
              <a:rPr lang="en-IN" sz="2400" dirty="0" smtClean="0"/>
              <a:t>system enables </a:t>
            </a:r>
            <a:r>
              <a:rPr lang="en-IN" sz="2400" dirty="0"/>
              <a:t>running multiple tasks by scheduling the tasks in time slices</a:t>
            </a:r>
            <a:r>
              <a:rPr lang="en-IN" sz="2400" dirty="0" smtClean="0"/>
              <a:t>.</a:t>
            </a:r>
          </a:p>
          <a:p>
            <a:pPr algn="just">
              <a:lnSpc>
                <a:spcPct val="150000"/>
              </a:lnSpc>
            </a:pPr>
            <a:r>
              <a:rPr lang="en-IN" sz="2400" dirty="0" smtClean="0"/>
              <a:t>The operating </a:t>
            </a:r>
            <a:r>
              <a:rPr lang="en-IN" sz="2400" dirty="0"/>
              <a:t>system supports a file system and includes memory and I/O managers</a:t>
            </a:r>
            <a:r>
              <a:rPr lang="en-IN" sz="2400" dirty="0" smtClean="0"/>
              <a:t>.</a:t>
            </a:r>
          </a:p>
          <a:p>
            <a:pPr algn="just">
              <a:lnSpc>
                <a:spcPct val="150000"/>
              </a:lnSpc>
            </a:pPr>
            <a:r>
              <a:rPr lang="en-IN" sz="2400" dirty="0"/>
              <a:t>The JVM contains an interpreter that executes Java programs </a:t>
            </a:r>
            <a:r>
              <a:rPr lang="en-IN" sz="2400" dirty="0" smtClean="0"/>
              <a:t>and communicates </a:t>
            </a:r>
            <a:r>
              <a:rPr lang="en-IN" sz="2400" dirty="0"/>
              <a:t>with the operating system.</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078603"/>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2400" dirty="0" smtClean="0"/>
          </a:p>
          <a:p>
            <a:pPr algn="just">
              <a:lnSpc>
                <a:spcPct val="150000"/>
              </a:lnSpc>
            </a:pPr>
            <a:r>
              <a:rPr lang="en-IN" sz="2400" dirty="0" smtClean="0"/>
              <a:t>Two </a:t>
            </a:r>
            <a:r>
              <a:rPr lang="en-IN" sz="2400" dirty="0"/>
              <a:t>useful programs for use in developing TINI applications are the </a:t>
            </a:r>
            <a:r>
              <a:rPr lang="en-IN" sz="2400" dirty="0" err="1" smtClean="0"/>
              <a:t>JavaKit</a:t>
            </a:r>
            <a:r>
              <a:rPr lang="en-IN" sz="2400" dirty="0" smtClean="0"/>
              <a:t> utility </a:t>
            </a:r>
            <a:r>
              <a:rPr lang="en-IN" sz="2400" dirty="0"/>
              <a:t>available from Dallas Semiconductor and a Telnet application</a:t>
            </a:r>
            <a:r>
              <a:rPr lang="en-IN" sz="2400" dirty="0" smtClean="0"/>
              <a:t>.</a:t>
            </a:r>
          </a:p>
          <a:p>
            <a:pPr algn="just">
              <a:lnSpc>
                <a:spcPct val="150000"/>
              </a:lnSpc>
            </a:pPr>
            <a:r>
              <a:rPr lang="en-IN" sz="2400" dirty="0"/>
              <a:t>The </a:t>
            </a:r>
            <a:r>
              <a:rPr lang="en-IN" sz="2400" dirty="0" err="1"/>
              <a:t>JavaKit</a:t>
            </a:r>
            <a:r>
              <a:rPr lang="en-IN" sz="2400" dirty="0"/>
              <a:t> utility runs on a PC and communicates over a serial-port </a:t>
            </a:r>
            <a:r>
              <a:rPr lang="en-IN" sz="2400" dirty="0" smtClean="0"/>
              <a:t>link with </a:t>
            </a:r>
            <a:r>
              <a:rPr lang="en-IN" sz="2400" dirty="0"/>
              <a:t>a </a:t>
            </a:r>
            <a:r>
              <a:rPr lang="en-IN" sz="2400" dirty="0" smtClean="0"/>
              <a:t>TINI.</a:t>
            </a:r>
          </a:p>
          <a:p>
            <a:pPr algn="just">
              <a:lnSpc>
                <a:spcPct val="150000"/>
              </a:lnSpc>
            </a:pPr>
            <a:r>
              <a:rPr lang="en-IN" sz="2400" dirty="0"/>
              <a:t>Typing e at the </a:t>
            </a:r>
            <a:r>
              <a:rPr lang="en-IN" sz="2400" dirty="0" err="1"/>
              <a:t>JavaKit</a:t>
            </a:r>
            <a:r>
              <a:rPr lang="en-IN" sz="2400" dirty="0"/>
              <a:t> prompt causes the </a:t>
            </a:r>
            <a:r>
              <a:rPr lang="en-IN" sz="2400" dirty="0" smtClean="0"/>
              <a:t>TINI to </a:t>
            </a:r>
            <a:r>
              <a:rPr lang="en-IN" sz="2400" dirty="0"/>
              <a:t>start its JVM and run the slush command shell.</a:t>
            </a:r>
            <a:endParaRPr lang="en-IN" sz="2400" dirty="0" smtClean="0"/>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15614"/>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200" dirty="0" smtClean="0"/>
          </a:p>
          <a:p>
            <a:pPr algn="just">
              <a:lnSpc>
                <a:spcPct val="150000"/>
              </a:lnSpc>
            </a:pPr>
            <a:r>
              <a:rPr lang="en-IN" sz="2400" dirty="0" smtClean="0"/>
              <a:t>At </a:t>
            </a:r>
            <a:r>
              <a:rPr lang="en-IN" sz="2400" dirty="0"/>
              <a:t>a glance: direct execution of Java bytecodes eliminates the need for </a:t>
            </a:r>
            <a:r>
              <a:rPr lang="en-IN" sz="2400" dirty="0" smtClean="0"/>
              <a:t>an interpreter.</a:t>
            </a:r>
          </a:p>
          <a:p>
            <a:pPr algn="just">
              <a:lnSpc>
                <a:spcPct val="150000"/>
              </a:lnSpc>
            </a:pPr>
            <a:r>
              <a:rPr lang="en-IN" sz="2400" dirty="0"/>
              <a:t>Ethernet support: </a:t>
            </a:r>
            <a:r>
              <a:rPr lang="en-IN" sz="2400" dirty="0" smtClean="0"/>
              <a:t>10BASE-T</a:t>
            </a:r>
          </a:p>
          <a:p>
            <a:pPr algn="just">
              <a:lnSpc>
                <a:spcPct val="150000"/>
              </a:lnSpc>
            </a:pPr>
            <a:r>
              <a:rPr lang="en-IN" sz="2400" dirty="0"/>
              <a:t>Typical use: Applications that use Java and require speed</a:t>
            </a:r>
            <a:r>
              <a:rPr lang="en-IN" sz="2400" dirty="0" smtClean="0"/>
              <a:t>.</a:t>
            </a:r>
          </a:p>
          <a:p>
            <a:pPr algn="just">
              <a:lnSpc>
                <a:spcPct val="150000"/>
              </a:lnSpc>
            </a:pPr>
            <a:r>
              <a:rPr lang="en-IN" sz="2400" b="1" dirty="0"/>
              <a:t>Source: </a:t>
            </a:r>
            <a:r>
              <a:rPr lang="en-IN" sz="2400" dirty="0" err="1"/>
              <a:t>Systronix</a:t>
            </a:r>
            <a:r>
              <a:rPr lang="en-IN" sz="2400" dirty="0"/>
              <a:t> (</a:t>
            </a:r>
            <a:r>
              <a:rPr lang="en-IN" sz="2400" i="1" dirty="0">
                <a:hlinkClick r:id="rId2"/>
              </a:rPr>
              <a:t>www.systronix.com</a:t>
            </a:r>
            <a:r>
              <a:rPr lang="en-IN" sz="2400" dirty="0" smtClean="0"/>
              <a:t>).</a:t>
            </a:r>
          </a:p>
          <a:p>
            <a:pPr algn="just">
              <a:lnSpc>
                <a:spcPct val="150000"/>
              </a:lnSpc>
            </a:pPr>
            <a:r>
              <a:rPr lang="en-IN" sz="2400" dirty="0"/>
              <a:t>The TINI isn’t the only option for Java </a:t>
            </a:r>
            <a:r>
              <a:rPr lang="en-IN" sz="2400" dirty="0" smtClean="0"/>
              <a:t>programmers.</a:t>
            </a:r>
          </a:p>
          <a:p>
            <a:pPr algn="just">
              <a:lnSpc>
                <a:spcPct val="150000"/>
              </a:lnSpc>
            </a:pPr>
            <a:r>
              <a:rPr lang="en-IN" sz="2400" dirty="0" err="1" smtClean="0"/>
              <a:t>Systronix’s</a:t>
            </a:r>
            <a:r>
              <a:rPr lang="en-IN" sz="2400" dirty="0" smtClean="0"/>
              <a:t> </a:t>
            </a:r>
            <a:r>
              <a:rPr lang="en-IN" sz="2400" dirty="0" err="1" smtClean="0"/>
              <a:t>JStik</a:t>
            </a:r>
            <a:r>
              <a:rPr lang="en-IN" sz="2400" dirty="0" smtClean="0"/>
              <a:t> </a:t>
            </a:r>
            <a:r>
              <a:rPr lang="en-IN" sz="2400" dirty="0"/>
              <a:t>board </a:t>
            </a:r>
            <a:r>
              <a:rPr lang="en-IN" sz="2400" dirty="0" smtClean="0"/>
              <a:t>contains </a:t>
            </a:r>
            <a:r>
              <a:rPr lang="en-IN" sz="2400" dirty="0"/>
              <a:t>aJ-100 microcontroller from </a:t>
            </a:r>
            <a:r>
              <a:rPr lang="en-IN" sz="2400" dirty="0" err="1"/>
              <a:t>aJile</a:t>
            </a:r>
            <a:r>
              <a:rPr lang="en-IN" sz="2400" dirty="0"/>
              <a:t> </a:t>
            </a:r>
            <a:r>
              <a:rPr lang="en-IN" sz="2400" dirty="0" smtClean="0"/>
              <a:t>Systems Inc</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err="1">
                <a:solidFill>
                  <a:srgbClr val="FF0000"/>
                </a:solidFill>
              </a:rPr>
              <a:t>Systronix</a:t>
            </a:r>
            <a:r>
              <a:rPr lang="en-IN" sz="3600" b="1" dirty="0">
                <a:solidFill>
                  <a:srgbClr val="FF0000"/>
                </a:solidFill>
              </a:rPr>
              <a:t> </a:t>
            </a:r>
            <a:r>
              <a:rPr lang="en-IN" sz="3600" b="1" dirty="0" err="1">
                <a:solidFill>
                  <a:srgbClr val="FF0000"/>
                </a:solidFill>
              </a:rPr>
              <a:t>JStik</a:t>
            </a:r>
            <a:endParaRPr lang="en-US" sz="3600"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IN" sz="1200" dirty="0" smtClean="0"/>
          </a:p>
          <a:p>
            <a:pPr algn="just" eaLnBrk="1" hangingPunct="1">
              <a:lnSpc>
                <a:spcPct val="150000"/>
              </a:lnSpc>
              <a:defRPr/>
            </a:pPr>
            <a:r>
              <a:rPr lang="en-IN" sz="2400" dirty="0" smtClean="0"/>
              <a:t>The </a:t>
            </a:r>
            <a:r>
              <a:rPr lang="en-IN" sz="2400" dirty="0"/>
              <a:t>aJ-100’s native execution of Java bytecodes results in very fast </a:t>
            </a:r>
            <a:r>
              <a:rPr lang="en-IN" sz="2400" dirty="0" smtClean="0"/>
              <a:t>per</a:t>
            </a:r>
            <a:r>
              <a:rPr lang="en-IN" sz="2400" dirty="0"/>
              <a:t>formance</a:t>
            </a:r>
            <a:r>
              <a:rPr lang="en-IN" sz="2400" dirty="0" smtClean="0"/>
              <a:t>.</a:t>
            </a:r>
          </a:p>
          <a:p>
            <a:pPr algn="just">
              <a:lnSpc>
                <a:spcPct val="150000"/>
              </a:lnSpc>
            </a:pPr>
            <a:r>
              <a:rPr lang="en-IN" sz="2400" dirty="0"/>
              <a:t>The </a:t>
            </a:r>
            <a:r>
              <a:rPr lang="en-IN" sz="2400" dirty="0" err="1"/>
              <a:t>JStik</a:t>
            </a:r>
            <a:r>
              <a:rPr lang="en-IN" sz="2400" dirty="0"/>
              <a:t> adds a high-speed I/O bus that can operate at bursts of 50 </a:t>
            </a:r>
            <a:r>
              <a:rPr lang="en-IN" sz="2400" dirty="0" smtClean="0"/>
              <a:t>Megabytes per second.</a:t>
            </a:r>
          </a:p>
          <a:p>
            <a:pPr algn="just">
              <a:lnSpc>
                <a:spcPct val="150000"/>
              </a:lnSpc>
            </a:pPr>
            <a:r>
              <a:rPr lang="en-IN" sz="2400" dirty="0"/>
              <a:t>T</a:t>
            </a:r>
            <a:r>
              <a:rPr lang="en-IN" sz="2400" dirty="0" smtClean="0"/>
              <a:t>wo </a:t>
            </a:r>
            <a:r>
              <a:rPr lang="en-IN" sz="2400" dirty="0"/>
              <a:t>RS-232 </a:t>
            </a:r>
            <a:r>
              <a:rPr lang="en-IN" sz="2400" dirty="0" smtClean="0"/>
              <a:t>ports.</a:t>
            </a:r>
          </a:p>
          <a:p>
            <a:pPr algn="just">
              <a:lnSpc>
                <a:spcPct val="150000"/>
              </a:lnSpc>
            </a:pPr>
            <a:r>
              <a:rPr lang="en-IN" sz="2400" dirty="0"/>
              <a:t>SPI and I2C interfaces</a:t>
            </a:r>
            <a:r>
              <a:rPr lang="en-IN" sz="2400" dirty="0" smtClean="0"/>
              <a:t>.</a:t>
            </a:r>
          </a:p>
          <a:p>
            <a:pPr algn="just">
              <a:lnSpc>
                <a:spcPct val="150000"/>
              </a:lnSpc>
            </a:pPr>
            <a:r>
              <a:rPr lang="en-IN" sz="2400" dirty="0" err="1"/>
              <a:t>Systronix</a:t>
            </a:r>
            <a:r>
              <a:rPr lang="en-IN" sz="2400" dirty="0"/>
              <a:t> provides </a:t>
            </a:r>
            <a:r>
              <a:rPr lang="en-IN" sz="2400" dirty="0" err="1"/>
              <a:t>aJile’s</a:t>
            </a:r>
            <a:r>
              <a:rPr lang="en-IN" sz="2400" dirty="0"/>
              <a:t> Jem Builder tool and Charade </a:t>
            </a:r>
            <a:r>
              <a:rPr lang="en-IN" sz="2400" dirty="0" smtClean="0"/>
              <a:t>debugger for </a:t>
            </a:r>
            <a:r>
              <a:rPr lang="en-IN" sz="2400" dirty="0"/>
              <a:t>building, loading, and testing applications.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err="1">
                <a:solidFill>
                  <a:srgbClr val="FF0000"/>
                </a:solidFill>
              </a:rPr>
              <a:t>Systronix</a:t>
            </a:r>
            <a:r>
              <a:rPr lang="en-IN" sz="3600" b="1" dirty="0">
                <a:solidFill>
                  <a:srgbClr val="FF0000"/>
                </a:solidFill>
              </a:rPr>
              <a:t> </a:t>
            </a:r>
            <a:r>
              <a:rPr lang="en-IN" sz="3600" b="1" dirty="0" err="1">
                <a:solidFill>
                  <a:srgbClr val="FF0000"/>
                </a:solidFill>
              </a:rPr>
              <a:t>JStik</a:t>
            </a:r>
            <a:endParaRPr lang="en-US" sz="3600"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27436"/>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err="1">
                <a:solidFill>
                  <a:srgbClr val="FF0000"/>
                </a:solidFill>
              </a:rPr>
              <a:t>Systronix</a:t>
            </a:r>
            <a:r>
              <a:rPr lang="en-IN" sz="3600" b="1" dirty="0">
                <a:solidFill>
                  <a:srgbClr val="FF0000"/>
                </a:solidFill>
              </a:rPr>
              <a:t> </a:t>
            </a:r>
            <a:r>
              <a:rPr lang="en-IN" sz="3600" b="1" dirty="0" err="1">
                <a:solidFill>
                  <a:srgbClr val="FF0000"/>
                </a:solidFill>
              </a:rPr>
              <a:t>JStik</a:t>
            </a:r>
            <a:endParaRPr lang="en-US" sz="3600"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552108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055" y="5589240"/>
            <a:ext cx="3132348"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27436"/>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At a glance: Fast Ethernet and a fast 32-bit CPU with lots of memory </a:t>
            </a:r>
            <a:r>
              <a:rPr lang="en-IN" sz="2400" dirty="0" smtClean="0"/>
              <a:t>and I/O.</a:t>
            </a:r>
          </a:p>
          <a:p>
            <a:pPr algn="just">
              <a:lnSpc>
                <a:spcPct val="150000"/>
              </a:lnSpc>
            </a:pPr>
            <a:r>
              <a:rPr lang="en-IN" sz="2400" dirty="0"/>
              <a:t>Ethernet support: 10BASE-T and </a:t>
            </a:r>
            <a:r>
              <a:rPr lang="en-IN" sz="2400" dirty="0" smtClean="0"/>
              <a:t>100BASE-TX.</a:t>
            </a:r>
          </a:p>
          <a:p>
            <a:pPr algn="just">
              <a:lnSpc>
                <a:spcPct val="150000"/>
              </a:lnSpc>
            </a:pPr>
            <a:r>
              <a:rPr lang="en-IN" sz="2400" dirty="0"/>
              <a:t>Typical use: Applications that need speed and abundant </a:t>
            </a:r>
            <a:r>
              <a:rPr lang="en-IN" sz="2400" dirty="0" smtClean="0"/>
              <a:t>resources.</a:t>
            </a:r>
          </a:p>
          <a:p>
            <a:pPr algn="just">
              <a:lnSpc>
                <a:spcPct val="150000"/>
              </a:lnSpc>
            </a:pPr>
            <a:r>
              <a:rPr lang="en-IN" sz="2400" dirty="0"/>
              <a:t>Source: </a:t>
            </a:r>
            <a:r>
              <a:rPr lang="en-IN" sz="2400" dirty="0" err="1"/>
              <a:t>Netburner</a:t>
            </a:r>
            <a:r>
              <a:rPr lang="en-IN" sz="2400" dirty="0"/>
              <a:t>, Inc. (</a:t>
            </a:r>
            <a:r>
              <a:rPr lang="en-IN" sz="2400" i="1" dirty="0">
                <a:hlinkClick r:id="rId2"/>
              </a:rPr>
              <a:t>www.netburner.com</a:t>
            </a:r>
            <a:r>
              <a:rPr lang="en-IN" sz="2400" dirty="0" smtClean="0"/>
              <a:t>).</a:t>
            </a:r>
          </a:p>
          <a:p>
            <a:pPr algn="just">
              <a:lnSpc>
                <a:spcPct val="150000"/>
              </a:lnSpc>
            </a:pPr>
            <a:r>
              <a:rPr lang="en-IN" sz="2400" dirty="0" err="1"/>
              <a:t>Netburner’s</a:t>
            </a:r>
            <a:r>
              <a:rPr lang="en-IN" sz="2400" dirty="0"/>
              <a:t> MOD5282 Processor Module contains </a:t>
            </a:r>
            <a:r>
              <a:rPr lang="en-IN" sz="2400" dirty="0" smtClean="0"/>
              <a:t>Motorola’s 32-bit </a:t>
            </a:r>
            <a:r>
              <a:rPr lang="en-IN" sz="2400" dirty="0" err="1"/>
              <a:t>ColdFire</a:t>
            </a:r>
            <a:r>
              <a:rPr lang="en-IN" sz="2400" dirty="0"/>
              <a:t> MCF5282 processor. </a:t>
            </a:r>
            <a:endParaRPr lang="en-IN" sz="2400" dirty="0" smtClean="0"/>
          </a:p>
          <a:p>
            <a:pPr algn="just">
              <a:lnSpc>
                <a:spcPct val="150000"/>
              </a:lnSpc>
            </a:pPr>
            <a:r>
              <a:rPr lang="en-IN" sz="2400" dirty="0" smtClean="0"/>
              <a:t>The </a:t>
            </a:r>
            <a:r>
              <a:rPr lang="en-IN" sz="2400" dirty="0"/>
              <a:t>MCF5282 supports a subset </a:t>
            </a:r>
            <a:r>
              <a:rPr lang="en-IN" sz="2400" dirty="0" smtClean="0"/>
              <a:t>of the </a:t>
            </a:r>
            <a:r>
              <a:rPr lang="en-IN" sz="2400" dirty="0"/>
              <a:t>Motorola 68000 CPU’s instruction set. </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err="1">
                <a:solidFill>
                  <a:srgbClr val="FF0000"/>
                </a:solidFill>
              </a:rPr>
              <a:t>Netburner</a:t>
            </a:r>
            <a:r>
              <a:rPr lang="en-IN" sz="3600" b="1" dirty="0">
                <a:solidFill>
                  <a:srgbClr val="FF0000"/>
                </a:solidFill>
              </a:rPr>
              <a:t> MOD5282 Processor Module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805815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437566"/>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defRPr/>
            </a:pPr>
            <a:endParaRPr lang="en-IN" sz="1000" dirty="0" smtClean="0"/>
          </a:p>
          <a:p>
            <a:pPr algn="just" eaLnBrk="1" hangingPunct="1">
              <a:lnSpc>
                <a:spcPct val="150000"/>
              </a:lnSpc>
              <a:defRPr/>
            </a:pPr>
            <a:r>
              <a:rPr lang="en-IN" sz="2400" dirty="0" smtClean="0"/>
              <a:t>The </a:t>
            </a:r>
            <a:r>
              <a:rPr lang="en-IN" sz="2400" dirty="0"/>
              <a:t>chip has 512 kilobytes of Flash memory and 64 kilobytes of RAM</a:t>
            </a:r>
            <a:r>
              <a:rPr lang="en-IN" sz="2400" dirty="0" smtClean="0"/>
              <a:t>.</a:t>
            </a:r>
          </a:p>
          <a:p>
            <a:pPr algn="just">
              <a:lnSpc>
                <a:spcPct val="150000"/>
              </a:lnSpc>
            </a:pPr>
            <a:r>
              <a:rPr lang="en-IN" sz="2400" dirty="0"/>
              <a:t>T</a:t>
            </a:r>
            <a:r>
              <a:rPr lang="en-IN" sz="2400" dirty="0" smtClean="0"/>
              <a:t>he </a:t>
            </a:r>
            <a:r>
              <a:rPr lang="en-IN" sz="2400" dirty="0"/>
              <a:t>MCF5282 has three UARTS, a CAN interface, </a:t>
            </a:r>
            <a:r>
              <a:rPr lang="en-IN" sz="2400" dirty="0" smtClean="0"/>
              <a:t>an I2C </a:t>
            </a:r>
            <a:r>
              <a:rPr lang="en-IN" sz="2400" dirty="0"/>
              <a:t>controller, a queued serial peripheral interface (QSPI) for </a:t>
            </a:r>
            <a:r>
              <a:rPr lang="en-IN" sz="2400" dirty="0" smtClean="0"/>
              <a:t>synchronous serial </a:t>
            </a:r>
            <a:r>
              <a:rPr lang="en-IN" sz="2400" dirty="0"/>
              <a:t>communications, and an 8-channel, 10-bit analog-to-digital converter</a:t>
            </a:r>
            <a:r>
              <a:rPr lang="en-IN" sz="2400" dirty="0" smtClean="0"/>
              <a:t>.</a:t>
            </a:r>
          </a:p>
          <a:p>
            <a:pPr>
              <a:lnSpc>
                <a:spcPct val="150000"/>
              </a:lnSpc>
            </a:pPr>
            <a:r>
              <a:rPr lang="en-IN" sz="2400" dirty="0"/>
              <a:t>The MOD5282 includes 8 Megabytes of SRAM and connections for </a:t>
            </a:r>
            <a:r>
              <a:rPr lang="en-IN" sz="2400" dirty="0" smtClean="0"/>
              <a:t>a 16-bit </a:t>
            </a:r>
            <a:r>
              <a:rPr lang="en-IN" sz="2400" dirty="0"/>
              <a:t>data bus and 16-bit address bus.</a:t>
            </a:r>
            <a:endParaRPr lang="en-US" altLang="en-US" sz="2400" dirty="0">
              <a:cs typeface="Times New Roman" panose="02020603050405020304" pitchFamily="18" charset="0"/>
            </a:endParaRPr>
          </a:p>
          <a:p>
            <a:pPr algn="just" eaLnBrk="1" hangingPunct="1">
              <a:lnSpc>
                <a:spcPct val="150000"/>
              </a:lnSpc>
              <a:defRPr/>
            </a:pPr>
            <a:endParaRPr lang="en-US" altLang="en-US" sz="2400" dirty="0">
              <a:cs typeface="Times New Roman" panose="02020603050405020304" pitchFamily="18" charset="0"/>
            </a:endParaRPr>
          </a:p>
          <a:p>
            <a:pPr algn="just">
              <a:lnSpc>
                <a:spcPct val="150000"/>
              </a:lnSpc>
            </a:pP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err="1">
                <a:solidFill>
                  <a:srgbClr val="FF0000"/>
                </a:solidFill>
              </a:rPr>
              <a:t>Netburner</a:t>
            </a:r>
            <a:r>
              <a:rPr lang="en-IN" sz="3600" b="1" dirty="0">
                <a:solidFill>
                  <a:srgbClr val="FF0000"/>
                </a:solidFill>
              </a:rPr>
              <a:t> MOD5282 Processor Module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80994"/>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200" dirty="0" smtClean="0"/>
          </a:p>
          <a:p>
            <a:pPr algn="just">
              <a:lnSpc>
                <a:spcPct val="150000"/>
              </a:lnSpc>
            </a:pPr>
            <a:r>
              <a:rPr lang="en-IN" sz="2400" dirty="0" smtClean="0"/>
              <a:t>For </a:t>
            </a:r>
            <a:r>
              <a:rPr lang="en-IN" sz="2400" dirty="0"/>
              <a:t>networking, the board includes </a:t>
            </a:r>
            <a:r>
              <a:rPr lang="en-IN" sz="2400" dirty="0" smtClean="0"/>
              <a:t>a PHY </a:t>
            </a:r>
            <a:r>
              <a:rPr lang="en-IN" sz="2400" dirty="0"/>
              <a:t>for 10-Mb/s and 100-Mb/s Ethernet and an RJ-45 connector</a:t>
            </a:r>
            <a:r>
              <a:rPr lang="en-IN" sz="2400" dirty="0" smtClean="0"/>
              <a:t>.</a:t>
            </a:r>
          </a:p>
          <a:p>
            <a:pPr algn="just">
              <a:lnSpc>
                <a:spcPct val="150000"/>
              </a:lnSpc>
            </a:pPr>
            <a:endParaRPr lang="en-IN" sz="2400" dirty="0" smtClean="0"/>
          </a:p>
          <a:p>
            <a:pPr algn="just">
              <a:lnSpc>
                <a:spcPct val="150000"/>
              </a:lnSpc>
            </a:pPr>
            <a:r>
              <a:rPr lang="en-IN" sz="2400" dirty="0"/>
              <a:t>T</a:t>
            </a:r>
            <a:r>
              <a:rPr lang="en-IN" sz="2400" dirty="0" smtClean="0"/>
              <a:t>he </a:t>
            </a:r>
            <a:r>
              <a:rPr lang="en-IN" sz="2400" dirty="0"/>
              <a:t>Module 5282 Development Kit are </a:t>
            </a:r>
            <a:r>
              <a:rPr lang="en-IN" sz="2400" dirty="0" smtClean="0"/>
              <a:t>software support </a:t>
            </a:r>
            <a:r>
              <a:rPr lang="en-IN" sz="2400" dirty="0"/>
              <a:t>for Ethernet and Internet </a:t>
            </a:r>
            <a:r>
              <a:rPr lang="en-IN" sz="2400" dirty="0" smtClean="0"/>
              <a:t>protocols.</a:t>
            </a:r>
          </a:p>
          <a:p>
            <a:pPr algn="just">
              <a:lnSpc>
                <a:spcPct val="150000"/>
              </a:lnSpc>
            </a:pPr>
            <a:endParaRPr lang="en-IN" sz="2400" dirty="0" smtClean="0"/>
          </a:p>
          <a:p>
            <a:pPr algn="just">
              <a:lnSpc>
                <a:spcPct val="150000"/>
              </a:lnSpc>
            </a:pPr>
            <a:r>
              <a:rPr lang="en-IN" sz="2400" dirty="0" smtClean="0"/>
              <a:t>An </a:t>
            </a:r>
            <a:r>
              <a:rPr lang="en-IN" sz="2400" dirty="0"/>
              <a:t>operating system based </a:t>
            </a:r>
            <a:r>
              <a:rPr lang="en-IN" sz="2400" dirty="0" smtClean="0"/>
              <a:t>on the </a:t>
            </a:r>
            <a:r>
              <a:rPr lang="en-IN" sz="2400" dirty="0"/>
              <a:t>freeware </a:t>
            </a:r>
            <a:r>
              <a:rPr lang="en-IN" sz="2400" dirty="0" err="1"/>
              <a:t>μC</a:t>
            </a:r>
            <a:r>
              <a:rPr lang="en-IN" sz="2400" dirty="0"/>
              <a:t>/OS, the freeware GNU C/C++ compiler, a debugger, </a:t>
            </a:r>
            <a:r>
              <a:rPr lang="en-IN" sz="2400" dirty="0" smtClean="0"/>
              <a:t>and configuration </a:t>
            </a:r>
            <a:r>
              <a:rPr lang="en-IN" sz="2400" dirty="0"/>
              <a:t>utilities.</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err="1">
                <a:solidFill>
                  <a:srgbClr val="FF0000"/>
                </a:solidFill>
              </a:rPr>
              <a:t>Netburner</a:t>
            </a:r>
            <a:r>
              <a:rPr lang="en-IN" sz="3600" b="1" dirty="0">
                <a:solidFill>
                  <a:srgbClr val="FF0000"/>
                </a:solidFill>
              </a:rPr>
              <a:t> MOD5282 Processor Module</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295790"/>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pPr>
            <a:endParaRPr lang="en-IN" sz="2400" dirty="0" smtClean="0"/>
          </a:p>
          <a:p>
            <a:pPr algn="just">
              <a:lnSpc>
                <a:spcPct val="150000"/>
              </a:lnSpc>
            </a:pPr>
            <a:r>
              <a:rPr lang="en-IN" sz="2400" dirty="0" smtClean="0"/>
              <a:t>At </a:t>
            </a:r>
            <a:r>
              <a:rPr lang="en-IN" sz="2400" dirty="0"/>
              <a:t>a glance: An aid to developing networking applications for </a:t>
            </a:r>
            <a:r>
              <a:rPr lang="en-IN" sz="2400" dirty="0" smtClean="0"/>
              <a:t>Microchip Technology’s </a:t>
            </a:r>
            <a:r>
              <a:rPr lang="en-IN" sz="2400" dirty="0" err="1"/>
              <a:t>PICMicro</a:t>
            </a:r>
            <a:r>
              <a:rPr lang="en-IN" sz="2400" dirty="0"/>
              <a:t> microcontrollers</a:t>
            </a:r>
            <a:r>
              <a:rPr lang="en-IN" sz="2400" dirty="0" smtClean="0"/>
              <a:t>.</a:t>
            </a:r>
          </a:p>
          <a:p>
            <a:pPr algn="just">
              <a:lnSpc>
                <a:spcPct val="150000"/>
              </a:lnSpc>
            </a:pPr>
            <a:r>
              <a:rPr lang="en-IN" sz="2400" dirty="0"/>
              <a:t>Ethernet support: </a:t>
            </a:r>
            <a:r>
              <a:rPr lang="en-IN" sz="2400" dirty="0" smtClean="0"/>
              <a:t>10BASE-T</a:t>
            </a:r>
          </a:p>
          <a:p>
            <a:pPr algn="just">
              <a:lnSpc>
                <a:spcPct val="150000"/>
              </a:lnSpc>
            </a:pPr>
            <a:r>
              <a:rPr lang="en-IN" sz="2400" dirty="0"/>
              <a:t>Typical use: Projects that require minimal resources or any </a:t>
            </a:r>
            <a:r>
              <a:rPr lang="en-IN" sz="2400" dirty="0" err="1" smtClean="0"/>
              <a:t>PICMicro</a:t>
            </a:r>
            <a:r>
              <a:rPr lang="en-IN" sz="2400" dirty="0" smtClean="0"/>
              <a:t>-based project </a:t>
            </a:r>
            <a:r>
              <a:rPr lang="en-IN" sz="2400" dirty="0"/>
              <a:t>with an Ethernet interface or support for Internet protocols</a:t>
            </a:r>
            <a:r>
              <a:rPr lang="en-IN" sz="2400" dirty="0" smtClean="0"/>
              <a:t>.</a:t>
            </a:r>
          </a:p>
          <a:p>
            <a:pPr algn="just">
              <a:lnSpc>
                <a:spcPct val="150000"/>
              </a:lnSpc>
            </a:pPr>
            <a:r>
              <a:rPr lang="en-IN" sz="2400" b="1" dirty="0"/>
              <a:t>Source: </a:t>
            </a:r>
            <a:r>
              <a:rPr lang="en-IN" sz="2400" dirty="0"/>
              <a:t>Microchip Technology (</a:t>
            </a:r>
            <a:r>
              <a:rPr lang="en-IN" sz="2400" i="1" dirty="0"/>
              <a:t>www.microchip.com</a:t>
            </a:r>
            <a:r>
              <a:rPr lang="en-IN" sz="2400" dirty="0"/>
              <a:t>).</a:t>
            </a:r>
            <a:endParaRPr lang="en-IN" sz="2400" dirty="0" smtClean="0"/>
          </a:p>
        </p:txBody>
      </p:sp>
      <p:sp>
        <p:nvSpPr>
          <p:cNvPr id="6" name="Rectangle 5"/>
          <p:cNvSpPr>
            <a:spLocks noGrp="1" noRot="1" noChangeArrowheads="1"/>
          </p:cNvSpPr>
          <p:nvPr>
            <p:ph type="title"/>
          </p:nvPr>
        </p:nvSpPr>
        <p:spPr>
          <a:xfrm>
            <a:off x="251520" y="116632"/>
            <a:ext cx="8640763" cy="936104"/>
          </a:xfrm>
        </p:spPr>
        <p:txBody>
          <a:bodyPr/>
          <a:lstStyle/>
          <a:p>
            <a:pPr eaLnBrk="1" hangingPunct="1"/>
            <a:r>
              <a:rPr lang="en-IN" sz="3600" b="1" dirty="0">
                <a:solidFill>
                  <a:srgbClr val="FF0000"/>
                </a:solidFill>
              </a:rPr>
              <a:t>Microchip Technology PICDEM.net Demonstration Board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272341"/>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pPr>
            <a:endParaRPr lang="en-IN" sz="1200" dirty="0" smtClean="0"/>
          </a:p>
          <a:p>
            <a:pPr algn="just">
              <a:lnSpc>
                <a:spcPct val="150000"/>
              </a:lnSpc>
            </a:pPr>
            <a:r>
              <a:rPr lang="en-IN" sz="2400" dirty="0" smtClean="0"/>
              <a:t>The </a:t>
            </a:r>
            <a:r>
              <a:rPr lang="en-IN" sz="2400" dirty="0"/>
              <a:t>PICDEM.net Demonstration Board contains a microcontroller</a:t>
            </a:r>
            <a:r>
              <a:rPr lang="en-IN" sz="2400" dirty="0" smtClean="0"/>
              <a:t>, Ethernet </a:t>
            </a:r>
            <a:r>
              <a:rPr lang="en-IN" sz="2400" dirty="0"/>
              <a:t>controller, related components, and a </a:t>
            </a:r>
            <a:r>
              <a:rPr lang="en-IN" sz="2400" dirty="0" smtClean="0"/>
              <a:t>bread boarding </a:t>
            </a:r>
            <a:r>
              <a:rPr lang="en-IN" sz="2400" dirty="0"/>
              <a:t>area</a:t>
            </a:r>
            <a:r>
              <a:rPr lang="en-IN" sz="2400" dirty="0" smtClean="0"/>
              <a:t>.</a:t>
            </a:r>
          </a:p>
          <a:p>
            <a:pPr algn="just">
              <a:lnSpc>
                <a:spcPct val="150000"/>
              </a:lnSpc>
            </a:pPr>
            <a:r>
              <a:rPr lang="en-IN" sz="2400" dirty="0"/>
              <a:t>The microcontroller is a PIC16F877, a member of Microchip </a:t>
            </a:r>
            <a:r>
              <a:rPr lang="en-IN" sz="2400" dirty="0" smtClean="0"/>
              <a:t>Technology’s popular </a:t>
            </a:r>
            <a:r>
              <a:rPr lang="en-IN" sz="2400" dirty="0" err="1"/>
              <a:t>PICMicro</a:t>
            </a:r>
            <a:r>
              <a:rPr lang="en-IN" sz="2400" dirty="0"/>
              <a:t> </a:t>
            </a:r>
            <a:r>
              <a:rPr lang="en-IN" sz="2400" dirty="0" smtClean="0"/>
              <a:t>family.</a:t>
            </a:r>
          </a:p>
          <a:p>
            <a:pPr algn="just">
              <a:lnSpc>
                <a:spcPct val="150000"/>
              </a:lnSpc>
            </a:pPr>
            <a:r>
              <a:rPr lang="en-IN" sz="2400" dirty="0"/>
              <a:t>The PIC16F877 has Flash memory that can </a:t>
            </a:r>
            <a:r>
              <a:rPr lang="en-IN" sz="2400" dirty="0" smtClean="0"/>
              <a:t>store 8192 </a:t>
            </a:r>
            <a:r>
              <a:rPr lang="en-IN" sz="2400" dirty="0"/>
              <a:t>14-bit words, 368 bytes of RAM, and 192 bytes of EEPROM</a:t>
            </a:r>
            <a:r>
              <a:rPr lang="en-IN" sz="2400" dirty="0" smtClean="0"/>
              <a:t>.</a:t>
            </a:r>
          </a:p>
          <a:p>
            <a:pPr algn="just">
              <a:lnSpc>
                <a:spcPct val="150000"/>
              </a:lnSpc>
            </a:pPr>
            <a:r>
              <a:rPr lang="en-IN" sz="2400" dirty="0" smtClean="0"/>
              <a:t>There are </a:t>
            </a:r>
            <a:r>
              <a:rPr lang="en-IN" sz="2400" dirty="0"/>
              <a:t>33 I/O bits.</a:t>
            </a:r>
            <a:endParaRPr lang="en-IN" sz="2400" dirty="0" smtClean="0"/>
          </a:p>
        </p:txBody>
      </p:sp>
      <p:sp>
        <p:nvSpPr>
          <p:cNvPr id="6" name="Rectangle 5"/>
          <p:cNvSpPr>
            <a:spLocks noGrp="1" noRot="1" noChangeArrowheads="1"/>
          </p:cNvSpPr>
          <p:nvPr>
            <p:ph type="title"/>
          </p:nvPr>
        </p:nvSpPr>
        <p:spPr>
          <a:xfrm>
            <a:off x="251520" y="116632"/>
            <a:ext cx="8640763" cy="936104"/>
          </a:xfrm>
        </p:spPr>
        <p:txBody>
          <a:bodyPr/>
          <a:lstStyle/>
          <a:p>
            <a:pPr eaLnBrk="1" hangingPunct="1"/>
            <a:r>
              <a:rPr lang="en-IN" sz="3600" b="1" dirty="0">
                <a:solidFill>
                  <a:srgbClr val="FF0000"/>
                </a:solidFill>
              </a:rPr>
              <a:t>Microchip Technology PICDEM.net Demonstration Board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151854"/>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50000"/>
              </a:lnSpc>
            </a:pPr>
            <a:endParaRPr lang="en-IN" sz="1200" dirty="0" smtClean="0"/>
          </a:p>
          <a:p>
            <a:pPr algn="just">
              <a:lnSpc>
                <a:spcPct val="150000"/>
              </a:lnSpc>
            </a:pPr>
            <a:r>
              <a:rPr lang="en-IN" sz="2400" dirty="0" smtClean="0"/>
              <a:t>Many </a:t>
            </a:r>
            <a:r>
              <a:rPr lang="en-IN" sz="2400" dirty="0"/>
              <a:t>of the bits have alternate functions, including </a:t>
            </a:r>
            <a:r>
              <a:rPr lang="en-IN" sz="2400" dirty="0" smtClean="0"/>
              <a:t>an eight-channel</a:t>
            </a:r>
            <a:r>
              <a:rPr lang="en-IN" sz="2400" dirty="0"/>
              <a:t>, 10-bit analog-to-digital converter, an asynchronous </a:t>
            </a:r>
            <a:r>
              <a:rPr lang="en-IN" sz="2400" dirty="0" smtClean="0"/>
              <a:t>serial port</a:t>
            </a:r>
            <a:r>
              <a:rPr lang="en-IN" sz="2400" dirty="0"/>
              <a:t>, a synchronous serial port, and a parallel interface. The clock speed </a:t>
            </a:r>
            <a:r>
              <a:rPr lang="en-IN" sz="2400" dirty="0" smtClean="0"/>
              <a:t>is 19.6608 </a:t>
            </a:r>
            <a:r>
              <a:rPr lang="en-IN" sz="2400" dirty="0"/>
              <a:t>Megahertz</a:t>
            </a:r>
            <a:r>
              <a:rPr lang="en-IN" sz="2400" dirty="0" smtClean="0"/>
              <a:t>.</a:t>
            </a:r>
          </a:p>
          <a:p>
            <a:pPr algn="just">
              <a:lnSpc>
                <a:spcPct val="150000"/>
              </a:lnSpc>
            </a:pPr>
            <a:r>
              <a:rPr lang="en-IN" sz="2400" dirty="0"/>
              <a:t>The board also contains a 32-kilobyte serial EEPROM for storing </a:t>
            </a:r>
            <a:r>
              <a:rPr lang="en-IN" sz="2400" dirty="0" smtClean="0"/>
              <a:t>Web</a:t>
            </a:r>
            <a:r>
              <a:rPr lang="en-IN" sz="2400" dirty="0"/>
              <a:t>pages the microcontroller will serve</a:t>
            </a:r>
            <a:r>
              <a:rPr lang="en-IN" sz="2400" dirty="0" smtClean="0"/>
              <a:t>.</a:t>
            </a:r>
          </a:p>
          <a:p>
            <a:pPr algn="just">
              <a:lnSpc>
                <a:spcPct val="150000"/>
              </a:lnSpc>
            </a:pPr>
            <a:r>
              <a:rPr lang="en-IN" sz="2400" dirty="0"/>
              <a:t>The microcontroller comes programmed with firmware to </a:t>
            </a:r>
            <a:r>
              <a:rPr lang="en-IN" sz="2400" dirty="0" smtClean="0"/>
              <a:t>support networking </a:t>
            </a:r>
            <a:r>
              <a:rPr lang="en-IN" sz="2400" dirty="0"/>
              <a:t>and serve a sample Web page.</a:t>
            </a:r>
            <a:endParaRPr lang="en-IN" sz="2400" dirty="0" smtClean="0"/>
          </a:p>
        </p:txBody>
      </p:sp>
      <p:sp>
        <p:nvSpPr>
          <p:cNvPr id="6" name="Rectangle 5"/>
          <p:cNvSpPr>
            <a:spLocks noGrp="1" noRot="1" noChangeArrowheads="1"/>
          </p:cNvSpPr>
          <p:nvPr>
            <p:ph type="title"/>
          </p:nvPr>
        </p:nvSpPr>
        <p:spPr>
          <a:xfrm>
            <a:off x="251520" y="116632"/>
            <a:ext cx="8640763" cy="936104"/>
          </a:xfrm>
        </p:spPr>
        <p:txBody>
          <a:bodyPr/>
          <a:lstStyle/>
          <a:p>
            <a:pPr eaLnBrk="1" hangingPunct="1"/>
            <a:r>
              <a:rPr lang="en-IN" sz="3600" b="1" dirty="0">
                <a:solidFill>
                  <a:srgbClr val="FF0000"/>
                </a:solidFill>
              </a:rPr>
              <a:t>Microchip Technology PICDEM.net Demonstration Board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151854"/>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90000"/>
              </a:lnSpc>
              <a:buNone/>
              <a:defRPr/>
            </a:pPr>
            <a:endParaRPr lang="en-IN" sz="2400" b="1" dirty="0" smtClean="0">
              <a:solidFill>
                <a:srgbClr val="FF0000"/>
              </a:solidFill>
            </a:endParaRPr>
          </a:p>
          <a:p>
            <a:pPr marL="0" indent="0" algn="just" eaLnBrk="1" hangingPunct="1">
              <a:lnSpc>
                <a:spcPct val="90000"/>
              </a:lnSpc>
              <a:buNone/>
              <a:defRPr/>
            </a:pPr>
            <a:r>
              <a:rPr lang="en-IN" sz="2400" b="1" dirty="0" err="1" smtClean="0">
                <a:solidFill>
                  <a:srgbClr val="FF0000"/>
                </a:solidFill>
              </a:rPr>
              <a:t>Lantronix</a:t>
            </a:r>
            <a:r>
              <a:rPr lang="en-IN" sz="2400" b="1" dirty="0" smtClean="0">
                <a:solidFill>
                  <a:srgbClr val="FF0000"/>
                </a:solidFill>
              </a:rPr>
              <a:t> Device Server</a:t>
            </a:r>
          </a:p>
          <a:p>
            <a:pPr marL="0" indent="0" algn="just" eaLnBrk="1" hangingPunct="1">
              <a:lnSpc>
                <a:spcPct val="90000"/>
              </a:lnSpc>
              <a:buNone/>
              <a:defRPr/>
            </a:pPr>
            <a:endParaRPr lang="en-IN" sz="2400" b="1" dirty="0" smtClean="0">
              <a:solidFill>
                <a:srgbClr val="FF0000"/>
              </a:solidFill>
            </a:endParaRPr>
          </a:p>
          <a:p>
            <a:pPr algn="just">
              <a:lnSpc>
                <a:spcPct val="150000"/>
              </a:lnSpc>
            </a:pPr>
            <a:r>
              <a:rPr lang="en-IN" sz="2400" dirty="0"/>
              <a:t>At a glance: enables any device with an asynchronous serial port to </a:t>
            </a:r>
            <a:r>
              <a:rPr lang="en-IN" sz="2400" dirty="0" smtClean="0"/>
              <a:t>communicate over </a:t>
            </a:r>
            <a:r>
              <a:rPr lang="en-IN" sz="2400" dirty="0"/>
              <a:t>a network.</a:t>
            </a:r>
          </a:p>
          <a:p>
            <a:pPr algn="just">
              <a:lnSpc>
                <a:spcPct val="150000"/>
              </a:lnSpc>
            </a:pPr>
            <a:r>
              <a:rPr lang="en-IN" sz="2400" dirty="0"/>
              <a:t>Typical use: any device or system that communicates over a serial port </a:t>
            </a:r>
            <a:r>
              <a:rPr lang="en-IN" sz="2400" dirty="0" smtClean="0"/>
              <a:t>and requires </a:t>
            </a:r>
            <a:r>
              <a:rPr lang="en-IN" sz="2400" dirty="0"/>
              <a:t>network access.</a:t>
            </a:r>
          </a:p>
          <a:p>
            <a:pPr algn="just">
              <a:lnSpc>
                <a:spcPct val="150000"/>
              </a:lnSpc>
            </a:pPr>
            <a:r>
              <a:rPr lang="en-IN" sz="2400" dirty="0"/>
              <a:t>Ethernet support: 10BASE-T, 100BASE-TX</a:t>
            </a:r>
          </a:p>
          <a:p>
            <a:pPr algn="just">
              <a:lnSpc>
                <a:spcPct val="150000"/>
              </a:lnSpc>
            </a:pPr>
            <a:r>
              <a:rPr lang="en-IN" sz="2400" dirty="0"/>
              <a:t>Source: </a:t>
            </a:r>
            <a:r>
              <a:rPr lang="en-IN" sz="2400" dirty="0" err="1"/>
              <a:t>Lantronix</a:t>
            </a:r>
            <a:r>
              <a:rPr lang="en-IN" sz="2400" dirty="0"/>
              <a:t>, Inc. (</a:t>
            </a:r>
            <a:r>
              <a:rPr lang="en-IN" sz="2400" i="1" dirty="0"/>
              <a:t>www.lantronix.com</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Special-Purpose Modules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90000"/>
              </a:lnSpc>
              <a:buNone/>
              <a:defRPr/>
            </a:pPr>
            <a:endParaRPr lang="en-IN" sz="2400" b="1" dirty="0" smtClean="0">
              <a:solidFill>
                <a:srgbClr val="FF0000"/>
              </a:solidFill>
            </a:endParaRPr>
          </a:p>
          <a:p>
            <a:pPr marL="0" indent="0" algn="just" eaLnBrk="1" hangingPunct="1">
              <a:lnSpc>
                <a:spcPct val="90000"/>
              </a:lnSpc>
              <a:buNone/>
              <a:defRPr/>
            </a:pPr>
            <a:r>
              <a:rPr lang="en-IN" sz="2400" b="1" dirty="0" err="1" smtClean="0">
                <a:solidFill>
                  <a:srgbClr val="FF0000"/>
                </a:solidFill>
              </a:rPr>
              <a:t>Ubicom</a:t>
            </a:r>
            <a:r>
              <a:rPr lang="en-IN" sz="2400" b="1" dirty="0" smtClean="0">
                <a:solidFill>
                  <a:srgbClr val="FF0000"/>
                </a:solidFill>
              </a:rPr>
              <a:t> </a:t>
            </a:r>
            <a:r>
              <a:rPr lang="en-IN" sz="2400" b="1" dirty="0">
                <a:solidFill>
                  <a:srgbClr val="FF0000"/>
                </a:solidFill>
              </a:rPr>
              <a:t>IP2022 Wireless Network </a:t>
            </a:r>
            <a:r>
              <a:rPr lang="en-IN" sz="2400" b="1" dirty="0" smtClean="0">
                <a:solidFill>
                  <a:srgbClr val="FF0000"/>
                </a:solidFill>
              </a:rPr>
              <a:t>Processor</a:t>
            </a:r>
          </a:p>
          <a:p>
            <a:pPr marL="0" indent="0" algn="just" eaLnBrk="1" hangingPunct="1">
              <a:lnSpc>
                <a:spcPct val="90000"/>
              </a:lnSpc>
              <a:buNone/>
              <a:defRPr/>
            </a:pPr>
            <a:endParaRPr lang="en-IN" sz="2400" b="1" dirty="0" smtClean="0">
              <a:solidFill>
                <a:srgbClr val="FF0000"/>
              </a:solidFill>
            </a:endParaRPr>
          </a:p>
          <a:p>
            <a:pPr algn="just">
              <a:lnSpc>
                <a:spcPct val="150000"/>
              </a:lnSpc>
            </a:pPr>
            <a:r>
              <a:rPr lang="en-IN" sz="2400" dirty="0"/>
              <a:t>At a glance: A CPU optimized for networking with software-configurable</a:t>
            </a:r>
          </a:p>
          <a:p>
            <a:pPr algn="just">
              <a:lnSpc>
                <a:spcPct val="150000"/>
              </a:lnSpc>
            </a:pPr>
            <a:r>
              <a:rPr lang="en-IN" sz="2400" dirty="0"/>
              <a:t>peripherals and wireless support.</a:t>
            </a:r>
          </a:p>
          <a:p>
            <a:pPr algn="just">
              <a:lnSpc>
                <a:spcPct val="150000"/>
              </a:lnSpc>
            </a:pPr>
            <a:r>
              <a:rPr lang="en-IN" sz="2400" dirty="0"/>
              <a:t>Typical use: Web servers and wireless networking</a:t>
            </a:r>
          </a:p>
          <a:p>
            <a:pPr algn="just">
              <a:lnSpc>
                <a:spcPct val="150000"/>
              </a:lnSpc>
            </a:pPr>
            <a:r>
              <a:rPr lang="en-IN" sz="2400" dirty="0"/>
              <a:t>Ethernet support: 10BASE--T</a:t>
            </a:r>
          </a:p>
          <a:p>
            <a:pPr algn="just">
              <a:lnSpc>
                <a:spcPct val="150000"/>
              </a:lnSpc>
            </a:pPr>
            <a:r>
              <a:rPr lang="en-IN" sz="2400" dirty="0"/>
              <a:t>Source: </a:t>
            </a:r>
            <a:r>
              <a:rPr lang="en-IN" sz="2400" dirty="0" err="1"/>
              <a:t>Ubicom</a:t>
            </a:r>
            <a:r>
              <a:rPr lang="en-IN" sz="2400" dirty="0"/>
              <a:t>, Inc. (</a:t>
            </a:r>
            <a:r>
              <a:rPr lang="en-IN" sz="2400" i="1" dirty="0"/>
              <a:t>www.ubicom.com</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Special-Purpose Modules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919521"/>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endParaRPr lang="en-IN" sz="1200" b="1" dirty="0" smtClean="0"/>
          </a:p>
          <a:p>
            <a:pPr marL="0" indent="0" algn="just" eaLnBrk="1" hangingPunct="1">
              <a:lnSpc>
                <a:spcPct val="150000"/>
              </a:lnSpc>
              <a:buNone/>
              <a:defRPr/>
            </a:pPr>
            <a:r>
              <a:rPr lang="en-IN" sz="2400" b="1" dirty="0" err="1" smtClean="0">
                <a:solidFill>
                  <a:srgbClr val="FF0000"/>
                </a:solidFill>
              </a:rPr>
              <a:t>Netmedia</a:t>
            </a:r>
            <a:r>
              <a:rPr lang="en-IN" sz="2400" b="1" dirty="0" smtClean="0">
                <a:solidFill>
                  <a:srgbClr val="FF0000"/>
                </a:solidFill>
              </a:rPr>
              <a:t> </a:t>
            </a:r>
            <a:r>
              <a:rPr lang="en-IN" sz="2400" b="1" dirty="0" err="1">
                <a:solidFill>
                  <a:srgbClr val="FF0000"/>
                </a:solidFill>
              </a:rPr>
              <a:t>SitePlayer</a:t>
            </a:r>
            <a:r>
              <a:rPr lang="en-IN" sz="2400" b="1" dirty="0">
                <a:solidFill>
                  <a:srgbClr val="FF0000"/>
                </a:solidFill>
              </a:rPr>
              <a:t> Ethernet Web </a:t>
            </a:r>
            <a:r>
              <a:rPr lang="en-IN" sz="2400" b="1" dirty="0" smtClean="0">
                <a:solidFill>
                  <a:srgbClr val="FF0000"/>
                </a:solidFill>
              </a:rPr>
              <a:t>Server</a:t>
            </a:r>
          </a:p>
          <a:p>
            <a:pPr marL="0" indent="0" algn="just" eaLnBrk="1" hangingPunct="1">
              <a:lnSpc>
                <a:spcPct val="150000"/>
              </a:lnSpc>
              <a:buNone/>
              <a:defRPr/>
            </a:pPr>
            <a:endParaRPr lang="en-IN" sz="1200" b="1" dirty="0" smtClean="0">
              <a:solidFill>
                <a:srgbClr val="FF0000"/>
              </a:solidFill>
            </a:endParaRPr>
          </a:p>
          <a:p>
            <a:pPr algn="just">
              <a:lnSpc>
                <a:spcPct val="150000"/>
              </a:lnSpc>
            </a:pPr>
            <a:r>
              <a:rPr lang="en-IN" sz="2400" dirty="0"/>
              <a:t>At a glance: a very inexpensive module that can serve Web pages and </a:t>
            </a:r>
            <a:r>
              <a:rPr lang="en-IN" sz="2400" dirty="0" smtClean="0"/>
              <a:t>perform UDP </a:t>
            </a:r>
            <a:r>
              <a:rPr lang="en-IN" sz="2400" dirty="0"/>
              <a:t>communications with a minimum of user programming</a:t>
            </a:r>
            <a:r>
              <a:rPr lang="en-IN" sz="2400" dirty="0" smtClean="0"/>
              <a:t>. Requires </a:t>
            </a:r>
            <a:r>
              <a:rPr lang="en-IN" sz="2400" dirty="0"/>
              <a:t>a serial link to a CPU to update Web page data and receive </a:t>
            </a:r>
            <a:r>
              <a:rPr lang="en-IN" sz="2400" dirty="0" smtClean="0"/>
              <a:t>data from </a:t>
            </a:r>
            <a:r>
              <a:rPr lang="en-IN" sz="2400" dirty="0"/>
              <a:t>clients.</a:t>
            </a:r>
          </a:p>
          <a:p>
            <a:pPr algn="just">
              <a:lnSpc>
                <a:spcPct val="150000"/>
              </a:lnSpc>
            </a:pPr>
            <a:r>
              <a:rPr lang="en-IN" sz="2400" dirty="0"/>
              <a:t>Ethernet support: </a:t>
            </a:r>
            <a:r>
              <a:rPr lang="en-IN" sz="2400" dirty="0" smtClean="0"/>
              <a:t>10BASE-T</a:t>
            </a:r>
          </a:p>
          <a:p>
            <a:pPr algn="just">
              <a:lnSpc>
                <a:spcPct val="150000"/>
              </a:lnSpc>
            </a:pPr>
            <a:r>
              <a:rPr lang="en-IN" sz="2400" dirty="0"/>
              <a:t>Typical use: Basic monitoring and control tasks.</a:t>
            </a:r>
          </a:p>
          <a:p>
            <a:pPr algn="just">
              <a:lnSpc>
                <a:spcPct val="150000"/>
              </a:lnSpc>
            </a:pPr>
            <a:r>
              <a:rPr lang="en-IN" sz="2400" dirty="0"/>
              <a:t>Source: </a:t>
            </a:r>
            <a:r>
              <a:rPr lang="en-IN" sz="2400" dirty="0" err="1"/>
              <a:t>Netmedia</a:t>
            </a:r>
            <a:r>
              <a:rPr lang="en-IN" sz="2400" dirty="0"/>
              <a:t> (</a:t>
            </a:r>
            <a:r>
              <a:rPr lang="en-IN" sz="2400" i="1" dirty="0"/>
              <a:t>www.netmedia.com</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Special-Purpose Modules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339516"/>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endParaRPr lang="en-IN" sz="1200" b="1" dirty="0" smtClean="0"/>
          </a:p>
          <a:p>
            <a:pPr marL="0" indent="0" algn="just" eaLnBrk="1" hangingPunct="1">
              <a:lnSpc>
                <a:spcPct val="150000"/>
              </a:lnSpc>
              <a:buNone/>
              <a:defRPr/>
            </a:pPr>
            <a:r>
              <a:rPr lang="en-IN" sz="2400" b="1" dirty="0" smtClean="0">
                <a:solidFill>
                  <a:srgbClr val="FF0000"/>
                </a:solidFill>
              </a:rPr>
              <a:t>EDTP </a:t>
            </a:r>
            <a:r>
              <a:rPr lang="en-IN" sz="2400" b="1" dirty="0">
                <a:solidFill>
                  <a:srgbClr val="FF0000"/>
                </a:solidFill>
              </a:rPr>
              <a:t>Electronics Packet </a:t>
            </a:r>
            <a:r>
              <a:rPr lang="en-IN" sz="2400" b="1" dirty="0" smtClean="0">
                <a:solidFill>
                  <a:srgbClr val="FF0000"/>
                </a:solidFill>
              </a:rPr>
              <a:t>Whacker</a:t>
            </a:r>
          </a:p>
          <a:p>
            <a:pPr marL="0" indent="0" algn="just" eaLnBrk="1" hangingPunct="1">
              <a:lnSpc>
                <a:spcPct val="150000"/>
              </a:lnSpc>
              <a:buNone/>
              <a:defRPr/>
            </a:pPr>
            <a:endParaRPr lang="en-IN" altLang="en-US" sz="1200" b="1" dirty="0">
              <a:solidFill>
                <a:srgbClr val="FF0000"/>
              </a:solidFill>
              <a:latin typeface="+mj-lt"/>
              <a:cs typeface="Times New Roman" panose="02020603050405020304" pitchFamily="18" charset="0"/>
            </a:endParaRPr>
          </a:p>
          <a:p>
            <a:pPr algn="just">
              <a:lnSpc>
                <a:spcPct val="150000"/>
              </a:lnSpc>
            </a:pPr>
            <a:r>
              <a:rPr lang="en-IN" sz="2400" dirty="0"/>
              <a:t>At a glance: An Ethernet interface on a circuit board with headers for </a:t>
            </a:r>
            <a:r>
              <a:rPr lang="en-IN" sz="2400" dirty="0" smtClean="0"/>
              <a:t>connecting to </a:t>
            </a:r>
            <a:r>
              <a:rPr lang="en-IN" sz="2400" dirty="0"/>
              <a:t>a CPU.</a:t>
            </a:r>
          </a:p>
          <a:p>
            <a:pPr algn="just">
              <a:lnSpc>
                <a:spcPct val="150000"/>
              </a:lnSpc>
            </a:pPr>
            <a:r>
              <a:rPr lang="en-IN" sz="2400" dirty="0"/>
              <a:t>Typical use: adding Ethernet to any microcontroller circuit.</a:t>
            </a:r>
          </a:p>
          <a:p>
            <a:pPr algn="just">
              <a:lnSpc>
                <a:spcPct val="150000"/>
              </a:lnSpc>
            </a:pPr>
            <a:r>
              <a:rPr lang="en-IN" sz="2400" dirty="0"/>
              <a:t>Ethernet support: 10BASE-T</a:t>
            </a:r>
          </a:p>
          <a:p>
            <a:pPr algn="just">
              <a:lnSpc>
                <a:spcPct val="150000"/>
              </a:lnSpc>
            </a:pPr>
            <a:r>
              <a:rPr lang="en-IN" sz="2400" dirty="0"/>
              <a:t>Source: EDTP Electronics (</a:t>
            </a:r>
            <a:r>
              <a:rPr lang="en-IN" sz="2400" i="1" dirty="0"/>
              <a:t>www.edtp.com</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Special-Purpose Modules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339516"/>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endParaRPr lang="en-IN" sz="1200" b="1" dirty="0" smtClean="0">
              <a:solidFill>
                <a:srgbClr val="FF0000"/>
              </a:solidFill>
            </a:endParaRPr>
          </a:p>
          <a:p>
            <a:pPr marL="0" indent="0" algn="just" eaLnBrk="1" hangingPunct="1">
              <a:lnSpc>
                <a:spcPct val="150000"/>
              </a:lnSpc>
              <a:buNone/>
              <a:defRPr/>
            </a:pPr>
            <a:r>
              <a:rPr lang="en-IN" sz="2400" b="1" dirty="0" smtClean="0">
                <a:solidFill>
                  <a:srgbClr val="FF0000"/>
                </a:solidFill>
              </a:rPr>
              <a:t>Serial-to-Ethernet Bridge</a:t>
            </a:r>
          </a:p>
          <a:p>
            <a:pPr marL="0" indent="0" algn="just" eaLnBrk="1" hangingPunct="1">
              <a:lnSpc>
                <a:spcPct val="150000"/>
              </a:lnSpc>
              <a:buNone/>
              <a:defRPr/>
            </a:pPr>
            <a:endParaRPr lang="en-IN" sz="1200" b="1" dirty="0" smtClean="0">
              <a:solidFill>
                <a:srgbClr val="FF0000"/>
              </a:solidFill>
            </a:endParaRPr>
          </a:p>
          <a:p>
            <a:pPr algn="just">
              <a:lnSpc>
                <a:spcPct val="150000"/>
              </a:lnSpc>
            </a:pPr>
            <a:r>
              <a:rPr lang="en-IN" sz="2400" dirty="0"/>
              <a:t>At a glance: enables RS-232 and RS-485 devices to communicate over networks</a:t>
            </a:r>
          </a:p>
          <a:p>
            <a:pPr algn="just">
              <a:lnSpc>
                <a:spcPct val="150000"/>
              </a:lnSpc>
            </a:pPr>
            <a:r>
              <a:rPr lang="en-IN" sz="2400" dirty="0"/>
              <a:t>Ethernet support: 10BASE-T</a:t>
            </a:r>
          </a:p>
          <a:p>
            <a:pPr algn="just">
              <a:lnSpc>
                <a:spcPct val="150000"/>
              </a:lnSpc>
            </a:pPr>
            <a:r>
              <a:rPr lang="en-IN" sz="2400" dirty="0"/>
              <a:t>Typical use: remote communications with devices with serial interfaces.</a:t>
            </a:r>
          </a:p>
          <a:p>
            <a:pPr algn="just">
              <a:lnSpc>
                <a:spcPct val="150000"/>
              </a:lnSpc>
            </a:pPr>
            <a:r>
              <a:rPr lang="en-IN" sz="2400" dirty="0"/>
              <a:t>Sources: Z-World (</a:t>
            </a:r>
            <a:r>
              <a:rPr lang="en-IN" sz="2400" i="1" dirty="0"/>
              <a:t>www.zworld.com</a:t>
            </a:r>
            <a:r>
              <a:rPr lang="en-IN" sz="2400" dirty="0"/>
              <a:t>), </a:t>
            </a:r>
            <a:r>
              <a:rPr lang="en-IN" sz="2400" dirty="0" err="1"/>
              <a:t>Netburner</a:t>
            </a:r>
            <a:r>
              <a:rPr lang="en-IN" sz="2400" dirty="0"/>
              <a:t> (</a:t>
            </a:r>
            <a:r>
              <a:rPr lang="en-IN" sz="2400" i="1" dirty="0"/>
              <a:t>www.netburner.com</a:t>
            </a:r>
            <a:r>
              <a:rPr lang="en-IN" sz="2400" dirty="0"/>
              <a:t>), R.E</a:t>
            </a:r>
            <a:r>
              <a:rPr lang="en-IN" sz="2400" dirty="0" smtClean="0"/>
              <a:t>. Smith </a:t>
            </a:r>
            <a:r>
              <a:rPr lang="en-IN" sz="2400" dirty="0"/>
              <a:t>(</a:t>
            </a:r>
            <a:r>
              <a:rPr lang="en-IN" sz="2400" i="1" dirty="0"/>
              <a:t>www.rs485.com</a:t>
            </a:r>
            <a:r>
              <a:rPr lang="en-IN" sz="2400" dirty="0"/>
              <a:t>).</a:t>
            </a:r>
            <a:endParaRPr lang="en-US" altLang="en-US" sz="2400" dirty="0" smtClean="0">
              <a:solidFill>
                <a:srgbClr val="FF0000"/>
              </a:solidFill>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Special-Purpose Modules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12719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818197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19181"/>
      </p:ext>
    </p:extLst>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An </a:t>
            </a:r>
            <a:r>
              <a:rPr lang="en-IN" sz="2400" dirty="0"/>
              <a:t>embedded system that supports Ethernet requires Ethernet </a:t>
            </a:r>
            <a:r>
              <a:rPr lang="en-IN" sz="2400" dirty="0" smtClean="0"/>
              <a:t>controller hardware </a:t>
            </a:r>
            <a:r>
              <a:rPr lang="en-IN" sz="2400" dirty="0"/>
              <a:t>to provide the Ethernet </a:t>
            </a:r>
            <a:r>
              <a:rPr lang="en-IN" sz="2400" dirty="0" smtClean="0"/>
              <a:t>interface.</a:t>
            </a:r>
          </a:p>
          <a:p>
            <a:pPr algn="just">
              <a:lnSpc>
                <a:spcPct val="150000"/>
              </a:lnSpc>
            </a:pPr>
            <a:endParaRPr lang="en-IN" sz="1000" dirty="0" smtClean="0"/>
          </a:p>
          <a:p>
            <a:pPr algn="just">
              <a:lnSpc>
                <a:spcPct val="150000"/>
              </a:lnSpc>
            </a:pPr>
            <a:r>
              <a:rPr lang="en-IN" sz="2400" dirty="0"/>
              <a:t>Ethernet communications are typically handled by a combination of </a:t>
            </a:r>
            <a:r>
              <a:rPr lang="en-IN" sz="2400" dirty="0" smtClean="0"/>
              <a:t>an Ethernet </a:t>
            </a:r>
            <a:r>
              <a:rPr lang="en-IN" sz="2400" dirty="0"/>
              <a:t>controller chip and device-driver code that communicates with </a:t>
            </a:r>
            <a:r>
              <a:rPr lang="en-IN" sz="2400" dirty="0" smtClean="0"/>
              <a:t>the controller.</a:t>
            </a:r>
          </a:p>
          <a:p>
            <a:pPr algn="just">
              <a:lnSpc>
                <a:spcPct val="150000"/>
              </a:lnSpc>
            </a:pPr>
            <a:endParaRPr lang="en-IN" sz="1000" dirty="0" smtClean="0"/>
          </a:p>
          <a:p>
            <a:pPr algn="just">
              <a:lnSpc>
                <a:spcPct val="150000"/>
              </a:lnSpc>
            </a:pPr>
            <a:r>
              <a:rPr lang="en-IN" sz="2400" dirty="0"/>
              <a:t>Many embedded systems use IP with TCP </a:t>
            </a:r>
            <a:r>
              <a:rPr lang="en-IN" sz="2400" dirty="0" smtClean="0"/>
              <a:t>or UDP</a:t>
            </a:r>
            <a:r>
              <a:rPr lang="en-IN" sz="2400" dirty="0"/>
              <a:t>, but for some applications, the Ethernet driver can </a:t>
            </a:r>
            <a:r>
              <a:rPr lang="en-IN" sz="2400" dirty="0" smtClean="0"/>
              <a:t>communicate directly </a:t>
            </a:r>
            <a:r>
              <a:rPr lang="en-IN" sz="2400" dirty="0"/>
              <a:t>with the application layer.</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82228"/>
            <a:ext cx="4824536" cy="532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381536"/>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endParaRPr lang="en-IN" sz="1000" dirty="0" smtClean="0"/>
          </a:p>
          <a:p>
            <a:pPr marL="0" indent="0" algn="just">
              <a:lnSpc>
                <a:spcPct val="150000"/>
              </a:lnSpc>
              <a:buNone/>
            </a:pPr>
            <a:r>
              <a:rPr lang="en-IN" sz="2400" dirty="0" smtClean="0"/>
              <a:t>The </a:t>
            </a:r>
            <a:r>
              <a:rPr lang="en-IN" sz="2400" dirty="0"/>
              <a:t>controller chip handles many of the details of sending and </a:t>
            </a:r>
            <a:r>
              <a:rPr lang="en-IN" sz="2400" dirty="0" smtClean="0"/>
              <a:t>receiving Ethernet </a:t>
            </a:r>
            <a:r>
              <a:rPr lang="en-IN" sz="2400" dirty="0"/>
              <a:t>frames. In sending a frame, a controller typically does all of the following</a:t>
            </a:r>
            <a:r>
              <a:rPr lang="en-IN" sz="2400" dirty="0" smtClean="0"/>
              <a:t>:</a:t>
            </a:r>
          </a:p>
          <a:p>
            <a:pPr algn="just">
              <a:lnSpc>
                <a:spcPct val="150000"/>
              </a:lnSpc>
            </a:pPr>
            <a:r>
              <a:rPr lang="en-IN" sz="2400" dirty="0"/>
              <a:t>Receives the message to send and the destination address </a:t>
            </a:r>
            <a:r>
              <a:rPr lang="en-IN" sz="2400" dirty="0" smtClean="0"/>
              <a:t>from higher-level </a:t>
            </a:r>
            <a:r>
              <a:rPr lang="en-IN" sz="2400" dirty="0"/>
              <a:t>software.</a:t>
            </a:r>
          </a:p>
          <a:p>
            <a:pPr algn="just">
              <a:lnSpc>
                <a:spcPct val="150000"/>
              </a:lnSpc>
            </a:pPr>
            <a:r>
              <a:rPr lang="en-IN" sz="2400" dirty="0" smtClean="0"/>
              <a:t>Calculates </a:t>
            </a:r>
            <a:r>
              <a:rPr lang="en-IN" sz="2400" dirty="0"/>
              <a:t>the Ethernet frame check sequence.</a:t>
            </a:r>
          </a:p>
          <a:p>
            <a:pPr algn="just">
              <a:lnSpc>
                <a:spcPct val="150000"/>
              </a:lnSpc>
            </a:pPr>
            <a:r>
              <a:rPr lang="en-IN" sz="2400" dirty="0" smtClean="0"/>
              <a:t>Places </a:t>
            </a:r>
            <a:r>
              <a:rPr lang="en-IN" sz="2400" dirty="0"/>
              <a:t>data, addresses, and other information in the frame’s fields</a:t>
            </a:r>
            <a:r>
              <a:rPr lang="en-IN" sz="2400" dirty="0" smtClean="0"/>
              <a:t>.</a:t>
            </a:r>
          </a:p>
          <a:p>
            <a:pPr algn="just">
              <a:lnSpc>
                <a:spcPct val="150000"/>
              </a:lnSpc>
            </a:pPr>
            <a:r>
              <a:rPr lang="en-IN" sz="2400" dirty="0"/>
              <a:t>Attempts to transmit the frame when the network is idle</a:t>
            </a:r>
            <a:r>
              <a:rPr lang="en-IN" sz="2400" dirty="0" smtClean="0"/>
              <a:t>.</a:t>
            </a:r>
            <a:endParaRPr lang="en-IN" sz="2400" dirty="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186235"/>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Detects collisions, cancels any transmitted frame with a collision, and retries according to the protocol specified in the IEEE 802.3 standard (half-duplex interfaces only).</a:t>
            </a:r>
          </a:p>
          <a:p>
            <a:pPr algn="just">
              <a:lnSpc>
                <a:spcPct val="150000"/>
              </a:lnSpc>
            </a:pPr>
            <a:r>
              <a:rPr lang="en-IN" sz="2400" dirty="0"/>
              <a:t>Provides an indication of success or failure of a transmission</a:t>
            </a:r>
            <a:r>
              <a:rPr lang="en-IN" sz="2400" dirty="0" smtClean="0"/>
              <a:t>.</a:t>
            </a:r>
          </a:p>
          <a:p>
            <a:pPr algn="just">
              <a:lnSpc>
                <a:spcPct val="150000"/>
              </a:lnSpc>
            </a:pPr>
            <a:endParaRPr lang="en-US" altLang="en-US" sz="2400" dirty="0">
              <a:cs typeface="Times New Roman" panose="02020603050405020304" pitchFamily="18" charset="0"/>
            </a:endParaRPr>
          </a:p>
          <a:p>
            <a:pPr marL="0" indent="0" algn="just">
              <a:lnSpc>
                <a:spcPct val="150000"/>
              </a:lnSpc>
              <a:buNone/>
            </a:pPr>
            <a:r>
              <a:rPr lang="en-IN" sz="2400" dirty="0"/>
              <a:t>In receiving a frame, a controller typically does all of the following</a:t>
            </a:r>
            <a:r>
              <a:rPr lang="en-IN" sz="2400" dirty="0" smtClean="0"/>
              <a:t>:</a:t>
            </a:r>
          </a:p>
          <a:p>
            <a:pPr algn="just">
              <a:lnSpc>
                <a:spcPct val="150000"/>
              </a:lnSpc>
            </a:pPr>
            <a:r>
              <a:rPr lang="en-IN" sz="2400" dirty="0"/>
              <a:t>Detects and synchronizes to new received frames.</a:t>
            </a:r>
          </a:p>
          <a:p>
            <a:pPr algn="just">
              <a:lnSpc>
                <a:spcPct val="150000"/>
              </a:lnSpc>
            </a:pPr>
            <a:r>
              <a:rPr lang="en-IN" sz="2400" dirty="0" smtClean="0"/>
              <a:t>Ignores </a:t>
            </a:r>
            <a:r>
              <a:rPr lang="en-IN" sz="2400" dirty="0"/>
              <a:t>any frames that are less than the minimum size.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186235"/>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Ignores </a:t>
            </a:r>
            <a:r>
              <a:rPr lang="en-IN" sz="2400" dirty="0"/>
              <a:t>any frames that don’t contain the interface’s address or a </a:t>
            </a:r>
            <a:r>
              <a:rPr lang="en-IN" sz="2400" dirty="0" smtClean="0"/>
              <a:t>valid multicast </a:t>
            </a:r>
            <a:r>
              <a:rPr lang="en-IN" sz="2400" dirty="0"/>
              <a:t>or broadcast address in the Destination Address field</a:t>
            </a:r>
            <a:r>
              <a:rPr lang="en-IN" sz="2400" dirty="0" smtClean="0"/>
              <a:t>.</a:t>
            </a:r>
          </a:p>
          <a:p>
            <a:pPr algn="just">
              <a:lnSpc>
                <a:spcPct val="150000"/>
              </a:lnSpc>
            </a:pPr>
            <a:endParaRPr lang="en-IN" sz="1000" dirty="0"/>
          </a:p>
          <a:p>
            <a:pPr algn="just">
              <a:lnSpc>
                <a:spcPct val="150000"/>
              </a:lnSpc>
            </a:pPr>
            <a:r>
              <a:rPr lang="en-IN" sz="2400" dirty="0" smtClean="0"/>
              <a:t>Calculates </a:t>
            </a:r>
            <a:r>
              <a:rPr lang="en-IN" sz="2400" dirty="0"/>
              <a:t>the frame-check-sequence value, compares the result with </a:t>
            </a:r>
            <a:r>
              <a:rPr lang="en-IN" sz="2400" dirty="0" smtClean="0"/>
              <a:t>the received </a:t>
            </a:r>
            <a:r>
              <a:rPr lang="en-IN" sz="2400" dirty="0"/>
              <a:t>value, and indicates an error if they don’t match</a:t>
            </a:r>
            <a:r>
              <a:rPr lang="en-IN" sz="2400" dirty="0" smtClean="0"/>
              <a:t>.</a:t>
            </a:r>
          </a:p>
          <a:p>
            <a:pPr algn="just">
              <a:lnSpc>
                <a:spcPct val="150000"/>
              </a:lnSpc>
            </a:pPr>
            <a:endParaRPr lang="en-IN" sz="1000" dirty="0"/>
          </a:p>
          <a:p>
            <a:pPr algn="just">
              <a:lnSpc>
                <a:spcPct val="150000"/>
              </a:lnSpc>
            </a:pPr>
            <a:r>
              <a:rPr lang="en-IN" sz="2400" dirty="0" smtClean="0"/>
              <a:t>Makes </a:t>
            </a:r>
            <a:r>
              <a:rPr lang="en-IN" sz="2400" dirty="0"/>
              <a:t>the received frame’s data and other information available to </a:t>
            </a:r>
            <a:r>
              <a:rPr lang="en-IN" sz="2400" dirty="0" smtClean="0"/>
              <a:t>the receiving </a:t>
            </a:r>
            <a:r>
              <a:rPr lang="en-IN" sz="2400" dirty="0"/>
              <a:t>computer. Higher-level software reads the message and </a:t>
            </a:r>
            <a:r>
              <a:rPr lang="en-IN" sz="2400" dirty="0" smtClean="0"/>
              <a:t>does whatever </a:t>
            </a:r>
            <a:r>
              <a:rPr lang="en-IN" sz="2400" dirty="0"/>
              <a:t>needs to be done with it.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186235"/>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a:pPr>
            <a:endParaRPr lang="en-IN" sz="2400" b="1" dirty="0" smtClean="0"/>
          </a:p>
          <a:p>
            <a:pPr marL="457200" indent="-457200" algn="just">
              <a:lnSpc>
                <a:spcPct val="150000"/>
              </a:lnSpc>
              <a:buAutoNum type="arabicPeriod"/>
            </a:pPr>
            <a:r>
              <a:rPr lang="en-IN" sz="2400" b="1" dirty="0" smtClean="0"/>
              <a:t>NE2000-compatible: </a:t>
            </a:r>
            <a:r>
              <a:rPr lang="en-IN" sz="2400" dirty="0" smtClean="0"/>
              <a:t>The </a:t>
            </a:r>
            <a:r>
              <a:rPr lang="en-IN" sz="2400" dirty="0"/>
              <a:t>NE2000 was an early and popular </a:t>
            </a:r>
            <a:r>
              <a:rPr lang="en-IN" sz="2400" dirty="0" smtClean="0"/>
              <a:t>PC         network </a:t>
            </a:r>
            <a:r>
              <a:rPr lang="en-IN" sz="2400" dirty="0"/>
              <a:t>interface card from Novell</a:t>
            </a:r>
            <a:r>
              <a:rPr lang="en-IN" sz="2400" dirty="0" smtClean="0"/>
              <a:t>.</a:t>
            </a:r>
          </a:p>
          <a:p>
            <a:pPr marL="457200" indent="-457200" algn="just">
              <a:lnSpc>
                <a:spcPct val="150000"/>
              </a:lnSpc>
              <a:buAutoNum type="arabicPeriod"/>
            </a:pPr>
            <a:endParaRPr lang="en-IN" sz="1600" dirty="0" smtClean="0"/>
          </a:p>
          <a:p>
            <a:pPr marL="457200" indent="-457200" algn="just">
              <a:lnSpc>
                <a:spcPct val="150000"/>
              </a:lnSpc>
              <a:buAutoNum type="arabicPeriod"/>
            </a:pPr>
            <a:r>
              <a:rPr lang="en-IN" sz="2400" b="1" dirty="0" smtClean="0"/>
              <a:t>ASIX AX88796: </a:t>
            </a:r>
            <a:r>
              <a:rPr lang="en-IN" sz="2400" dirty="0"/>
              <a:t>An Ethernet controller designed for use in embedded systems is </a:t>
            </a:r>
            <a:r>
              <a:rPr lang="en-IN" sz="2400" dirty="0" smtClean="0"/>
              <a:t>the AX88796 </a:t>
            </a:r>
            <a:r>
              <a:rPr lang="en-IN" sz="2400" dirty="0"/>
              <a:t>3-in-1 Local Bus Fast Ethernet Controller from ASIX </a:t>
            </a:r>
            <a:r>
              <a:rPr lang="en-IN" sz="2400" dirty="0" smtClean="0"/>
              <a:t>Electronics Corporation</a:t>
            </a:r>
            <a:r>
              <a:rPr lang="en-IN" sz="2400" dirty="0"/>
              <a:t>. Rabbit Semiconductor uses this controller in its </a:t>
            </a:r>
            <a:r>
              <a:rPr lang="en-IN" sz="2400" dirty="0" smtClean="0"/>
              <a:t>RCM3200 module</a:t>
            </a:r>
            <a:r>
              <a:rPr lang="en-IN" sz="2400" dirty="0"/>
              <a:t>. The controller supports Ethernet communications at 10 and </a:t>
            </a:r>
            <a:r>
              <a:rPr lang="en-IN" sz="2400" dirty="0" smtClean="0"/>
              <a:t>100 Mb/s.</a:t>
            </a:r>
          </a:p>
          <a:p>
            <a:pPr marL="0" indent="0" algn="just">
              <a:lnSpc>
                <a:spcPct val="150000"/>
              </a:lnSpc>
              <a:buNone/>
            </a:pPr>
            <a:endParaRPr lang="en-IN" sz="2400" dirty="0" smtClean="0"/>
          </a:p>
          <a:p>
            <a:pPr marL="0" indent="0" algn="just">
              <a:lnSpc>
                <a:spcPct val="150000"/>
              </a:lnSpc>
              <a:buNone/>
            </a:pPr>
            <a:endParaRPr lang="en-IN" sz="2400" dirty="0" smtClean="0"/>
          </a:p>
          <a:p>
            <a:pPr marL="0" indent="0" algn="just">
              <a:lnSpc>
                <a:spcPct val="150000"/>
              </a:lnSpc>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136000"/>
      </p:ext>
    </p:extLst>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3"/>
            </a:pPr>
            <a:r>
              <a:rPr lang="en-IN" sz="2400" b="1" dirty="0" err="1" smtClean="0"/>
              <a:t>Realtek</a:t>
            </a:r>
            <a:r>
              <a:rPr lang="en-IN" sz="2400" b="1" dirty="0" smtClean="0"/>
              <a:t> RTL8019AS: </a:t>
            </a:r>
            <a:r>
              <a:rPr lang="en-IN" sz="2400" dirty="0"/>
              <a:t>one of the most </a:t>
            </a:r>
            <a:r>
              <a:rPr lang="en-IN" sz="2400" dirty="0" smtClean="0"/>
              <a:t>popular controllers </a:t>
            </a:r>
            <a:r>
              <a:rPr lang="en-IN" sz="2400" dirty="0"/>
              <a:t>has been the RTL8019AS Full Duplex Ethernet Controller </a:t>
            </a:r>
            <a:r>
              <a:rPr lang="en-IN" sz="2400" dirty="0" smtClean="0"/>
              <a:t>with Plug </a:t>
            </a:r>
            <a:r>
              <a:rPr lang="en-IN" sz="2400" dirty="0"/>
              <a:t>and Play Function from </a:t>
            </a:r>
            <a:r>
              <a:rPr lang="en-IN" sz="2400" dirty="0" err="1"/>
              <a:t>Realtek</a:t>
            </a:r>
            <a:r>
              <a:rPr lang="en-IN" sz="2400" dirty="0"/>
              <a:t> Semiconductor Corp</a:t>
            </a:r>
            <a:r>
              <a:rPr lang="en-IN" sz="2400" dirty="0" smtClean="0"/>
              <a:t>. This chip </a:t>
            </a:r>
            <a:r>
              <a:rPr lang="en-IN" sz="2400" dirty="0"/>
              <a:t>has an on-chip 16-kilobyte SRAM and an interface </a:t>
            </a:r>
            <a:r>
              <a:rPr lang="en-IN" sz="2400" dirty="0" smtClean="0"/>
              <a:t>to serial </a:t>
            </a:r>
            <a:r>
              <a:rPr lang="en-IN" sz="2400" dirty="0"/>
              <a:t>EEPROM</a:t>
            </a:r>
            <a:r>
              <a:rPr lang="en-IN" sz="2400" dirty="0" smtClean="0"/>
              <a:t>.</a:t>
            </a:r>
          </a:p>
          <a:p>
            <a:pPr marL="457200" indent="-457200" algn="just">
              <a:lnSpc>
                <a:spcPct val="150000"/>
              </a:lnSpc>
              <a:buAutoNum type="arabicPeriod" startAt="3"/>
            </a:pPr>
            <a:endParaRPr lang="en-IN" sz="2400" dirty="0" smtClean="0"/>
          </a:p>
          <a:p>
            <a:pPr marL="457200" indent="-457200" algn="just">
              <a:lnSpc>
                <a:spcPct val="150000"/>
              </a:lnSpc>
              <a:buAutoNum type="arabicPeriod" startAt="3"/>
            </a:pPr>
            <a:r>
              <a:rPr lang="en-IN" sz="2400" b="1" dirty="0" smtClean="0"/>
              <a:t>SMSC LAN91C96: </a:t>
            </a:r>
            <a:r>
              <a:rPr lang="en-IN" sz="2400" dirty="0"/>
              <a:t>Another Ethernet controller designed specifically for embedded systems </a:t>
            </a:r>
            <a:r>
              <a:rPr lang="en-IN" sz="2400" dirty="0" smtClean="0"/>
              <a:t>is Standard </a:t>
            </a:r>
            <a:r>
              <a:rPr lang="en-IN" sz="2400" dirty="0"/>
              <a:t>Microsystems Corporation (SMSC)’s LAN91C96 Non-PCI </a:t>
            </a:r>
            <a:r>
              <a:rPr lang="en-IN" sz="2400" dirty="0" smtClean="0"/>
              <a:t>Full </a:t>
            </a:r>
            <a:r>
              <a:rPr lang="en-IN" sz="2400" dirty="0"/>
              <a:t>Duplex Ethernet Controller with Magic Packet. Dallas </a:t>
            </a:r>
            <a:r>
              <a:rPr lang="en-IN" sz="2400" dirty="0" smtClean="0"/>
              <a:t>Semiconductor’s DS-TINI-1 </a:t>
            </a:r>
            <a:r>
              <a:rPr lang="en-IN" sz="2400" dirty="0"/>
              <a:t>module uses this controller.</a:t>
            </a:r>
            <a:endParaRPr lang="en-IN" sz="2400" dirty="0" smtClean="0"/>
          </a:p>
          <a:p>
            <a:pPr marL="457200" indent="-457200" algn="just">
              <a:buAutoNum type="arabicPeriod" startAt="3"/>
            </a:pPr>
            <a:endParaRPr lang="en-IN" sz="2400" dirty="0" smtClean="0"/>
          </a:p>
          <a:p>
            <a:pPr marL="0" indent="0" algn="just">
              <a:buNone/>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54870"/>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457200" indent="-457200" algn="just">
              <a:lnSpc>
                <a:spcPct val="150000"/>
              </a:lnSpc>
              <a:buAutoNum type="arabicPeriod" startAt="5"/>
            </a:pPr>
            <a:endParaRPr lang="en-IN" sz="2400" b="1" dirty="0" smtClean="0"/>
          </a:p>
          <a:p>
            <a:pPr marL="457200" indent="-457200" algn="just">
              <a:lnSpc>
                <a:spcPct val="150000"/>
              </a:lnSpc>
              <a:buAutoNum type="arabicPeriod" startAt="5"/>
            </a:pPr>
            <a:r>
              <a:rPr lang="en-IN" sz="2400" b="1" dirty="0" smtClean="0"/>
              <a:t>Cirrus </a:t>
            </a:r>
            <a:r>
              <a:rPr lang="en-IN" sz="2400" b="1" dirty="0"/>
              <a:t>Logic </a:t>
            </a:r>
            <a:r>
              <a:rPr lang="en-IN" sz="2400" b="1" dirty="0" smtClean="0"/>
              <a:t>CS8900A : </a:t>
            </a:r>
            <a:r>
              <a:rPr lang="en-IN" sz="2400" dirty="0" smtClean="0"/>
              <a:t>An </a:t>
            </a:r>
            <a:r>
              <a:rPr lang="en-IN" sz="2400" dirty="0"/>
              <a:t>older ISA-based controller that’s suitable for some embedded systems </a:t>
            </a:r>
            <a:r>
              <a:rPr lang="en-IN" sz="2400" dirty="0" smtClean="0"/>
              <a:t>is Cirrus </a:t>
            </a:r>
            <a:r>
              <a:rPr lang="en-IN" sz="2400" dirty="0"/>
              <a:t>Logic’s CS8900A Crystal LAN ISA Ethernet controller</a:t>
            </a:r>
            <a:r>
              <a:rPr lang="en-IN" sz="2400" dirty="0" smtClean="0"/>
              <a:t>. The ’8900A is </a:t>
            </a:r>
            <a:r>
              <a:rPr lang="en-IN" sz="2400" dirty="0"/>
              <a:t>not NE2000-compatible. Instead it defines its own set of registers </a:t>
            </a:r>
            <a:r>
              <a:rPr lang="en-IN" sz="2400" dirty="0" smtClean="0"/>
              <a:t>in on-chip </a:t>
            </a:r>
            <a:r>
              <a:rPr lang="en-IN" sz="2400" dirty="0"/>
              <a:t>SRAM that it </a:t>
            </a:r>
            <a:r>
              <a:rPr lang="en-IN" sz="2400"/>
              <a:t>calls </a:t>
            </a:r>
            <a:r>
              <a:rPr lang="en-IN" sz="2400" smtClean="0"/>
              <a:t>Packet Page </a:t>
            </a:r>
            <a:r>
              <a:rPr lang="en-IN" sz="2400" dirty="0"/>
              <a:t>memory.</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54870"/>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Ethernet Controllers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54870"/>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801063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3265"/>
      </p:ext>
    </p:extLst>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807605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3265"/>
      </p:ext>
    </p:extLst>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41" y="1126334"/>
            <a:ext cx="7913615" cy="49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3265"/>
      </p:ext>
    </p:extLst>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784887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3265"/>
      </p:ext>
    </p:extLst>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smtClean="0">
                <a:solidFill>
                  <a:srgbClr val="FF0000"/>
                </a:solidFill>
              </a:rPr>
              <a:t>Nine elements </a:t>
            </a:r>
            <a:r>
              <a:rPr lang="en-IN" sz="3600" b="1" dirty="0">
                <a:solidFill>
                  <a:srgbClr val="FF0000"/>
                </a:solidFill>
              </a:rPr>
              <a:t>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81369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13265"/>
      </p:ext>
    </p:extLst>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Network Protocol Stack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373" y="836713"/>
            <a:ext cx="476989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12776"/>
            <a:ext cx="8928992" cy="4968552"/>
          </a:xfrm>
        </p:spPr>
        <p:txBody>
          <a:bodyPr/>
          <a:lstStyle/>
          <a:p>
            <a:pPr marL="2743200" lvl="5" indent="-457200">
              <a:lnSpc>
                <a:spcPct val="150000"/>
              </a:lnSpc>
              <a:buAutoNum type="arabicPeriod"/>
            </a:pPr>
            <a:endParaRPr lang="en-US" altLang="en-US" sz="2400" dirty="0" smtClean="0"/>
          </a:p>
          <a:p>
            <a:pPr marL="2743200" lvl="5" indent="-457200">
              <a:lnSpc>
                <a:spcPct val="150000"/>
              </a:lnSpc>
              <a:buAutoNum type="arabicPeriod"/>
            </a:pPr>
            <a:r>
              <a:rPr lang="en-US" altLang="en-US" sz="2400" dirty="0" smtClean="0"/>
              <a:t>Server</a:t>
            </a:r>
          </a:p>
          <a:p>
            <a:pPr marL="2743200" lvl="5" indent="-457200">
              <a:lnSpc>
                <a:spcPct val="150000"/>
              </a:lnSpc>
              <a:buAutoNum type="arabicPeriod"/>
            </a:pPr>
            <a:r>
              <a:rPr lang="en-US" altLang="en-US" sz="2400" dirty="0" smtClean="0"/>
              <a:t>Client</a:t>
            </a:r>
          </a:p>
          <a:p>
            <a:pPr marL="2743200" lvl="5" indent="-457200">
              <a:lnSpc>
                <a:spcPct val="150000"/>
              </a:lnSpc>
              <a:buAutoNum type="arabicPeriod"/>
            </a:pPr>
            <a:r>
              <a:rPr lang="en-US" altLang="en-US" sz="2400" dirty="0" smtClean="0"/>
              <a:t>Workstation</a:t>
            </a:r>
            <a:endParaRPr lang="en-US" altLang="en-US" sz="2400" dirty="0"/>
          </a:p>
          <a:p>
            <a:pPr algn="ctr"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80120"/>
          </a:xfrm>
        </p:spPr>
        <p:txBody>
          <a:bodyPr/>
          <a:lstStyle/>
          <a:p>
            <a:pPr eaLnBrk="1" hangingPunct="1"/>
            <a:r>
              <a:rPr lang="en-US" altLang="en-US" sz="3600" b="1" dirty="0">
                <a:solidFill>
                  <a:srgbClr val="FF0000"/>
                </a:solidFill>
              </a:rPr>
              <a:t>Functionality of Network </a:t>
            </a:r>
            <a:br>
              <a:rPr lang="en-US" altLang="en-US" sz="3600" b="1" dirty="0">
                <a:solidFill>
                  <a:srgbClr val="FF0000"/>
                </a:solidFill>
              </a:rPr>
            </a:br>
            <a:r>
              <a:rPr lang="en-US" altLang="en-US" sz="3600" b="1" dirty="0">
                <a:solidFill>
                  <a:srgbClr val="FF0000"/>
                </a:solidFill>
              </a:rPr>
              <a:t>Components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382217"/>
      </p:ext>
    </p:extLst>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p>
          <a:p>
            <a:pPr marL="0" indent="0" algn="just" eaLnBrk="1" hangingPunct="1">
              <a:lnSpc>
                <a:spcPct val="150000"/>
              </a:lnSpc>
              <a:spcBef>
                <a:spcPts val="0"/>
              </a:spcBef>
              <a:buNone/>
              <a:defRPr/>
            </a:pPr>
            <a:endParaRPr lang="en-IN" sz="1000" u="sng" dirty="0" smtClean="0"/>
          </a:p>
          <a:p>
            <a:pPr marL="0" indent="0" algn="just" eaLnBrk="1" hangingPunct="1">
              <a:lnSpc>
                <a:spcPct val="150000"/>
              </a:lnSpc>
              <a:buNone/>
              <a:defRPr/>
            </a:pPr>
            <a:endParaRPr lang="en-IN" sz="1100" b="1" u="sng" dirty="0" smtClean="0">
              <a:solidFill>
                <a:srgbClr val="0099FF"/>
              </a:solidFill>
            </a:endParaRPr>
          </a:p>
          <a:p>
            <a:pPr marL="0" indent="0" algn="just" eaLnBrk="1" hangingPunct="1">
              <a:lnSpc>
                <a:spcPct val="150000"/>
              </a:lnSpc>
              <a:buNone/>
              <a:defRPr/>
            </a:pPr>
            <a:r>
              <a:rPr lang="en-IN" sz="2400" b="1" u="sng" dirty="0" smtClean="0">
                <a:solidFill>
                  <a:srgbClr val="0099FF"/>
                </a:solidFill>
              </a:rPr>
              <a:t>ETHERNET </a:t>
            </a:r>
            <a:r>
              <a:rPr lang="en-IN" sz="2400" b="1" u="sng" dirty="0">
                <a:solidFill>
                  <a:srgbClr val="0099FF"/>
                </a:solidFill>
              </a:rPr>
              <a:t>BASICS</a:t>
            </a:r>
            <a:r>
              <a:rPr lang="en-IN" sz="2400" b="1" dirty="0">
                <a:solidFill>
                  <a:srgbClr val="0099FF"/>
                </a:solidFill>
              </a:rPr>
              <a:t>: </a:t>
            </a:r>
            <a:r>
              <a:rPr lang="en-IN" sz="2400" dirty="0"/>
              <a:t>Elements of a network – Inside Ethernet – Building a network: Hardware options – Cables, Connections and network speed- Design choices: Selecting components- Ethernet controllers- Using the internet in logical and internet communications- Inside the Internet protocol</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lnSpc>
                <a:spcPct val="150000"/>
              </a:lnSpc>
            </a:pPr>
            <a:r>
              <a:rPr lang="en-US" altLang="en-US" sz="2400" dirty="0"/>
              <a:t>A network server or server is a computer that offers its services and/or its resources to clients, workstations, and other servers over a computer network.</a:t>
            </a:r>
          </a:p>
          <a:p>
            <a:pPr algn="just" eaLnBrk="1" hangingPunct="1">
              <a:lnSpc>
                <a:spcPct val="150000"/>
              </a:lnSpc>
            </a:pPr>
            <a:endParaRPr lang="en-US" altLang="en-US" sz="2400" dirty="0" smtClean="0"/>
          </a:p>
          <a:p>
            <a:pPr algn="just" eaLnBrk="1" hangingPunct="1">
              <a:lnSpc>
                <a:spcPct val="150000"/>
              </a:lnSpc>
            </a:pPr>
            <a:r>
              <a:rPr lang="en-US" altLang="en-US" sz="2400" dirty="0" smtClean="0"/>
              <a:t>A </a:t>
            </a:r>
            <a:r>
              <a:rPr lang="en-US" altLang="en-US" sz="2400" dirty="0"/>
              <a:t>server commonly has multiple processors, large hard drives, and large amounts of RAM.</a:t>
            </a:r>
          </a:p>
          <a:p>
            <a:pPr algn="just" eaLnBrk="1" hangingPunct="1">
              <a:lnSpc>
                <a:spcPct val="150000"/>
              </a:lnSpc>
            </a:pPr>
            <a:endParaRPr lang="en-US" altLang="en-US" sz="2400" dirty="0" smtClean="0"/>
          </a:p>
          <a:p>
            <a:pPr algn="just" eaLnBrk="1" hangingPunct="1">
              <a:lnSpc>
                <a:spcPct val="150000"/>
              </a:lnSpc>
            </a:pPr>
            <a:r>
              <a:rPr lang="en-US" altLang="en-US" sz="2400" dirty="0" smtClean="0"/>
              <a:t>A </a:t>
            </a:r>
            <a:r>
              <a:rPr lang="en-US" altLang="en-US" sz="2400" dirty="0"/>
              <a:t>server provides centralized management of resources, security, and expanded access to networked resources in a network.</a:t>
            </a:r>
          </a:p>
          <a:p>
            <a:pPr algn="just"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Server</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260648"/>
            <a:ext cx="8928992" cy="6120680"/>
          </a:xfrm>
        </p:spPr>
        <p:txBody>
          <a:bodyPr/>
          <a:lstStyle/>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endParaRPr lang="en-US" altLang="en-US" sz="2400" b="1" u="sng" dirty="0" smtClean="0"/>
          </a:p>
          <a:p>
            <a:pPr marL="0" indent="0" algn="ctr" eaLnBrk="1" hangingPunct="1">
              <a:lnSpc>
                <a:spcPct val="90000"/>
              </a:lnSpc>
              <a:buNone/>
              <a:defRPr/>
            </a:pPr>
            <a:r>
              <a:rPr lang="en-US" altLang="en-US" sz="2400" b="1" u="sng" dirty="0" smtClean="0"/>
              <a:t>Server </a:t>
            </a:r>
            <a:r>
              <a:rPr lang="en-US" altLang="en-US" sz="2400" b="1" u="sng" dirty="0"/>
              <a:t>and clients</a:t>
            </a:r>
          </a:p>
          <a:p>
            <a:pPr algn="just" eaLnBrk="1" hangingPunct="1">
              <a:lnSpc>
                <a:spcPct val="90000"/>
              </a:lnSpc>
              <a:defRPr/>
            </a:pPr>
            <a:endParaRPr lang="en-US" altLang="en-US" sz="2400" b="1" dirty="0" smtClean="0">
              <a:latin typeface="+mj-lt"/>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0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63284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A </a:t>
            </a:r>
            <a:r>
              <a:rPr lang="en-US" altLang="en-US" sz="2400" dirty="0"/>
              <a:t>network client or client is a device on a computer network that requests services or resources from a server</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Clients can be printers, workstations, servers, or any other device connected to the computers on a network</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The most common network clients are workstations.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Client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A </a:t>
            </a:r>
            <a:r>
              <a:rPr lang="en-US" altLang="en-US" sz="2400" dirty="0"/>
              <a:t>workstation is a computer that operates independently of the network</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It manages its own files and processing</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Workstations connect to the network for the purpose of security and centralized management of networked resources.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Workstation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2171700" lvl="4" indent="-457200" eaLnBrk="1" hangingPunct="1">
              <a:lnSpc>
                <a:spcPct val="150000"/>
              </a:lnSpc>
              <a:buAutoNum type="arabicPeriod"/>
            </a:pPr>
            <a:endParaRPr lang="en-US" altLang="en-US" sz="2400" dirty="0" smtClean="0"/>
          </a:p>
          <a:p>
            <a:pPr marL="2171700" lvl="4" indent="-457200" eaLnBrk="1" hangingPunct="1">
              <a:lnSpc>
                <a:spcPct val="150000"/>
              </a:lnSpc>
              <a:buAutoNum type="arabicPeriod"/>
            </a:pPr>
            <a:r>
              <a:rPr lang="en-US" altLang="en-US" sz="2400" dirty="0" smtClean="0"/>
              <a:t>Communication </a:t>
            </a:r>
            <a:r>
              <a:rPr lang="en-US" altLang="en-US" sz="2400" dirty="0"/>
              <a:t>medium</a:t>
            </a:r>
            <a:r>
              <a:rPr lang="en-US" altLang="en-US" sz="2400" dirty="0" smtClean="0"/>
              <a:t>.</a:t>
            </a:r>
          </a:p>
          <a:p>
            <a:pPr marL="2171700" lvl="4" indent="-457200" eaLnBrk="1" hangingPunct="1">
              <a:lnSpc>
                <a:spcPct val="150000"/>
              </a:lnSpc>
              <a:buAutoNum type="arabicPeriod"/>
            </a:pPr>
            <a:r>
              <a:rPr lang="en-US" altLang="en-US" sz="2400" dirty="0" smtClean="0"/>
              <a:t>Network </a:t>
            </a:r>
            <a:r>
              <a:rPr lang="en-US" altLang="en-US" sz="2400" dirty="0"/>
              <a:t>interface card (NIC</a:t>
            </a:r>
            <a:r>
              <a:rPr lang="en-US" altLang="en-US" sz="2400" dirty="0" smtClean="0"/>
              <a:t>).</a:t>
            </a:r>
          </a:p>
          <a:p>
            <a:pPr marL="2171700" lvl="4" indent="-457200" eaLnBrk="1" hangingPunct="1">
              <a:lnSpc>
                <a:spcPct val="150000"/>
              </a:lnSpc>
              <a:buAutoNum type="arabicPeriod"/>
            </a:pPr>
            <a:r>
              <a:rPr lang="en-US" altLang="en-US" sz="2400" dirty="0" smtClean="0"/>
              <a:t>Concentrators</a:t>
            </a:r>
            <a:r>
              <a:rPr lang="en-US" altLang="en-US" sz="2400" dirty="0"/>
              <a:t>.</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Network Connectivity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A </a:t>
            </a:r>
            <a:r>
              <a:rPr lang="en-US" altLang="en-US" sz="2400" dirty="0"/>
              <a:t>communication medium is the physical path between the networked resources</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The medium used is either a coaxial cable or a twisted-pair wire</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Fiber-optic cabling and wireless medium have gained widespread acceptance as a network communication medium.</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Communication Medium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r>
              <a:rPr lang="en-US" altLang="en-US" sz="2400" dirty="0" smtClean="0"/>
              <a:t>A </a:t>
            </a:r>
            <a:r>
              <a:rPr lang="en-US" altLang="en-US" sz="2400" dirty="0"/>
              <a:t>NIC, also known as the network board, is used to connect the networked components to the physical cable</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The NIC provides a physical connection to the device and also creates and sends signals from one networked device to another.</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Network Interface Card (NIC)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0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5" y="4319631"/>
            <a:ext cx="2964681" cy="20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r>
              <a:rPr lang="en-US" altLang="en-US" sz="2400" dirty="0"/>
              <a:t>Network concentrators allow users to connect multiple cables together to enable numerous connections to networked resources.</a:t>
            </a:r>
          </a:p>
          <a:p>
            <a:pPr marL="0" indent="0" algn="just" eaLnBrk="1" hangingPunct="1">
              <a:lnSpc>
                <a:spcPct val="150000"/>
              </a:lnSpc>
              <a:buNone/>
              <a:defRPr/>
            </a:pPr>
            <a:r>
              <a:rPr lang="en-US" altLang="en-US" sz="2400" b="1" u="sng" dirty="0">
                <a:solidFill>
                  <a:srgbClr val="FF0000"/>
                </a:solidFill>
              </a:rPr>
              <a:t>Hub</a:t>
            </a:r>
            <a:r>
              <a:rPr lang="en-US" altLang="en-US" sz="2400" b="1" u="sng" dirty="0" smtClean="0">
                <a:solidFill>
                  <a:srgbClr val="FF0000"/>
                </a:solidFill>
              </a:rPr>
              <a:t>:</a:t>
            </a:r>
          </a:p>
          <a:p>
            <a:pPr algn="just" eaLnBrk="1" hangingPunct="1">
              <a:lnSpc>
                <a:spcPct val="150000"/>
              </a:lnSpc>
              <a:buFont typeface="Arial" panose="020B0604020202020204" pitchFamily="34" charset="0"/>
              <a:buChar char="•"/>
              <a:defRPr/>
            </a:pPr>
            <a:r>
              <a:rPr lang="en-US" altLang="en-US" sz="2400" dirty="0" smtClean="0"/>
              <a:t>A </a:t>
            </a:r>
            <a:r>
              <a:rPr lang="en-US" altLang="en-US" sz="2400" dirty="0"/>
              <a:t>hub is the central meeting point where cables join to carry information to other resources through a network</a:t>
            </a:r>
            <a:r>
              <a:rPr lang="en-US" altLang="en-US" sz="2400" dirty="0" smtClean="0"/>
              <a:t>.</a:t>
            </a:r>
          </a:p>
          <a:p>
            <a:pPr algn="just" eaLnBrk="1" hangingPunct="1">
              <a:lnSpc>
                <a:spcPct val="150000"/>
              </a:lnSpc>
              <a:buFont typeface="Arial" panose="020B0604020202020204" pitchFamily="34" charset="0"/>
              <a:buChar char="•"/>
              <a:defRPr/>
            </a:pPr>
            <a:r>
              <a:rPr lang="en-US" altLang="en-US" sz="2400" dirty="0"/>
              <a:t> </a:t>
            </a:r>
            <a:r>
              <a:rPr lang="en-US" altLang="en-US" sz="2400" dirty="0" smtClean="0"/>
              <a:t>It </a:t>
            </a:r>
            <a:r>
              <a:rPr lang="en-US" altLang="en-US" sz="2400" dirty="0"/>
              <a:t>contains several wiring ports that can be used to receive data and pass on the same to any other device on a network</a:t>
            </a:r>
            <a:r>
              <a:rPr lang="en-US" altLang="en-US" sz="2400" dirty="0" smtClean="0"/>
              <a:t>.</a:t>
            </a:r>
          </a:p>
          <a:p>
            <a:pPr algn="just" eaLnBrk="1" hangingPunct="1">
              <a:lnSpc>
                <a:spcPct val="150000"/>
              </a:lnSpc>
              <a:buFont typeface="Arial" panose="020B0604020202020204" pitchFamily="34" charset="0"/>
              <a:buChar char="•"/>
              <a:defRPr/>
            </a:pPr>
            <a:r>
              <a:rPr lang="en-US" altLang="en-US" sz="2400" dirty="0" smtClean="0"/>
              <a:t>Hubs </a:t>
            </a:r>
            <a:r>
              <a:rPr lang="en-US" altLang="en-US" sz="2400" dirty="0"/>
              <a:t>have a simple design and they rarely wear out</a:t>
            </a:r>
            <a:r>
              <a:rPr lang="en-US" altLang="en-US" sz="2400" dirty="0" smtClean="0"/>
              <a:t>.</a:t>
            </a:r>
          </a:p>
          <a:p>
            <a:pPr algn="just" eaLnBrk="1" hangingPunct="1">
              <a:lnSpc>
                <a:spcPct val="150000"/>
              </a:lnSpc>
              <a:buFont typeface="Arial" panose="020B0604020202020204" pitchFamily="34" charset="0"/>
              <a:buChar char="•"/>
              <a:defRPr/>
            </a:pPr>
            <a:r>
              <a:rPr lang="en-US" altLang="en-US" sz="2400" dirty="0" smtClean="0"/>
              <a:t>They </a:t>
            </a:r>
            <a:r>
              <a:rPr lang="en-US" altLang="en-US" sz="2400" dirty="0"/>
              <a:t>provide the additional connections necessary, but end up using much of the network capacity.</a:t>
            </a:r>
          </a:p>
          <a:p>
            <a:pPr marL="0" indent="0" algn="just" eaLnBrk="1" hangingPunct="1">
              <a:lnSpc>
                <a:spcPct val="150000"/>
              </a:lnSpc>
              <a:buNone/>
              <a:defRPr/>
            </a:pPr>
            <a:endParaRPr lang="en-US" altLang="en-US" sz="2400" b="1" u="sng" dirty="0" smtClean="0">
              <a:solidFill>
                <a:srgbClr val="FF0000"/>
              </a:solidFill>
            </a:endParaRP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Concentrators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buFont typeface="Wingdings" pitchFamily="2" charset="2"/>
              <a:buNone/>
            </a:pPr>
            <a:endParaRPr lang="en-US" altLang="en-US" sz="2400" b="1" u="sng" dirty="0" smtClean="0">
              <a:solidFill>
                <a:srgbClr val="FF0000"/>
              </a:solidFill>
            </a:endParaRPr>
          </a:p>
          <a:p>
            <a:pPr algn="just" eaLnBrk="1" hangingPunct="1">
              <a:lnSpc>
                <a:spcPct val="150000"/>
              </a:lnSpc>
              <a:buFont typeface="Wingdings" pitchFamily="2" charset="2"/>
              <a:buNone/>
            </a:pPr>
            <a:r>
              <a:rPr lang="en-US" altLang="en-US" sz="2400" b="1" u="sng" dirty="0" smtClean="0">
                <a:solidFill>
                  <a:srgbClr val="FF0000"/>
                </a:solidFill>
              </a:rPr>
              <a:t>Switches:</a:t>
            </a:r>
          </a:p>
          <a:p>
            <a:pPr algn="just" eaLnBrk="1" hangingPunct="1">
              <a:lnSpc>
                <a:spcPct val="150000"/>
              </a:lnSpc>
              <a:buFont typeface="Wingdings" pitchFamily="2" charset="2"/>
              <a:buNone/>
            </a:pPr>
            <a:endParaRPr lang="en-US" altLang="en-US" sz="1000" b="1" u="sng" dirty="0" smtClean="0">
              <a:solidFill>
                <a:srgbClr val="FF0000"/>
              </a:solidFill>
            </a:endParaRPr>
          </a:p>
          <a:p>
            <a:pPr algn="just" eaLnBrk="1" hangingPunct="1">
              <a:lnSpc>
                <a:spcPct val="150000"/>
              </a:lnSpc>
              <a:buFont typeface="Arial" panose="020B0604020202020204" pitchFamily="34" charset="0"/>
              <a:buChar char="•"/>
            </a:pPr>
            <a:r>
              <a:rPr lang="en-US" altLang="en-US" sz="2400" dirty="0" smtClean="0"/>
              <a:t>Switches</a:t>
            </a:r>
            <a:r>
              <a:rPr lang="en-US" altLang="en-US" sz="2400" dirty="0"/>
              <a:t>, like hubs, provide a centralized connection</a:t>
            </a:r>
            <a:r>
              <a:rPr lang="en-US" altLang="en-US" sz="2400" dirty="0" smtClean="0"/>
              <a:t>.</a:t>
            </a:r>
          </a:p>
          <a:p>
            <a:pPr algn="just" eaLnBrk="1" hangingPunct="1">
              <a:lnSpc>
                <a:spcPct val="150000"/>
              </a:lnSpc>
              <a:buFont typeface="Arial" panose="020B0604020202020204" pitchFamily="34" charset="0"/>
              <a:buChar char="•"/>
            </a:pPr>
            <a:r>
              <a:rPr lang="en-US" altLang="en-US" sz="2400" dirty="0" smtClean="0"/>
              <a:t>They </a:t>
            </a:r>
            <a:r>
              <a:rPr lang="en-US" altLang="en-US" sz="2400" dirty="0"/>
              <a:t>include network monitoring and selective configuration capabilities, thereby reducing network traffic</a:t>
            </a:r>
            <a:r>
              <a:rPr lang="en-US" altLang="en-US" sz="2400" dirty="0" smtClean="0"/>
              <a:t>.</a:t>
            </a:r>
          </a:p>
          <a:p>
            <a:pPr algn="just" eaLnBrk="1" hangingPunct="1">
              <a:lnSpc>
                <a:spcPct val="150000"/>
              </a:lnSpc>
              <a:buFont typeface="Arial" panose="020B0604020202020204" pitchFamily="34" charset="0"/>
              <a:buChar char="•"/>
            </a:pPr>
            <a:r>
              <a:rPr lang="en-US" altLang="en-US" sz="2400" dirty="0" smtClean="0"/>
              <a:t>Shared </a:t>
            </a:r>
            <a:r>
              <a:rPr lang="en-US" altLang="en-US" sz="2400" dirty="0"/>
              <a:t>data can directly be sent to an individual resource instead of every networked resource</a:t>
            </a:r>
            <a:r>
              <a:rPr lang="en-US" altLang="en-US" sz="2400" dirty="0" smtClean="0"/>
              <a:t>.</a:t>
            </a:r>
          </a:p>
          <a:p>
            <a:pPr algn="just" eaLnBrk="1" hangingPunct="1">
              <a:lnSpc>
                <a:spcPct val="150000"/>
              </a:lnSpc>
              <a:buFont typeface="Arial" panose="020B0604020202020204" pitchFamily="34" charset="0"/>
              <a:buChar char="•"/>
            </a:pPr>
            <a:r>
              <a:rPr lang="en-US" altLang="en-US" sz="2400" dirty="0" smtClean="0"/>
              <a:t>Switches </a:t>
            </a:r>
            <a:r>
              <a:rPr lang="en-US" altLang="en-US" sz="2400" dirty="0"/>
              <a:t>are more economical to use.</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Concentrators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914"/>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buFont typeface="Wingdings" pitchFamily="2" charset="2"/>
              <a:buNone/>
            </a:pPr>
            <a:r>
              <a:rPr lang="en-US" altLang="en-US" sz="2400" b="1" dirty="0" smtClean="0">
                <a:solidFill>
                  <a:srgbClr val="FF0000"/>
                </a:solidFill>
              </a:rPr>
              <a:t>Bridges:</a:t>
            </a:r>
          </a:p>
          <a:p>
            <a:pPr algn="just" eaLnBrk="1" hangingPunct="1">
              <a:lnSpc>
                <a:spcPct val="150000"/>
              </a:lnSpc>
              <a:buFont typeface="Arial" panose="020B0604020202020204" pitchFamily="34" charset="0"/>
              <a:buChar char="•"/>
            </a:pPr>
            <a:r>
              <a:rPr lang="en-US" altLang="en-US" sz="2400" dirty="0" smtClean="0"/>
              <a:t>A </a:t>
            </a:r>
            <a:r>
              <a:rPr lang="en-US" altLang="en-US" sz="2400" dirty="0"/>
              <a:t>bridge connects dissimilar networks together</a:t>
            </a:r>
            <a:r>
              <a:rPr lang="en-US" altLang="en-US" sz="2400" dirty="0" smtClean="0"/>
              <a:t>.</a:t>
            </a:r>
          </a:p>
          <a:p>
            <a:pPr algn="just" eaLnBrk="1" hangingPunct="1">
              <a:lnSpc>
                <a:spcPct val="150000"/>
              </a:lnSpc>
              <a:buFont typeface="Arial" panose="020B0604020202020204" pitchFamily="34" charset="0"/>
              <a:buChar char="•"/>
            </a:pPr>
            <a:r>
              <a:rPr lang="en-US" altLang="en-US" sz="2400" dirty="0" smtClean="0"/>
              <a:t>The </a:t>
            </a:r>
            <a:r>
              <a:rPr lang="en-US" altLang="en-US" sz="2400" dirty="0"/>
              <a:t>basic function of a bridge is to join two or more separate networks that use the same networking language, called protocol</a:t>
            </a:r>
            <a:r>
              <a:rPr lang="en-US" altLang="en-US" sz="2400" dirty="0" smtClean="0"/>
              <a:t>.</a:t>
            </a:r>
          </a:p>
          <a:p>
            <a:pPr marL="0" indent="0" algn="just" eaLnBrk="1" hangingPunct="1">
              <a:lnSpc>
                <a:spcPct val="150000"/>
              </a:lnSpc>
              <a:buNone/>
            </a:pPr>
            <a:endParaRPr lang="en-US" altLang="en-US" sz="2800" dirty="0" smtClean="0"/>
          </a:p>
          <a:p>
            <a:pPr marL="0" indent="0" algn="just" eaLnBrk="1" hangingPunct="1">
              <a:lnSpc>
                <a:spcPct val="150000"/>
              </a:lnSpc>
              <a:buNone/>
            </a:pPr>
            <a:endParaRPr lang="en-US" altLang="en-US" sz="2400" dirty="0"/>
          </a:p>
          <a:p>
            <a:pPr marL="0" indent="0" algn="just" eaLnBrk="1" hangingPunct="1">
              <a:lnSpc>
                <a:spcPct val="150000"/>
              </a:lnSpc>
              <a:buNone/>
            </a:pPr>
            <a:endParaRPr lang="en-US" altLang="en-US" sz="2400" dirty="0" smtClean="0"/>
          </a:p>
          <a:p>
            <a:pPr marL="0" indent="0" algn="just" eaLnBrk="1" hangingPunct="1">
              <a:lnSpc>
                <a:spcPct val="150000"/>
              </a:lnSpc>
              <a:buNone/>
            </a:pPr>
            <a:endParaRPr lang="en-US" altLang="en-US" sz="2400" dirty="0"/>
          </a:p>
          <a:p>
            <a:pPr marL="0" indent="0" algn="just" eaLnBrk="1" hangingPunct="1">
              <a:lnSpc>
                <a:spcPct val="150000"/>
              </a:lnSpc>
              <a:buNone/>
            </a:pPr>
            <a:endParaRPr lang="en-US" altLang="en-US" sz="1100" dirty="0" smtClean="0"/>
          </a:p>
          <a:p>
            <a:pPr marL="0" indent="0" algn="ctr" eaLnBrk="1" hangingPunct="1">
              <a:lnSpc>
                <a:spcPct val="150000"/>
              </a:lnSpc>
              <a:buNone/>
            </a:pPr>
            <a:r>
              <a:rPr lang="en-US" altLang="en-US" sz="1600" b="1" u="sng" dirty="0" smtClean="0"/>
              <a:t>A </a:t>
            </a:r>
            <a:r>
              <a:rPr lang="en-US" altLang="en-US" sz="1600" b="1" u="sng" dirty="0"/>
              <a:t>bridge segments a network</a:t>
            </a:r>
          </a:p>
          <a:p>
            <a:pPr algn="just" eaLnBrk="1" hangingPunct="1">
              <a:lnSpc>
                <a:spcPct val="150000"/>
              </a:lnSpc>
              <a:buFont typeface="Arial" panose="020B0604020202020204" pitchFamily="34" charset="0"/>
              <a:buChar char="•"/>
            </a:pP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Concentrators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0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53866"/>
            <a:ext cx="4070400" cy="265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7418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endParaRPr lang="en-US" altLang="en-US" sz="2400" dirty="0" smtClean="0"/>
          </a:p>
          <a:p>
            <a:pPr algn="just" eaLnBrk="1" hangingPunct="1"/>
            <a:r>
              <a:rPr lang="en-US" altLang="en-US" sz="2400" dirty="0" smtClean="0"/>
              <a:t>What </a:t>
            </a:r>
            <a:r>
              <a:rPr lang="en-US" altLang="en-US" sz="2400" dirty="0"/>
              <a:t>Is a Network?</a:t>
            </a:r>
          </a:p>
          <a:p>
            <a:pPr lvl="1" algn="just" eaLnBrk="1" hangingPunct="1">
              <a:lnSpc>
                <a:spcPct val="110000"/>
              </a:lnSpc>
            </a:pPr>
            <a:r>
              <a:rPr lang="en-US" altLang="en-US" sz="2400" dirty="0"/>
              <a:t>A network is a transmission system that connects two or more </a:t>
            </a:r>
            <a:r>
              <a:rPr lang="en-US" altLang="en-US" sz="2400" u="sng" dirty="0"/>
              <a:t>applications</a:t>
            </a:r>
            <a:r>
              <a:rPr lang="en-US" altLang="en-US" sz="2400" dirty="0"/>
              <a:t> running on different computers.</a:t>
            </a: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Basic Networking Concepts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068960"/>
            <a:ext cx="597152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230617"/>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buFont typeface="Wingdings" pitchFamily="2" charset="2"/>
              <a:buNone/>
            </a:pPr>
            <a:endParaRPr lang="en-US" altLang="en-US" sz="1000" b="1" u="sng" dirty="0" smtClean="0">
              <a:solidFill>
                <a:srgbClr val="FF0000"/>
              </a:solidFill>
            </a:endParaRPr>
          </a:p>
          <a:p>
            <a:pPr algn="just" eaLnBrk="1" hangingPunct="1">
              <a:buFont typeface="Wingdings" pitchFamily="2" charset="2"/>
              <a:buNone/>
            </a:pPr>
            <a:r>
              <a:rPr lang="en-US" altLang="en-US" sz="2400" b="1" u="sng" dirty="0" smtClean="0">
                <a:solidFill>
                  <a:srgbClr val="FF0000"/>
                </a:solidFill>
              </a:rPr>
              <a:t>Routers:</a:t>
            </a:r>
          </a:p>
          <a:p>
            <a:pPr algn="just" eaLnBrk="1" hangingPunct="1">
              <a:buFont typeface="Arial" panose="020B0604020202020204" pitchFamily="34" charset="0"/>
              <a:buChar char="•"/>
            </a:pPr>
            <a:r>
              <a:rPr lang="en-US" altLang="en-US" sz="2400" dirty="0" smtClean="0"/>
              <a:t>A </a:t>
            </a:r>
            <a:r>
              <a:rPr lang="en-US" altLang="en-US" sz="2400" dirty="0"/>
              <a:t>router is used to send specific portions of messages directly to the intended destination in a separate network</a:t>
            </a:r>
            <a:r>
              <a:rPr lang="en-US" altLang="en-US" sz="2400" dirty="0" smtClean="0"/>
              <a:t>.</a:t>
            </a:r>
          </a:p>
          <a:p>
            <a:pPr algn="just" eaLnBrk="1" hangingPunct="1">
              <a:buFont typeface="Arial" panose="020B0604020202020204" pitchFamily="34" charset="0"/>
              <a:buChar char="•"/>
            </a:pPr>
            <a:endParaRPr lang="en-US" altLang="en-US" sz="2400" dirty="0" smtClean="0"/>
          </a:p>
          <a:p>
            <a:pPr algn="just" eaLnBrk="1" hangingPunct="1">
              <a:buFont typeface="Arial" panose="020B0604020202020204" pitchFamily="34" charset="0"/>
              <a:buChar char="•"/>
            </a:pPr>
            <a:r>
              <a:rPr lang="en-US" altLang="en-US" sz="2400" dirty="0" smtClean="0"/>
              <a:t>Information </a:t>
            </a:r>
            <a:r>
              <a:rPr lang="en-US" altLang="en-US" sz="2400" dirty="0"/>
              <a:t>is directly transmitted between the networks without causing any network traffic</a:t>
            </a:r>
            <a:r>
              <a:rPr lang="en-US" altLang="en-US" sz="2400" dirty="0" smtClean="0"/>
              <a:t>.</a:t>
            </a:r>
          </a:p>
          <a:p>
            <a:pPr algn="just" eaLnBrk="1" hangingPunct="1">
              <a:buFont typeface="Arial" panose="020B0604020202020204" pitchFamily="34" charset="0"/>
              <a:buChar char="•"/>
            </a:pPr>
            <a:endParaRPr lang="en-US" altLang="en-US" sz="2400" dirty="0" smtClean="0"/>
          </a:p>
          <a:p>
            <a:pPr algn="just" eaLnBrk="1" hangingPunct="1">
              <a:buFont typeface="Arial" panose="020B0604020202020204" pitchFamily="34" charset="0"/>
              <a:buChar char="•"/>
            </a:pPr>
            <a:r>
              <a:rPr lang="en-US" altLang="en-US" sz="2400" dirty="0" smtClean="0"/>
              <a:t>Networks </a:t>
            </a:r>
            <a:r>
              <a:rPr lang="en-US" altLang="en-US" sz="2400" dirty="0"/>
              <a:t>served by a router are not required to use the same protocol</a:t>
            </a:r>
            <a:r>
              <a:rPr lang="en-US" altLang="en-US" sz="2400" dirty="0" smtClean="0"/>
              <a:t>.</a:t>
            </a:r>
          </a:p>
          <a:p>
            <a:pPr algn="just" eaLnBrk="1" hangingPunct="1">
              <a:buFont typeface="Arial" panose="020B0604020202020204" pitchFamily="34" charset="0"/>
              <a:buChar char="•"/>
            </a:pPr>
            <a:endParaRPr lang="en-US" altLang="en-US" sz="2400" dirty="0" smtClean="0"/>
          </a:p>
          <a:p>
            <a:pPr algn="just" eaLnBrk="1" hangingPunct="1">
              <a:buFont typeface="Arial" panose="020B0604020202020204" pitchFamily="34" charset="0"/>
              <a:buChar char="•"/>
            </a:pPr>
            <a:r>
              <a:rPr lang="en-US" altLang="en-US" sz="2400" dirty="0" smtClean="0"/>
              <a:t>Routers </a:t>
            </a:r>
            <a:r>
              <a:rPr lang="en-US" altLang="en-US" sz="2400" dirty="0"/>
              <a:t>are frequently used to place additional security on sensitive networked resources.</a:t>
            </a:r>
          </a:p>
          <a:p>
            <a:pPr algn="just" eaLnBrk="1" hangingPunct="1">
              <a:buFont typeface="Arial" panose="020B0604020202020204" pitchFamily="34" charset="0"/>
              <a:buChar char="•"/>
            </a:pPr>
            <a:endParaRPr lang="en-US" altLang="en-US" sz="2400" dirty="0"/>
          </a:p>
          <a:p>
            <a:pPr algn="just" eaLnBrk="1" hangingPunct="1">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Concentrators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62441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buNone/>
              <a:defRPr/>
            </a:pPr>
            <a:endParaRPr lang="en-US" altLang="en-US" sz="2400" b="1" u="sng" dirty="0" smtClean="0"/>
          </a:p>
          <a:p>
            <a:pPr marL="0" indent="0" algn="just" eaLnBrk="1" hangingPunct="1">
              <a:buNone/>
              <a:defRPr/>
            </a:pPr>
            <a:endParaRPr lang="en-US" altLang="en-US" sz="2400" b="1" u="sng" dirty="0"/>
          </a:p>
          <a:p>
            <a:pPr marL="0" indent="0" algn="just" eaLnBrk="1" hangingPunct="1">
              <a:buNone/>
              <a:defRPr/>
            </a:pPr>
            <a:endParaRPr lang="en-US" altLang="en-US" sz="2400" b="1" u="sng" dirty="0" smtClean="0"/>
          </a:p>
          <a:p>
            <a:pPr marL="0" indent="0" algn="just" eaLnBrk="1" hangingPunct="1">
              <a:buNone/>
              <a:defRPr/>
            </a:pPr>
            <a:endParaRPr lang="en-US" altLang="en-US" sz="2400" b="1" u="sng" dirty="0"/>
          </a:p>
          <a:p>
            <a:pPr marL="0" indent="0" algn="just" eaLnBrk="1" hangingPunct="1">
              <a:buNone/>
              <a:defRPr/>
            </a:pPr>
            <a:endParaRPr lang="en-US" altLang="en-US" sz="2400" b="1" u="sng" dirty="0" smtClean="0"/>
          </a:p>
          <a:p>
            <a:pPr marL="0" indent="0" algn="just" eaLnBrk="1" hangingPunct="1">
              <a:buNone/>
              <a:defRPr/>
            </a:pPr>
            <a:endParaRPr lang="en-US" altLang="en-US" sz="2400" b="1" u="sng" dirty="0"/>
          </a:p>
          <a:p>
            <a:pPr marL="0" indent="0" algn="just" eaLnBrk="1" hangingPunct="1">
              <a:buNone/>
              <a:defRPr/>
            </a:pPr>
            <a:endParaRPr lang="en-US" altLang="en-US" sz="2400" b="1" u="sng" dirty="0" smtClean="0"/>
          </a:p>
          <a:p>
            <a:pPr marL="0" indent="0" algn="just" eaLnBrk="1" hangingPunct="1">
              <a:buNone/>
              <a:defRPr/>
            </a:pPr>
            <a:endParaRPr lang="en-US" altLang="en-US" sz="2400" b="1" u="sng" dirty="0"/>
          </a:p>
          <a:p>
            <a:pPr marL="0" indent="0" algn="just" eaLnBrk="1" hangingPunct="1">
              <a:buNone/>
              <a:defRPr/>
            </a:pPr>
            <a:endParaRPr lang="en-US" altLang="en-US" sz="2400" b="1" u="sng" dirty="0" smtClean="0"/>
          </a:p>
          <a:p>
            <a:pPr marL="0" indent="0" algn="just" eaLnBrk="1" hangingPunct="1">
              <a:buNone/>
              <a:defRPr/>
            </a:pPr>
            <a:endParaRPr lang="en-US" altLang="en-US" sz="2400" b="1" u="sng" dirty="0"/>
          </a:p>
          <a:p>
            <a:pPr marL="0" indent="0" algn="ctr" eaLnBrk="1" hangingPunct="1">
              <a:buNone/>
              <a:defRPr/>
            </a:pPr>
            <a:endParaRPr lang="en-US" altLang="en-US" sz="2400" b="1" u="sng" dirty="0" smtClean="0"/>
          </a:p>
          <a:p>
            <a:pPr marL="0" indent="0" algn="ctr" eaLnBrk="1" hangingPunct="1">
              <a:buNone/>
              <a:defRPr/>
            </a:pPr>
            <a:r>
              <a:rPr lang="en-US" altLang="en-US" sz="2400" b="1" u="sng" dirty="0" smtClean="0"/>
              <a:t>Networks </a:t>
            </a:r>
            <a:r>
              <a:rPr lang="en-US" altLang="en-US" sz="2400" b="1" u="sng" dirty="0"/>
              <a:t>are separated by routers</a:t>
            </a:r>
          </a:p>
          <a:p>
            <a:pPr algn="just" eaLnBrk="1" hangingPunct="1">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432048"/>
          </a:xfrm>
        </p:spPr>
        <p:txBody>
          <a:bodyPr/>
          <a:lstStyle/>
          <a:p>
            <a:pPr eaLnBrk="1" hangingPunct="1"/>
            <a:r>
              <a:rPr lang="en-US" altLang="en-US" sz="3600" b="1" dirty="0">
                <a:solidFill>
                  <a:srgbClr val="FF0000"/>
                </a:solidFill>
              </a:rPr>
              <a:t>Concentrators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0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980728"/>
            <a:ext cx="56689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638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2400" dirty="0" smtClean="0"/>
          </a:p>
          <a:p>
            <a:pPr algn="just" eaLnBrk="1" hangingPunct="1">
              <a:lnSpc>
                <a:spcPct val="150000"/>
              </a:lnSpc>
            </a:pPr>
            <a:r>
              <a:rPr lang="en-US" altLang="en-US" sz="2400" dirty="0" smtClean="0"/>
              <a:t>Network </a:t>
            </a:r>
            <a:r>
              <a:rPr lang="en-US" altLang="en-US" sz="2400" dirty="0"/>
              <a:t>cabling is the physical connection that runs between networked resources. </a:t>
            </a:r>
            <a:endParaRPr lang="en-US" altLang="en-US" sz="2400" dirty="0" smtClean="0"/>
          </a:p>
          <a:p>
            <a:pPr algn="just" eaLnBrk="1" hangingPunct="1">
              <a:lnSpc>
                <a:spcPct val="150000"/>
              </a:lnSpc>
            </a:pPr>
            <a:endParaRPr lang="en-US" altLang="en-US" sz="2400" dirty="0"/>
          </a:p>
          <a:p>
            <a:pPr algn="just" eaLnBrk="1" hangingPunct="1">
              <a:lnSpc>
                <a:spcPct val="150000"/>
              </a:lnSpc>
            </a:pPr>
            <a:r>
              <a:rPr lang="en-US" altLang="en-US" sz="2400" dirty="0"/>
              <a:t>The four basic types of networking medium are coaxial cable, twisted-pair cable, fiber-optic cable, and wireless.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Different Types of Cabling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The </a:t>
            </a:r>
            <a:r>
              <a:rPr lang="en-US" altLang="en-US" sz="2400" dirty="0"/>
              <a:t>term coaxial is derived from the terms, ‘Co’ and ‘axial’, where ‘Co’ refers to the two conductors and axial refers to the same axis</a:t>
            </a:r>
            <a:r>
              <a:rPr lang="en-US" altLang="en-US" sz="2400" dirty="0" smtClean="0"/>
              <a:t>.</a:t>
            </a:r>
          </a:p>
          <a:p>
            <a:pPr algn="just" eaLnBrk="1" hangingPunct="1">
              <a:lnSpc>
                <a:spcPct val="150000"/>
              </a:lnSpc>
            </a:pPr>
            <a:r>
              <a:rPr lang="en-US" altLang="en-US" sz="2400" dirty="0" smtClean="0"/>
              <a:t>The </a:t>
            </a:r>
            <a:r>
              <a:rPr lang="en-US" altLang="en-US" sz="2400" dirty="0"/>
              <a:t>two coaxial conductors cannot be separated easily</a:t>
            </a:r>
            <a:r>
              <a:rPr lang="en-US" altLang="en-US" sz="2400" dirty="0" smtClean="0"/>
              <a:t>.</a:t>
            </a:r>
          </a:p>
          <a:p>
            <a:pPr algn="just" eaLnBrk="1" hangingPunct="1">
              <a:lnSpc>
                <a:spcPct val="150000"/>
              </a:lnSpc>
            </a:pPr>
            <a:r>
              <a:rPr lang="en-US" altLang="en-US" sz="2400" dirty="0"/>
              <a:t>Thick coax cable or </a:t>
            </a:r>
            <a:r>
              <a:rPr lang="en-US" altLang="en-US" sz="2400" dirty="0" err="1"/>
              <a:t>thicknet</a:t>
            </a:r>
            <a:r>
              <a:rPr lang="en-US" altLang="en-US" sz="2400" dirty="0"/>
              <a:t> was the first widely used network-cabling medium.</a:t>
            </a:r>
          </a:p>
          <a:p>
            <a:pPr algn="just" eaLnBrk="1" hangingPunct="1">
              <a:lnSpc>
                <a:spcPct val="150000"/>
              </a:lnSpc>
            </a:pPr>
            <a:r>
              <a:rPr lang="en-US" altLang="en-US" sz="2400" dirty="0" err="1"/>
              <a:t>Thicknet</a:t>
            </a:r>
            <a:r>
              <a:rPr lang="en-US" altLang="en-US" sz="2400" dirty="0"/>
              <a:t> cables are approximately half an inch in diameter and carry Ethernet signals reliably for up to 500 meters (1,650 feet).</a:t>
            </a:r>
          </a:p>
          <a:p>
            <a:pPr algn="just" eaLnBrk="1" hangingPunct="1">
              <a:lnSpc>
                <a:spcPct val="150000"/>
              </a:lnSpc>
            </a:pP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Coaxial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r>
              <a:rPr lang="en-US" altLang="en-US" sz="2400" dirty="0"/>
              <a:t>Thin coax cables came into use shortly after </a:t>
            </a:r>
            <a:r>
              <a:rPr lang="en-US" altLang="en-US" sz="2400" dirty="0" err="1"/>
              <a:t>thicknet</a:t>
            </a:r>
            <a:r>
              <a:rPr lang="en-US" altLang="en-US" sz="2400" dirty="0"/>
              <a:t>.</a:t>
            </a:r>
          </a:p>
          <a:p>
            <a:pPr algn="just" eaLnBrk="1" hangingPunct="1">
              <a:lnSpc>
                <a:spcPct val="150000"/>
              </a:lnSpc>
            </a:pPr>
            <a:r>
              <a:rPr lang="en-US" altLang="en-US" sz="2400" dirty="0"/>
              <a:t>They weigh less and are also significantly less expensive.</a:t>
            </a:r>
          </a:p>
          <a:p>
            <a:pPr algn="just" eaLnBrk="1" hangingPunct="1">
              <a:lnSpc>
                <a:spcPct val="150000"/>
              </a:lnSpc>
            </a:pPr>
            <a:r>
              <a:rPr lang="en-US" altLang="en-US" sz="2400" dirty="0"/>
              <a:t>A </a:t>
            </a:r>
            <a:r>
              <a:rPr lang="en-US" altLang="en-US" sz="2400" dirty="0" err="1"/>
              <a:t>thinnet</a:t>
            </a:r>
            <a:r>
              <a:rPr lang="en-US" altLang="en-US" sz="2400" dirty="0"/>
              <a:t> cable is approximately a quarter of an inch in diameter and carries an Ethernet signal reliably for up to 185 meters (610 feet</a:t>
            </a:r>
            <a:r>
              <a:rPr lang="en-US" altLang="en-US" sz="2400" dirty="0" smtClean="0"/>
              <a:t>).</a:t>
            </a:r>
          </a:p>
          <a:p>
            <a:pPr marL="0" indent="0" algn="just" eaLnBrk="1" hangingPunct="1">
              <a:lnSpc>
                <a:spcPct val="150000"/>
              </a:lnSpc>
              <a:buNone/>
            </a:pPr>
            <a:endParaRPr lang="en-US" altLang="en-US" sz="2400" dirty="0" smtClean="0"/>
          </a:p>
          <a:p>
            <a:pPr marL="0" indent="0" algn="just" eaLnBrk="1" hangingPunct="1">
              <a:lnSpc>
                <a:spcPct val="150000"/>
              </a:lnSpc>
              <a:buNone/>
            </a:pPr>
            <a:endParaRPr lang="en-US" altLang="en-US" sz="2400" dirty="0"/>
          </a:p>
          <a:p>
            <a:pPr marL="0" indent="0" algn="just" eaLnBrk="1" hangingPunct="1">
              <a:lnSpc>
                <a:spcPct val="150000"/>
              </a:lnSpc>
              <a:buNone/>
            </a:pPr>
            <a:endParaRPr lang="en-US" altLang="en-US" sz="2400" dirty="0" smtClean="0"/>
          </a:p>
          <a:p>
            <a:pPr marL="0" indent="0" algn="ctr" eaLnBrk="1" hangingPunct="1">
              <a:lnSpc>
                <a:spcPct val="150000"/>
              </a:lnSpc>
              <a:buNone/>
            </a:pPr>
            <a:r>
              <a:rPr lang="en-US" altLang="en-US" sz="1600" u="sng" dirty="0" smtClean="0"/>
              <a:t>Both </a:t>
            </a:r>
            <a:r>
              <a:rPr lang="en-US" altLang="en-US" sz="1600" u="sng" dirty="0"/>
              <a:t>ends of a </a:t>
            </a:r>
            <a:r>
              <a:rPr lang="en-US" altLang="en-US" sz="1600" u="sng" dirty="0" err="1"/>
              <a:t>thinnet</a:t>
            </a:r>
            <a:r>
              <a:rPr lang="en-US" altLang="en-US" sz="1600" u="sng" dirty="0"/>
              <a:t> coaxial cable.</a:t>
            </a:r>
          </a:p>
          <a:p>
            <a:pPr algn="just" eaLnBrk="1" hangingPunct="1">
              <a:lnSpc>
                <a:spcPct val="150000"/>
              </a:lnSpc>
            </a:pP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Coaxial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0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645025"/>
            <a:ext cx="4251325"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107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A </a:t>
            </a:r>
            <a:r>
              <a:rPr lang="en-US" altLang="en-US" sz="2400" dirty="0"/>
              <a:t>coaxial cable is used to connect computers in a line from one to another, called daisy chaining</a:t>
            </a:r>
            <a:r>
              <a:rPr lang="en-US" altLang="en-US" sz="2400" dirty="0" smtClean="0"/>
              <a:t>.</a:t>
            </a:r>
          </a:p>
          <a:p>
            <a:pPr algn="just" eaLnBrk="1" hangingPunct="1">
              <a:lnSpc>
                <a:spcPct val="150000"/>
              </a:lnSpc>
            </a:pPr>
            <a:endParaRPr lang="en-US" altLang="en-US" sz="2400" dirty="0" smtClean="0"/>
          </a:p>
          <a:p>
            <a:pPr algn="just" eaLnBrk="1" hangingPunct="1">
              <a:lnSpc>
                <a:spcPct val="150000"/>
              </a:lnSpc>
            </a:pPr>
            <a:r>
              <a:rPr lang="en-US" altLang="en-US" sz="2400" dirty="0" smtClean="0"/>
              <a:t>At </a:t>
            </a:r>
            <a:r>
              <a:rPr lang="en-US" altLang="en-US" sz="2400" dirty="0"/>
              <a:t>each end of a </a:t>
            </a:r>
            <a:r>
              <a:rPr lang="en-US" altLang="en-US" sz="2400" dirty="0" err="1"/>
              <a:t>thinnet</a:t>
            </a:r>
            <a:r>
              <a:rPr lang="en-US" altLang="en-US" sz="2400" dirty="0"/>
              <a:t> coax cable, there is a twisted barrel-like connection called a </a:t>
            </a:r>
            <a:r>
              <a:rPr lang="en-US" altLang="en-US" sz="2400" dirty="0">
                <a:solidFill>
                  <a:srgbClr val="FF0000"/>
                </a:solidFill>
              </a:rPr>
              <a:t>BNC </a:t>
            </a:r>
            <a:r>
              <a:rPr lang="en-US" altLang="en-US" sz="2400" dirty="0" smtClean="0">
                <a:solidFill>
                  <a:srgbClr val="FF0000"/>
                </a:solidFill>
              </a:rPr>
              <a:t>connector </a:t>
            </a:r>
            <a:r>
              <a:rPr lang="en-IN" sz="2400" dirty="0" smtClean="0">
                <a:solidFill>
                  <a:srgbClr val="FF0000"/>
                </a:solidFill>
              </a:rPr>
              <a:t>(</a:t>
            </a:r>
            <a:r>
              <a:rPr lang="en-IN" sz="2400" dirty="0">
                <a:solidFill>
                  <a:srgbClr val="FF0000"/>
                </a:solidFill>
              </a:rPr>
              <a:t>Bayonet Neill–</a:t>
            </a:r>
            <a:r>
              <a:rPr lang="en-IN" sz="2400" dirty="0" err="1">
                <a:solidFill>
                  <a:srgbClr val="FF0000"/>
                </a:solidFill>
              </a:rPr>
              <a:t>Concelman</a:t>
            </a:r>
            <a:r>
              <a:rPr lang="en-IN" sz="2400" dirty="0">
                <a:solidFill>
                  <a:srgbClr val="FF0000"/>
                </a:solidFill>
              </a:rPr>
              <a:t>)</a:t>
            </a:r>
            <a:r>
              <a:rPr lang="en-US" altLang="en-US" sz="2400" dirty="0" smtClean="0"/>
              <a:t>.</a:t>
            </a:r>
          </a:p>
          <a:p>
            <a:pPr algn="just" eaLnBrk="1" hangingPunct="1">
              <a:lnSpc>
                <a:spcPct val="150000"/>
              </a:lnSpc>
            </a:pPr>
            <a:endParaRPr lang="en-US" altLang="en-US" sz="2400" dirty="0" smtClean="0"/>
          </a:p>
          <a:p>
            <a:pPr algn="just" eaLnBrk="1" hangingPunct="1">
              <a:lnSpc>
                <a:spcPct val="150000"/>
              </a:lnSpc>
            </a:pPr>
            <a:r>
              <a:rPr lang="en-US" altLang="en-US" sz="2400" dirty="0" smtClean="0"/>
              <a:t>At </a:t>
            </a:r>
            <a:r>
              <a:rPr lang="en-US" altLang="en-US" sz="2400" dirty="0"/>
              <a:t>each network interface card, a separate T-connector is inserted into the BNC connector.</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Coaxial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80252"/>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r>
              <a:rPr lang="en-US" altLang="en-US" sz="2400" dirty="0"/>
              <a:t>At both ends of the daisy chain, a connector is twisted into the T-connector to terminate signals.</a:t>
            </a:r>
          </a:p>
          <a:p>
            <a:pPr algn="just" eaLnBrk="1" hangingPunct="1">
              <a:lnSpc>
                <a:spcPct val="150000"/>
              </a:lnSpc>
            </a:pPr>
            <a:r>
              <a:rPr lang="en-US" altLang="en-US" sz="2400" dirty="0"/>
              <a:t>The terminator is a device that absorbs any residual signal at the end of the network and ensures that it does not bounce back over the cable medium</a:t>
            </a:r>
            <a:r>
              <a:rPr lang="en-US" altLang="en-US" sz="2400" dirty="0" smtClean="0"/>
              <a:t>.</a:t>
            </a:r>
            <a:endParaRPr lang="en-US" altLang="en-US" sz="2400" u="sng" dirty="0"/>
          </a:p>
          <a:p>
            <a:pPr marL="0" indent="0" algn="just" eaLnBrk="1" hangingPunct="1">
              <a:lnSpc>
                <a:spcPct val="150000"/>
              </a:lnSpc>
              <a:buNone/>
              <a:defRPr/>
            </a:pPr>
            <a:endParaRPr lang="en-US" altLang="en-US" sz="2400" u="sng" dirty="0" smtClean="0"/>
          </a:p>
          <a:p>
            <a:pPr marL="0" indent="0" algn="just" eaLnBrk="1" hangingPunct="1">
              <a:lnSpc>
                <a:spcPct val="150000"/>
              </a:lnSpc>
              <a:buNone/>
              <a:defRPr/>
            </a:pPr>
            <a:endParaRPr lang="en-US" altLang="en-US" sz="2400" u="sng" dirty="0"/>
          </a:p>
          <a:p>
            <a:pPr marL="0" indent="0" algn="just" eaLnBrk="1" hangingPunct="1">
              <a:lnSpc>
                <a:spcPct val="150000"/>
              </a:lnSpc>
              <a:buNone/>
              <a:defRPr/>
            </a:pPr>
            <a:endParaRPr lang="en-US" altLang="en-US" sz="1400" u="sng" dirty="0" smtClean="0"/>
          </a:p>
          <a:p>
            <a:pPr marL="0" indent="0" algn="ctr" eaLnBrk="1" hangingPunct="1">
              <a:lnSpc>
                <a:spcPct val="150000"/>
              </a:lnSpc>
              <a:buNone/>
              <a:defRPr/>
            </a:pPr>
            <a:endParaRPr lang="en-US" altLang="en-US" sz="1600" u="sng" dirty="0" smtClean="0"/>
          </a:p>
          <a:p>
            <a:pPr marL="0" indent="0" algn="ctr" eaLnBrk="1" hangingPunct="1">
              <a:lnSpc>
                <a:spcPct val="150000"/>
              </a:lnSpc>
              <a:buNone/>
              <a:defRPr/>
            </a:pPr>
            <a:r>
              <a:rPr lang="en-US" altLang="en-US" sz="1600" u="sng" dirty="0" smtClean="0"/>
              <a:t>A </a:t>
            </a:r>
            <a:r>
              <a:rPr lang="en-US" altLang="en-US" sz="1600" u="sng" dirty="0"/>
              <a:t>cross-section of a coaxial cable shows its layers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Coaxial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861048"/>
            <a:ext cx="511256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4178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ctr" eaLnBrk="1" hangingPunct="1">
              <a:lnSpc>
                <a:spcPct val="100000"/>
              </a:lnSpc>
              <a:spcBef>
                <a:spcPct val="50000"/>
              </a:spcBef>
              <a:buClrTx/>
              <a:buFontTx/>
              <a:buNone/>
            </a:pPr>
            <a:endParaRPr lang="en-US" altLang="en-US" sz="2400" dirty="0" smtClean="0"/>
          </a:p>
          <a:p>
            <a:pPr algn="ctr" eaLnBrk="1" hangingPunct="1">
              <a:lnSpc>
                <a:spcPct val="100000"/>
              </a:lnSpc>
              <a:spcBef>
                <a:spcPct val="50000"/>
              </a:spcBef>
              <a:buClrTx/>
              <a:buFontTx/>
              <a:buNone/>
            </a:pPr>
            <a:endParaRPr lang="en-US" altLang="en-US" sz="2400" dirty="0"/>
          </a:p>
          <a:p>
            <a:pPr algn="ctr" eaLnBrk="1" hangingPunct="1">
              <a:lnSpc>
                <a:spcPct val="100000"/>
              </a:lnSpc>
              <a:spcBef>
                <a:spcPct val="50000"/>
              </a:spcBef>
              <a:buClrTx/>
              <a:buFontTx/>
              <a:buNone/>
            </a:pPr>
            <a:endParaRPr lang="en-US" altLang="en-US" sz="2400" dirty="0" smtClean="0"/>
          </a:p>
          <a:p>
            <a:pPr algn="ctr" eaLnBrk="1" hangingPunct="1">
              <a:lnSpc>
                <a:spcPct val="100000"/>
              </a:lnSpc>
              <a:spcBef>
                <a:spcPct val="50000"/>
              </a:spcBef>
              <a:buClrTx/>
              <a:buFontTx/>
              <a:buNone/>
            </a:pPr>
            <a:endParaRPr lang="en-US" altLang="en-US" sz="2400" dirty="0"/>
          </a:p>
          <a:p>
            <a:pPr algn="ctr" eaLnBrk="1" hangingPunct="1">
              <a:lnSpc>
                <a:spcPct val="100000"/>
              </a:lnSpc>
              <a:spcBef>
                <a:spcPct val="50000"/>
              </a:spcBef>
              <a:buClrTx/>
              <a:buFontTx/>
              <a:buNone/>
            </a:pPr>
            <a:endParaRPr lang="en-US" altLang="en-US" sz="2400" dirty="0" smtClean="0"/>
          </a:p>
          <a:p>
            <a:pPr algn="ctr" eaLnBrk="1" hangingPunct="1">
              <a:lnSpc>
                <a:spcPct val="100000"/>
              </a:lnSpc>
              <a:spcBef>
                <a:spcPct val="50000"/>
              </a:spcBef>
              <a:buClrTx/>
              <a:buFontTx/>
              <a:buNone/>
            </a:pPr>
            <a:endParaRPr lang="en-US" altLang="en-US" sz="2400" dirty="0"/>
          </a:p>
          <a:p>
            <a:pPr algn="ctr" eaLnBrk="1" hangingPunct="1">
              <a:lnSpc>
                <a:spcPct val="100000"/>
              </a:lnSpc>
              <a:spcBef>
                <a:spcPct val="50000"/>
              </a:spcBef>
              <a:buClrTx/>
              <a:buFontTx/>
              <a:buNone/>
            </a:pPr>
            <a:endParaRPr lang="en-US" altLang="en-US" sz="2400" dirty="0" smtClean="0"/>
          </a:p>
          <a:p>
            <a:pPr algn="ctr" eaLnBrk="1" hangingPunct="1">
              <a:lnSpc>
                <a:spcPct val="100000"/>
              </a:lnSpc>
              <a:spcBef>
                <a:spcPct val="50000"/>
              </a:spcBef>
              <a:buClrTx/>
              <a:buFontTx/>
              <a:buNone/>
            </a:pPr>
            <a:r>
              <a:rPr lang="en-US" altLang="en-US" sz="2400" dirty="0" smtClean="0"/>
              <a:t>A </a:t>
            </a:r>
            <a:r>
              <a:rPr lang="en-US" altLang="en-US" sz="2400" dirty="0"/>
              <a:t>BNC T-connector showing a terminator and typical wiring connector.</a:t>
            </a:r>
          </a:p>
          <a:p>
            <a:pPr eaLnBrk="1" hangingPunct="1">
              <a:lnSpc>
                <a:spcPct val="100000"/>
              </a:lnSpc>
              <a:spcBef>
                <a:spcPct val="50000"/>
              </a:spcBef>
              <a:buClrTx/>
              <a:buFontTx/>
              <a:buNone/>
            </a:pP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Coaxial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1988840"/>
            <a:ext cx="38068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798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A </a:t>
            </a:r>
            <a:r>
              <a:rPr lang="en-US" altLang="en-US" sz="2400" dirty="0"/>
              <a:t>twisted-pair (TP) cable has eight individually insulated wires bundled together</a:t>
            </a:r>
            <a:r>
              <a:rPr lang="en-US" altLang="en-US" sz="2400" dirty="0" smtClean="0"/>
              <a:t>.</a:t>
            </a:r>
          </a:p>
          <a:p>
            <a:pPr algn="just" eaLnBrk="1" hangingPunct="1">
              <a:lnSpc>
                <a:spcPct val="150000"/>
              </a:lnSpc>
            </a:pPr>
            <a:r>
              <a:rPr lang="en-US" altLang="en-US" sz="2400" dirty="0" smtClean="0"/>
              <a:t>The </a:t>
            </a:r>
            <a:r>
              <a:rPr lang="en-US" altLang="en-US" sz="2400" dirty="0"/>
              <a:t>cable is constructed such that the eight wires are grouped as four pairs inside a protective casing</a:t>
            </a:r>
            <a:r>
              <a:rPr lang="en-US" altLang="en-US" sz="2400" dirty="0" smtClean="0"/>
              <a:t>.</a:t>
            </a:r>
          </a:p>
          <a:p>
            <a:pPr eaLnBrk="1" hangingPunct="1">
              <a:lnSpc>
                <a:spcPct val="150000"/>
              </a:lnSpc>
            </a:pPr>
            <a:r>
              <a:rPr lang="en-US" altLang="en-US" sz="2400" dirty="0"/>
              <a:t>There are two types of twisted-pair cables – shielded twisted pair (STP) and unshielded twisted pair (UTP).</a:t>
            </a:r>
          </a:p>
          <a:p>
            <a:pPr eaLnBrk="1" hangingPunct="1">
              <a:lnSpc>
                <a:spcPct val="150000"/>
              </a:lnSpc>
            </a:pPr>
            <a:r>
              <a:rPr lang="en-US" altLang="en-US" sz="2400" dirty="0"/>
              <a:t>Both types of cable are easy to maintain and are inexpensive.</a:t>
            </a:r>
          </a:p>
          <a:p>
            <a:pPr eaLnBrk="1" hangingPunct="1">
              <a:lnSpc>
                <a:spcPct val="150000"/>
              </a:lnSpc>
            </a:pPr>
            <a:r>
              <a:rPr lang="en-US" altLang="en-US" sz="2400" dirty="0"/>
              <a:t>UTP is the most commonly used network-cabling medium.</a:t>
            </a:r>
          </a:p>
          <a:p>
            <a:pPr algn="just" eaLnBrk="1" hangingPunct="1">
              <a:lnSpc>
                <a:spcPct val="150000"/>
              </a:lnSpc>
            </a:pP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Twisted-Pair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Twisted-Pair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3888" y="1196752"/>
            <a:ext cx="548632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ebpage.pace.edu/ms16182p/networking/utp%20and%20st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628799"/>
            <a:ext cx="34194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157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eaLnBrk="1" hangingPunct="1"/>
            <a:endParaRPr lang="en-US" altLang="en-US" sz="2400" dirty="0" smtClean="0"/>
          </a:p>
          <a:p>
            <a:pPr eaLnBrk="1" hangingPunct="1"/>
            <a:r>
              <a:rPr lang="en-US" altLang="en-US" sz="2400" dirty="0" smtClean="0"/>
              <a:t>Client/Server </a:t>
            </a:r>
            <a:r>
              <a:rPr lang="en-US" altLang="en-US" sz="2400" dirty="0"/>
              <a:t>Applications</a:t>
            </a:r>
          </a:p>
          <a:p>
            <a:pPr lvl="1" eaLnBrk="1" hangingPunct="1"/>
            <a:r>
              <a:rPr lang="en-US" altLang="en-US" sz="2400" dirty="0"/>
              <a:t>Most Internet applications are client/server applications</a:t>
            </a:r>
          </a:p>
          <a:p>
            <a:pPr lvl="1" eaLnBrk="1" hangingPunct="1">
              <a:spcBef>
                <a:spcPct val="40000"/>
              </a:spcBef>
            </a:pPr>
            <a:r>
              <a:rPr lang="en-US" altLang="en-US" sz="2400" b="1" dirty="0"/>
              <a:t>Clients</a:t>
            </a:r>
            <a:r>
              <a:rPr lang="en-US" altLang="en-US" sz="2400" dirty="0"/>
              <a:t> receive service from </a:t>
            </a:r>
            <a:r>
              <a:rPr lang="en-US" altLang="en-US" sz="2400" b="1" dirty="0"/>
              <a:t>servers</a:t>
            </a:r>
          </a:p>
          <a:p>
            <a:pPr lvl="1" eaLnBrk="1" hangingPunct="1">
              <a:spcBef>
                <a:spcPct val="40000"/>
              </a:spcBef>
            </a:pPr>
            <a:r>
              <a:rPr lang="en-US" altLang="en-US" sz="2400" dirty="0"/>
              <a:t>The client is often a browser</a:t>
            </a: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Basic Networking Concepts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56992"/>
            <a:ext cx="750658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705406"/>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r>
              <a:rPr lang="en-US" altLang="en-US" sz="2400" dirty="0" smtClean="0"/>
              <a:t>A fiber-optic cable consists of a central fiber-optic core surrounded by a cladding material and coated with a protective plastic covering.</a:t>
            </a:r>
          </a:p>
          <a:p>
            <a:pPr algn="just" eaLnBrk="1" hangingPunct="1">
              <a:lnSpc>
                <a:spcPct val="150000"/>
              </a:lnSpc>
            </a:pPr>
            <a:r>
              <a:rPr lang="en-US" altLang="en-US" sz="2400" dirty="0" smtClean="0"/>
              <a:t>The central fiber-optic core is highly refined plastic or glass that has a high degree of light transmission capability.</a:t>
            </a:r>
          </a:p>
          <a:p>
            <a:pPr algn="just" eaLnBrk="1" hangingPunct="1">
              <a:lnSpc>
                <a:spcPct val="150000"/>
              </a:lnSpc>
            </a:pPr>
            <a:r>
              <a:rPr lang="en-US" altLang="en-US" sz="2400" dirty="0" smtClean="0"/>
              <a:t>Fiber-optic cables use light signals for data transmission. </a:t>
            </a:r>
          </a:p>
          <a:p>
            <a:pPr algn="just" eaLnBrk="1" hangingPunct="1">
              <a:lnSpc>
                <a:spcPct val="150000"/>
              </a:lnSpc>
            </a:pPr>
            <a:r>
              <a:rPr lang="en-US" altLang="en-US" sz="2400" dirty="0" smtClean="0"/>
              <a:t>Either laser or other light producing mechanism, such as light emitting diodes (LEDs), are used as the source of light.</a:t>
            </a:r>
          </a:p>
          <a:p>
            <a:pPr algn="just" eaLnBrk="1" hangingPunct="1">
              <a:lnSpc>
                <a:spcPct val="150000"/>
              </a:lnSpc>
            </a:pPr>
            <a:r>
              <a:rPr lang="en-US" altLang="en-US" sz="2400" dirty="0" smtClean="0"/>
              <a:t>Using a laser is more dependable, but more costly, so most fiber-optic networks use LEDs as the source of light.</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Fiber-Optic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Fiber-Optic Cable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45365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btpcommunications.com.au/Fiber-Optic-Cable-hi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464312"/>
            <a:ext cx="43243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32280"/>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smtClean="0">
                <a:solidFill>
                  <a:srgbClr val="FF0000"/>
                </a:solidFill>
              </a:rPr>
              <a:t>Comparison</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93" y="1484784"/>
            <a:ext cx="823197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83264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en-US" sz="1000" dirty="0" smtClean="0"/>
          </a:p>
          <a:p>
            <a:pPr algn="just" eaLnBrk="1" hangingPunct="1">
              <a:lnSpc>
                <a:spcPct val="150000"/>
              </a:lnSpc>
            </a:pPr>
            <a:r>
              <a:rPr lang="en-US" altLang="en-US" sz="2400" dirty="0" smtClean="0"/>
              <a:t>Wireless </a:t>
            </a:r>
            <a:r>
              <a:rPr lang="en-US" altLang="en-US" sz="2400" dirty="0"/>
              <a:t>networking is used very frequently since it is mobile and convenient</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Most wireless networks use infrared or radio waves, while others use microwave and satellite networks</a:t>
            </a:r>
            <a:r>
              <a:rPr lang="en-US" altLang="en-US" sz="2400" dirty="0" smtClean="0"/>
              <a:t>.</a:t>
            </a:r>
          </a:p>
          <a:p>
            <a:pPr algn="just" eaLnBrk="1" hangingPunct="1">
              <a:lnSpc>
                <a:spcPct val="150000"/>
              </a:lnSpc>
            </a:pPr>
            <a:endParaRPr lang="en-US" altLang="en-US" sz="2400" dirty="0"/>
          </a:p>
          <a:p>
            <a:pPr algn="just" eaLnBrk="1" hangingPunct="1">
              <a:lnSpc>
                <a:spcPct val="150000"/>
              </a:lnSpc>
            </a:pPr>
            <a:r>
              <a:rPr lang="en-US" altLang="en-US" sz="2400" dirty="0"/>
              <a:t>Physical connections, such as wiring, are not found in locations where mobile users are connected.</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Wireless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algn="just" eaLnBrk="1" hangingPunct="1">
              <a:lnSpc>
                <a:spcPct val="150000"/>
              </a:lnSpc>
              <a:buFont typeface="Wingdings" pitchFamily="2" charset="2"/>
              <a:buNone/>
            </a:pPr>
            <a:endParaRPr lang="en-US" altLang="en-US" sz="2400" dirty="0" smtClean="0"/>
          </a:p>
          <a:p>
            <a:pPr algn="just" eaLnBrk="1" hangingPunct="1">
              <a:lnSpc>
                <a:spcPct val="150000"/>
              </a:lnSpc>
              <a:buFont typeface="Wingdings" pitchFamily="2" charset="2"/>
              <a:buNone/>
            </a:pPr>
            <a:r>
              <a:rPr lang="en-US" altLang="en-US" sz="2400" dirty="0" smtClean="0"/>
              <a:t>The </a:t>
            </a:r>
            <a:r>
              <a:rPr lang="en-US" altLang="en-US" sz="2400" dirty="0"/>
              <a:t>following components are required for installing a NIC:</a:t>
            </a:r>
          </a:p>
          <a:p>
            <a:pPr marL="914400" lvl="1" indent="-457200" algn="just" eaLnBrk="1" hangingPunct="1">
              <a:lnSpc>
                <a:spcPct val="150000"/>
              </a:lnSpc>
              <a:buAutoNum type="arabicPeriod"/>
            </a:pPr>
            <a:r>
              <a:rPr lang="en-US" altLang="en-US" sz="2400" dirty="0" smtClean="0"/>
              <a:t>One </a:t>
            </a:r>
            <a:r>
              <a:rPr lang="en-US" altLang="en-US" sz="2400" dirty="0"/>
              <a:t>NIC per computer or networked device</a:t>
            </a:r>
            <a:r>
              <a:rPr lang="en-US" altLang="en-US" sz="2400" dirty="0" smtClean="0"/>
              <a:t>.</a:t>
            </a:r>
          </a:p>
          <a:p>
            <a:pPr marL="914400" lvl="1" indent="-457200" algn="just" eaLnBrk="1" hangingPunct="1">
              <a:lnSpc>
                <a:spcPct val="150000"/>
              </a:lnSpc>
              <a:buAutoNum type="arabicPeriod"/>
            </a:pPr>
            <a:r>
              <a:rPr lang="en-US" altLang="en-US" sz="2400" dirty="0" smtClean="0"/>
              <a:t>A </a:t>
            </a:r>
            <a:r>
              <a:rPr lang="en-US" altLang="en-US" sz="2400" dirty="0"/>
              <a:t>computer running Windows 98 or higher. </a:t>
            </a:r>
            <a:endParaRPr lang="en-US" altLang="en-US" sz="2400" dirty="0" smtClean="0"/>
          </a:p>
          <a:p>
            <a:pPr marL="914400" lvl="1" indent="-457200" algn="just" eaLnBrk="1" hangingPunct="1">
              <a:lnSpc>
                <a:spcPct val="150000"/>
              </a:lnSpc>
              <a:buAutoNum type="arabicPeriod"/>
            </a:pPr>
            <a:r>
              <a:rPr lang="en-US" altLang="en-US" sz="2400" dirty="0" smtClean="0"/>
              <a:t>A </a:t>
            </a:r>
            <a:r>
              <a:rPr lang="en-US" altLang="en-US" sz="2400" dirty="0"/>
              <a:t>crossover network cable. </a:t>
            </a:r>
            <a:endParaRPr lang="en-US" altLang="en-US" sz="2400" dirty="0" smtClean="0"/>
          </a:p>
          <a:p>
            <a:pPr marL="914400" lvl="1" indent="-457200" algn="just" eaLnBrk="1" hangingPunct="1">
              <a:lnSpc>
                <a:spcPct val="150000"/>
              </a:lnSpc>
              <a:buAutoNum type="arabicPeriod"/>
            </a:pPr>
            <a:r>
              <a:rPr lang="en-US" altLang="en-US" sz="2400" dirty="0" smtClean="0"/>
              <a:t>An </a:t>
            </a:r>
            <a:r>
              <a:rPr lang="en-US" altLang="en-US" sz="2400" dirty="0"/>
              <a:t>appropriate driver for the NIC.</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algn="just" eaLnBrk="1" hangingPunct="1">
              <a:lnSpc>
                <a:spcPct val="150000"/>
              </a:lnSpc>
              <a:buFont typeface="Wingdings" pitchFamily="2" charset="2"/>
              <a:buNone/>
            </a:pPr>
            <a:endParaRPr lang="en-US" altLang="en-US" sz="1000" dirty="0"/>
          </a:p>
          <a:p>
            <a:pPr algn="just" eaLnBrk="1" hangingPunct="1">
              <a:lnSpc>
                <a:spcPct val="150000"/>
              </a:lnSpc>
              <a:buFont typeface="Wingdings" pitchFamily="2" charset="2"/>
              <a:buNone/>
            </a:pPr>
            <a:r>
              <a:rPr lang="en-US" altLang="en-US" sz="2400" dirty="0" smtClean="0"/>
              <a:t>The </a:t>
            </a:r>
            <a:r>
              <a:rPr lang="en-US" altLang="en-US" sz="2400" dirty="0"/>
              <a:t>following things must be ensured before installing the NIC:</a:t>
            </a:r>
          </a:p>
          <a:p>
            <a:pPr lvl="2" algn="just" eaLnBrk="1" hangingPunct="1">
              <a:lnSpc>
                <a:spcPct val="150000"/>
              </a:lnSpc>
            </a:pPr>
            <a:endParaRPr lang="en-US" altLang="en-US" sz="1000" dirty="0" smtClean="0"/>
          </a:p>
          <a:p>
            <a:pPr lvl="2" algn="just" eaLnBrk="1" hangingPunct="1">
              <a:lnSpc>
                <a:spcPct val="150000"/>
              </a:lnSpc>
            </a:pPr>
            <a:r>
              <a:rPr lang="en-US" altLang="en-US" dirty="0" smtClean="0"/>
              <a:t>The </a:t>
            </a:r>
            <a:r>
              <a:rPr lang="en-US" altLang="en-US" dirty="0"/>
              <a:t>computer must be turned off, and the unit must be unplugged from its power source</a:t>
            </a:r>
            <a:r>
              <a:rPr lang="en-US" altLang="en-US" dirty="0" smtClean="0"/>
              <a:t>.</a:t>
            </a:r>
          </a:p>
          <a:p>
            <a:pPr lvl="2" algn="just" eaLnBrk="1" hangingPunct="1">
              <a:lnSpc>
                <a:spcPct val="150000"/>
              </a:lnSpc>
            </a:pPr>
            <a:endParaRPr lang="en-US" altLang="en-US" sz="1000" dirty="0"/>
          </a:p>
          <a:p>
            <a:pPr lvl="2" algn="just" eaLnBrk="1" hangingPunct="1">
              <a:lnSpc>
                <a:spcPct val="150000"/>
              </a:lnSpc>
            </a:pPr>
            <a:r>
              <a:rPr lang="en-US" altLang="en-US" dirty="0"/>
              <a:t>All cables connected to the system unit must be disconnected</a:t>
            </a:r>
            <a:r>
              <a:rPr lang="en-US" altLang="en-US" dirty="0" smtClean="0"/>
              <a:t>.</a:t>
            </a:r>
          </a:p>
          <a:p>
            <a:pPr lvl="2" algn="just" eaLnBrk="1" hangingPunct="1">
              <a:lnSpc>
                <a:spcPct val="150000"/>
              </a:lnSpc>
            </a:pPr>
            <a:endParaRPr lang="en-US" altLang="en-US" sz="1000" dirty="0"/>
          </a:p>
          <a:p>
            <a:pPr lvl="2" algn="just" eaLnBrk="1" hangingPunct="1">
              <a:lnSpc>
                <a:spcPct val="150000"/>
              </a:lnSpc>
            </a:pPr>
            <a:r>
              <a:rPr lang="en-US" altLang="en-US" dirty="0"/>
              <a:t>Only insulated or nonconductive tools must be used.</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13677"/>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marL="0" indent="0" algn="ctr" eaLnBrk="1" hangingPunct="1">
              <a:lnSpc>
                <a:spcPct val="150000"/>
              </a:lnSpc>
              <a:buNone/>
              <a:defRPr/>
            </a:pPr>
            <a:endParaRPr lang="en-US" altLang="en-US" sz="2400" dirty="0" smtClean="0"/>
          </a:p>
          <a:p>
            <a:pPr marL="0" indent="0" algn="ctr" eaLnBrk="1" hangingPunct="1">
              <a:lnSpc>
                <a:spcPct val="150000"/>
              </a:lnSpc>
              <a:buNone/>
              <a:defRPr/>
            </a:pPr>
            <a:endParaRPr lang="en-US" altLang="en-US" sz="4800" dirty="0"/>
          </a:p>
          <a:p>
            <a:pPr marL="0" indent="0" algn="ctr" eaLnBrk="1" hangingPunct="1">
              <a:lnSpc>
                <a:spcPct val="150000"/>
              </a:lnSpc>
              <a:buNone/>
              <a:defRPr/>
            </a:pPr>
            <a:r>
              <a:rPr lang="en-US" altLang="en-US" sz="2400" dirty="0" smtClean="0"/>
              <a:t>					Network </a:t>
            </a:r>
            <a:r>
              <a:rPr lang="en-US" altLang="en-US" sz="2400" dirty="0"/>
              <a:t>Properties </a:t>
            </a:r>
            <a:endParaRPr lang="en-US" altLang="en-US" sz="2400" dirty="0" smtClean="0"/>
          </a:p>
          <a:p>
            <a:pPr marL="0" indent="0" algn="ctr" eaLnBrk="1" hangingPunct="1">
              <a:lnSpc>
                <a:spcPct val="150000"/>
              </a:lnSpc>
              <a:buNone/>
              <a:defRPr/>
            </a:pPr>
            <a:r>
              <a:rPr lang="en-US" altLang="en-US" sz="2400" dirty="0"/>
              <a:t>	</a:t>
            </a:r>
            <a:r>
              <a:rPr lang="en-US" altLang="en-US" sz="2400" dirty="0" smtClean="0"/>
              <a:t>				dialog </a:t>
            </a:r>
            <a:r>
              <a:rPr lang="en-US" altLang="en-US" sz="2400" dirty="0"/>
              <a:t>box</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0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38386"/>
            <a:ext cx="441166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25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marL="0" indent="0" algn="ctr" eaLnBrk="1" hangingPunct="1">
              <a:lnSpc>
                <a:spcPct val="150000"/>
              </a:lnSpc>
              <a:buNone/>
              <a:defRPr/>
            </a:pPr>
            <a:endParaRPr lang="en-US" altLang="en-US" sz="2400" u="sng" dirty="0" smtClean="0"/>
          </a:p>
          <a:p>
            <a:pPr marL="0" indent="0" algn="ctr" eaLnBrk="1" hangingPunct="1">
              <a:lnSpc>
                <a:spcPct val="150000"/>
              </a:lnSpc>
              <a:buNone/>
              <a:defRPr/>
            </a:pPr>
            <a:endParaRPr lang="en-US" altLang="en-US" sz="2400" u="sng" dirty="0"/>
          </a:p>
          <a:p>
            <a:pPr marL="0" indent="0" algn="ctr" eaLnBrk="1" hangingPunct="1">
              <a:lnSpc>
                <a:spcPct val="150000"/>
              </a:lnSpc>
              <a:buNone/>
              <a:defRPr/>
            </a:pPr>
            <a:endParaRPr lang="en-US" altLang="en-US" sz="2400" u="sng" dirty="0" smtClean="0"/>
          </a:p>
          <a:p>
            <a:pPr marL="0" indent="0" algn="ctr" eaLnBrk="1" hangingPunct="1">
              <a:lnSpc>
                <a:spcPct val="150000"/>
              </a:lnSpc>
              <a:buNone/>
              <a:defRPr/>
            </a:pPr>
            <a:endParaRPr lang="en-US" altLang="en-US" sz="2400" u="sng" dirty="0"/>
          </a:p>
          <a:p>
            <a:pPr marL="0" indent="0" algn="ctr" eaLnBrk="1" hangingPunct="1">
              <a:lnSpc>
                <a:spcPct val="150000"/>
              </a:lnSpc>
              <a:buNone/>
              <a:defRPr/>
            </a:pPr>
            <a:endParaRPr lang="en-US" altLang="en-US" sz="2400" u="sng" dirty="0" smtClean="0"/>
          </a:p>
          <a:p>
            <a:pPr marL="0" indent="0" algn="ctr" eaLnBrk="1" hangingPunct="1">
              <a:lnSpc>
                <a:spcPct val="150000"/>
              </a:lnSpc>
              <a:buNone/>
              <a:defRPr/>
            </a:pPr>
            <a:r>
              <a:rPr lang="en-US" altLang="en-US" sz="2400" u="sng" dirty="0" smtClean="0"/>
              <a:t>File </a:t>
            </a:r>
            <a:r>
              <a:rPr lang="en-US" altLang="en-US" sz="2400" u="sng" dirty="0"/>
              <a:t>and Print Sharing dialog box</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0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718" y="1628800"/>
            <a:ext cx="524256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25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marL="0" indent="0" algn="ctr" eaLnBrk="1" hangingPunct="1">
              <a:lnSpc>
                <a:spcPct val="150000"/>
              </a:lnSpc>
              <a:buNone/>
              <a:defRPr/>
            </a:pPr>
            <a:r>
              <a:rPr lang="en-US" altLang="en-US" sz="2400" dirty="0" smtClean="0"/>
              <a:t>					</a:t>
            </a:r>
          </a:p>
          <a:p>
            <a:pPr marL="0" indent="0" algn="ctr" eaLnBrk="1" hangingPunct="1">
              <a:lnSpc>
                <a:spcPct val="150000"/>
              </a:lnSpc>
              <a:buNone/>
              <a:defRPr/>
            </a:pPr>
            <a:endParaRPr lang="en-US" altLang="en-US" sz="2400" dirty="0"/>
          </a:p>
          <a:p>
            <a:pPr marL="0" indent="0" algn="ctr" eaLnBrk="1" hangingPunct="1">
              <a:lnSpc>
                <a:spcPct val="150000"/>
              </a:lnSpc>
              <a:buNone/>
              <a:defRPr/>
            </a:pPr>
            <a:r>
              <a:rPr lang="en-US" altLang="en-US" sz="2400" dirty="0" smtClean="0"/>
              <a:t>							Network </a:t>
            </a:r>
            <a:r>
              <a:rPr lang="en-US" altLang="en-US" sz="2400" dirty="0"/>
              <a:t>Protocol </a:t>
            </a:r>
            <a:endParaRPr lang="en-US" altLang="en-US" sz="2400" dirty="0" smtClean="0"/>
          </a:p>
          <a:p>
            <a:pPr marL="0" indent="0" algn="ctr" eaLnBrk="1" hangingPunct="1">
              <a:lnSpc>
                <a:spcPct val="150000"/>
              </a:lnSpc>
              <a:buNone/>
              <a:defRPr/>
            </a:pPr>
            <a:r>
              <a:rPr lang="en-US" altLang="en-US" sz="2400" dirty="0" smtClean="0"/>
              <a:t>							Installation </a:t>
            </a:r>
          </a:p>
          <a:p>
            <a:pPr marL="0" indent="0" algn="ctr" eaLnBrk="1" hangingPunct="1">
              <a:lnSpc>
                <a:spcPct val="150000"/>
              </a:lnSpc>
              <a:buNone/>
              <a:defRPr/>
            </a:pPr>
            <a:r>
              <a:rPr lang="en-US" altLang="en-US" sz="2400" dirty="0"/>
              <a:t>	</a:t>
            </a:r>
            <a:r>
              <a:rPr lang="en-US" altLang="en-US" sz="2400" dirty="0" smtClean="0"/>
              <a:t>						window</a:t>
            </a:r>
            <a:endParaRPr lang="en-US" altLang="en-US" sz="2400" dirty="0"/>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0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61" y="1412776"/>
            <a:ext cx="6177155"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25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268760"/>
            <a:ext cx="8928992" cy="5112568"/>
          </a:xfrm>
        </p:spPr>
        <p:txBody>
          <a:bodyPr/>
          <a:lstStyle/>
          <a:p>
            <a:pPr marL="0" indent="0" algn="ctr" eaLnBrk="1" hangingPunct="1">
              <a:lnSpc>
                <a:spcPct val="150000"/>
              </a:lnSpc>
              <a:buNone/>
              <a:defRPr/>
            </a:pPr>
            <a:endParaRPr lang="en-US" altLang="en-US" sz="2400" dirty="0" smtClean="0"/>
          </a:p>
          <a:p>
            <a:pPr marL="0" indent="0" algn="ctr" eaLnBrk="1" hangingPunct="1">
              <a:lnSpc>
                <a:spcPct val="150000"/>
              </a:lnSpc>
              <a:buNone/>
              <a:defRPr/>
            </a:pPr>
            <a:endParaRPr lang="en-US" altLang="en-US" sz="2400" dirty="0"/>
          </a:p>
          <a:p>
            <a:pPr marL="0" indent="0" algn="ctr" eaLnBrk="1" hangingPunct="1">
              <a:lnSpc>
                <a:spcPct val="150000"/>
              </a:lnSpc>
              <a:buNone/>
              <a:defRPr/>
            </a:pPr>
            <a:r>
              <a:rPr lang="en-US" altLang="en-US" sz="2400" dirty="0" smtClean="0"/>
              <a:t>						</a:t>
            </a:r>
          </a:p>
          <a:p>
            <a:pPr marL="0" indent="0" algn="ctr" eaLnBrk="1" hangingPunct="1">
              <a:lnSpc>
                <a:spcPct val="150000"/>
              </a:lnSpc>
              <a:buNone/>
              <a:defRPr/>
            </a:pPr>
            <a:r>
              <a:rPr lang="en-US" altLang="en-US" sz="2400" dirty="0"/>
              <a:t>	</a:t>
            </a:r>
            <a:r>
              <a:rPr lang="en-US" altLang="en-US" sz="2400" dirty="0" smtClean="0"/>
              <a:t>						Sharing </a:t>
            </a:r>
            <a:r>
              <a:rPr lang="en-US" altLang="en-US" sz="2400" dirty="0"/>
              <a:t>tab</a:t>
            </a:r>
          </a:p>
          <a:p>
            <a:pPr algn="ctr"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US" altLang="en-US" sz="3600" b="1" dirty="0">
                <a:solidFill>
                  <a:srgbClr val="FF0000"/>
                </a:solidFill>
              </a:rPr>
              <a:t>Installation and Configuration of a Network Interface Card </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0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79" y="1340768"/>
            <a:ext cx="600265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25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IN" sz="1000" dirty="0" smtClean="0"/>
          </a:p>
          <a:p>
            <a:pPr algn="just" eaLnBrk="1" hangingPunct="1">
              <a:lnSpc>
                <a:spcPct val="150000"/>
              </a:lnSpc>
              <a:defRPr/>
            </a:pPr>
            <a:r>
              <a:rPr lang="en-IN" sz="2400" dirty="0" smtClean="0"/>
              <a:t>A </a:t>
            </a:r>
            <a:r>
              <a:rPr lang="en-IN" sz="2400" dirty="0"/>
              <a:t>computer network is any combination of computers and other devices that are connected by a central Internet signal</a:t>
            </a:r>
            <a:r>
              <a:rPr lang="en-IN" sz="2400" dirty="0" smtClean="0"/>
              <a:t>.</a:t>
            </a:r>
          </a:p>
          <a:p>
            <a:pPr algn="just" eaLnBrk="1" hangingPunct="1">
              <a:lnSpc>
                <a:spcPct val="150000"/>
              </a:lnSpc>
              <a:defRPr/>
            </a:pPr>
            <a:endParaRPr lang="en-IN" sz="2400" dirty="0" smtClean="0"/>
          </a:p>
          <a:p>
            <a:pPr algn="just" eaLnBrk="1" hangingPunct="1">
              <a:lnSpc>
                <a:spcPct val="150000"/>
              </a:lnSpc>
              <a:defRPr/>
            </a:pPr>
            <a:r>
              <a:rPr lang="en-IN" sz="2400" dirty="0" smtClean="0"/>
              <a:t>Below </a:t>
            </a:r>
            <a:r>
              <a:rPr lang="en-IN" sz="2400" dirty="0"/>
              <a:t>are the basic elements of a computer network</a:t>
            </a:r>
            <a:r>
              <a:rPr lang="en-IN" sz="2400" dirty="0" smtClean="0"/>
              <a:t>,</a:t>
            </a:r>
          </a:p>
          <a:p>
            <a:pPr marL="457200" indent="-457200" algn="just" eaLnBrk="1" hangingPunct="1">
              <a:lnSpc>
                <a:spcPct val="150000"/>
              </a:lnSpc>
              <a:buAutoNum type="arabicPeriod"/>
              <a:defRPr/>
            </a:pPr>
            <a:r>
              <a:rPr lang="en-IN" altLang="en-US" sz="2400" dirty="0" smtClean="0">
                <a:cs typeface="Times New Roman" panose="02020603050405020304" pitchFamily="18" charset="0"/>
              </a:rPr>
              <a:t>Modem</a:t>
            </a:r>
          </a:p>
          <a:p>
            <a:pPr marL="457200" indent="-457200" algn="just" eaLnBrk="1" hangingPunct="1">
              <a:lnSpc>
                <a:spcPct val="150000"/>
              </a:lnSpc>
              <a:buAutoNum type="arabicPeriod"/>
              <a:defRPr/>
            </a:pPr>
            <a:r>
              <a:rPr lang="en-IN" altLang="en-US" sz="2400" dirty="0" smtClean="0">
                <a:cs typeface="Times New Roman" panose="02020603050405020304" pitchFamily="18" charset="0"/>
              </a:rPr>
              <a:t>Router</a:t>
            </a:r>
          </a:p>
          <a:p>
            <a:pPr marL="457200" indent="-457200" algn="just" eaLnBrk="1" hangingPunct="1">
              <a:lnSpc>
                <a:spcPct val="150000"/>
              </a:lnSpc>
              <a:buAutoNum type="arabicPeriod"/>
              <a:defRPr/>
            </a:pPr>
            <a:r>
              <a:rPr lang="en-IN" altLang="en-US" sz="2400" dirty="0" smtClean="0">
                <a:cs typeface="Times New Roman" panose="02020603050405020304" pitchFamily="18" charset="0"/>
              </a:rPr>
              <a:t>Ethernet cords</a:t>
            </a:r>
          </a:p>
          <a:p>
            <a:pPr marL="457200" indent="-457200" algn="just" eaLnBrk="1" hangingPunct="1">
              <a:lnSpc>
                <a:spcPct val="150000"/>
              </a:lnSpc>
              <a:buAutoNum type="arabicPeriod"/>
              <a:defRPr/>
            </a:pPr>
            <a:r>
              <a:rPr lang="en-IN" altLang="en-US" sz="2400" dirty="0" smtClean="0">
                <a:cs typeface="Times New Roman" panose="02020603050405020304" pitchFamily="18" charset="0"/>
              </a:rPr>
              <a:t>Devices</a:t>
            </a:r>
          </a:p>
          <a:p>
            <a:pPr marL="457200" indent="-457200" algn="just" eaLnBrk="1" hangingPunct="1">
              <a:lnSpc>
                <a:spcPct val="150000"/>
              </a:lnSpc>
              <a:buAutoNum type="arabicPeriod"/>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Elements 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577639"/>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eaLnBrk="1" hangingPunct="1">
              <a:lnSpc>
                <a:spcPct val="150000"/>
              </a:lnSpc>
            </a:pPr>
            <a:r>
              <a:rPr lang="en-US" altLang="en-US" sz="2400" dirty="0"/>
              <a:t>Measuring Transmission Speed</a:t>
            </a:r>
          </a:p>
          <a:p>
            <a:pPr marL="914400" lvl="1" indent="-457200" eaLnBrk="1" hangingPunct="1">
              <a:lnSpc>
                <a:spcPct val="150000"/>
              </a:lnSpc>
              <a:buAutoNum type="arabicPeriod"/>
            </a:pPr>
            <a:r>
              <a:rPr lang="en-US" altLang="en-US" sz="2400" dirty="0" smtClean="0"/>
              <a:t>Measured </a:t>
            </a:r>
            <a:r>
              <a:rPr lang="en-US" altLang="en-US" sz="2400" dirty="0"/>
              <a:t>in bits per second (bps</a:t>
            </a:r>
            <a:r>
              <a:rPr lang="en-US" altLang="en-US" sz="2400" dirty="0" smtClean="0"/>
              <a:t>)</a:t>
            </a:r>
          </a:p>
          <a:p>
            <a:pPr marL="914400" lvl="1" indent="-457200" eaLnBrk="1" hangingPunct="1">
              <a:lnSpc>
                <a:spcPct val="150000"/>
              </a:lnSpc>
              <a:buAutoNum type="arabicPeriod"/>
            </a:pPr>
            <a:r>
              <a:rPr lang="en-US" altLang="en-US" sz="2400" dirty="0" smtClean="0"/>
              <a:t>In </a:t>
            </a:r>
            <a:r>
              <a:rPr lang="en-US" altLang="en-US" sz="2400" dirty="0"/>
              <a:t>metric notation:</a:t>
            </a:r>
          </a:p>
          <a:p>
            <a:pPr lvl="2" eaLnBrk="1" hangingPunct="1">
              <a:lnSpc>
                <a:spcPct val="150000"/>
              </a:lnSpc>
              <a:spcBef>
                <a:spcPct val="50000"/>
              </a:spcBef>
            </a:pPr>
            <a:r>
              <a:rPr lang="en-US" altLang="en-US" dirty="0"/>
              <a:t>Increasing factors of 1,000 </a:t>
            </a:r>
            <a:r>
              <a:rPr lang="en-US" altLang="en-US" dirty="0" smtClean="0"/>
              <a:t>… </a:t>
            </a:r>
            <a:r>
              <a:rPr lang="en-US" altLang="en-US" sz="2400" dirty="0" smtClean="0"/>
              <a:t>Not </a:t>
            </a:r>
            <a:r>
              <a:rPr lang="en-US" altLang="en-US" sz="2400" dirty="0"/>
              <a:t>factors of 1,024</a:t>
            </a:r>
          </a:p>
          <a:p>
            <a:pPr lvl="2" eaLnBrk="1" hangingPunct="1">
              <a:lnSpc>
                <a:spcPct val="150000"/>
              </a:lnSpc>
              <a:spcBef>
                <a:spcPct val="50000"/>
              </a:spcBef>
            </a:pPr>
            <a:r>
              <a:rPr lang="en-US" altLang="en-US" dirty="0"/>
              <a:t>Kilobits per second (kbps)-note the lowercase </a:t>
            </a:r>
            <a:r>
              <a:rPr lang="en-US" altLang="en-US" i="1" dirty="0"/>
              <a:t>k</a:t>
            </a:r>
          </a:p>
          <a:p>
            <a:pPr lvl="2" eaLnBrk="1" hangingPunct="1">
              <a:lnSpc>
                <a:spcPct val="150000"/>
              </a:lnSpc>
              <a:spcBef>
                <a:spcPct val="50000"/>
              </a:spcBef>
            </a:pPr>
            <a:r>
              <a:rPr lang="en-US" altLang="en-US" dirty="0"/>
              <a:t>Megabits per second (Mbps)</a:t>
            </a:r>
          </a:p>
          <a:p>
            <a:pPr lvl="2" eaLnBrk="1" hangingPunct="1">
              <a:lnSpc>
                <a:spcPct val="150000"/>
              </a:lnSpc>
              <a:spcBef>
                <a:spcPct val="50000"/>
              </a:spcBef>
            </a:pPr>
            <a:r>
              <a:rPr lang="en-US" altLang="en-US" dirty="0"/>
              <a:t>Gigabits per second (Gbps)</a:t>
            </a:r>
          </a:p>
          <a:p>
            <a:pPr lvl="2" eaLnBrk="1" hangingPunct="1">
              <a:lnSpc>
                <a:spcPct val="150000"/>
              </a:lnSpc>
              <a:spcBef>
                <a:spcPct val="50000"/>
              </a:spcBef>
            </a:pPr>
            <a:r>
              <a:rPr lang="en-US" altLang="en-US" dirty="0"/>
              <a:t>Terabits per second (</a:t>
            </a:r>
            <a:r>
              <a:rPr lang="en-US" altLang="en-US" dirty="0" err="1"/>
              <a:t>Tbps</a:t>
            </a:r>
            <a:r>
              <a:rPr lang="en-US" altLang="en-US" dirty="0"/>
              <a:t>)</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eaLnBrk="1" hangingPunct="1"/>
            <a:endParaRPr lang="en-US" altLang="en-US" sz="2400" dirty="0" smtClean="0"/>
          </a:p>
          <a:p>
            <a:pPr eaLnBrk="1" hangingPunct="1"/>
            <a:r>
              <a:rPr lang="en-US" altLang="en-US" sz="2400" dirty="0" smtClean="0"/>
              <a:t>Measuring </a:t>
            </a:r>
            <a:r>
              <a:rPr lang="en-US" altLang="en-US" sz="2400" dirty="0"/>
              <a:t>Transmission Speed</a:t>
            </a:r>
          </a:p>
          <a:p>
            <a:pPr lvl="1" eaLnBrk="1" hangingPunct="1">
              <a:spcBef>
                <a:spcPct val="70000"/>
              </a:spcBef>
            </a:pPr>
            <a:r>
              <a:rPr lang="en-US" altLang="en-US" sz="2400" dirty="0"/>
              <a:t>What is 23,000 bps in metric notation?</a:t>
            </a:r>
          </a:p>
          <a:p>
            <a:pPr lvl="1" eaLnBrk="1" hangingPunct="1">
              <a:spcBef>
                <a:spcPct val="70000"/>
              </a:spcBef>
            </a:pPr>
            <a:r>
              <a:rPr lang="en-US" altLang="en-US" sz="2400" dirty="0"/>
              <a:t>What is 3,000,000,000 in metric notation?</a:t>
            </a:r>
          </a:p>
          <a:p>
            <a:pPr lvl="1" eaLnBrk="1" hangingPunct="1">
              <a:spcBef>
                <a:spcPct val="70000"/>
              </a:spcBef>
            </a:pPr>
            <a:r>
              <a:rPr lang="en-US" altLang="en-US" sz="2400" dirty="0"/>
              <a:t>What is 15,100,000 bps in metric notation</a:t>
            </a:r>
            <a:r>
              <a:rPr lang="en-US" altLang="en-US" sz="2400" dirty="0" smtClean="0"/>
              <a:t>?</a:t>
            </a:r>
          </a:p>
          <a:p>
            <a:pPr lvl="1" eaLnBrk="1" hangingPunct="1">
              <a:spcBef>
                <a:spcPct val="70000"/>
              </a:spcBef>
            </a:pPr>
            <a:endParaRPr lang="en-US" altLang="en-US" sz="2400" dirty="0"/>
          </a:p>
          <a:p>
            <a:pPr eaLnBrk="1" hangingPunct="1">
              <a:spcBef>
                <a:spcPct val="90000"/>
              </a:spcBef>
            </a:pPr>
            <a:r>
              <a:rPr lang="en-US" altLang="en-US" sz="2400" dirty="0"/>
              <a:t>Occasionally measured in bytes per second</a:t>
            </a:r>
          </a:p>
          <a:p>
            <a:pPr lvl="2" eaLnBrk="1" hangingPunct="1">
              <a:spcBef>
                <a:spcPct val="40000"/>
              </a:spcBef>
            </a:pPr>
            <a:r>
              <a:rPr lang="en-US" altLang="en-US" dirty="0"/>
              <a:t>If so, written as Bps</a:t>
            </a:r>
          </a:p>
          <a:p>
            <a:pPr lvl="2" eaLnBrk="1" hangingPunct="1">
              <a:spcBef>
                <a:spcPct val="40000"/>
              </a:spcBef>
            </a:pPr>
            <a:r>
              <a:rPr lang="en-US" altLang="en-US" dirty="0"/>
              <a:t>Usually seen in file download speeds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009459"/>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pPr>
            <a:r>
              <a:rPr lang="en-US" altLang="en-US" sz="2400" dirty="0"/>
              <a:t>Writing Transmission Speeds in Proper Form</a:t>
            </a:r>
          </a:p>
          <a:p>
            <a:pPr marL="914400" lvl="1" indent="-457200" algn="just" eaLnBrk="1" hangingPunct="1">
              <a:lnSpc>
                <a:spcPct val="150000"/>
              </a:lnSpc>
              <a:buAutoNum type="arabicPeriod"/>
            </a:pPr>
            <a:r>
              <a:rPr lang="en-US" altLang="en-US" sz="2400" dirty="0" smtClean="0"/>
              <a:t>The </a:t>
            </a:r>
            <a:r>
              <a:rPr lang="en-US" altLang="en-US" sz="2400" dirty="0"/>
              <a:t>rule for writing speeds (and metric numbers in general) in proper form is that there should be 1 to 3 places before the decimal </a:t>
            </a:r>
            <a:r>
              <a:rPr lang="en-US" altLang="en-US" sz="2400" dirty="0" smtClean="0"/>
              <a:t>point</a:t>
            </a:r>
          </a:p>
          <a:p>
            <a:pPr marL="914400" lvl="1" indent="-457200" algn="just" eaLnBrk="1" hangingPunct="1">
              <a:lnSpc>
                <a:spcPct val="150000"/>
              </a:lnSpc>
              <a:buAutoNum type="arabicPeriod"/>
            </a:pPr>
            <a:r>
              <a:rPr lang="en-US" altLang="en-US" sz="2400" dirty="0" smtClean="0"/>
              <a:t>23.72 </a:t>
            </a:r>
            <a:r>
              <a:rPr lang="en-US" altLang="en-US" sz="2400" dirty="0"/>
              <a:t>Mbps is correct (2 places before the decimal point</a:t>
            </a:r>
            <a:r>
              <a:rPr lang="en-US" altLang="en-US" sz="2400" dirty="0" smtClean="0"/>
              <a:t>).</a:t>
            </a:r>
          </a:p>
          <a:p>
            <a:pPr marL="914400" lvl="1" indent="-457200" algn="just" eaLnBrk="1" hangingPunct="1">
              <a:lnSpc>
                <a:spcPct val="150000"/>
              </a:lnSpc>
              <a:buAutoNum type="arabicPeriod"/>
            </a:pPr>
            <a:r>
              <a:rPr lang="en-US" altLang="en-US" sz="2400" dirty="0" smtClean="0"/>
              <a:t>2,300 </a:t>
            </a:r>
            <a:r>
              <a:rPr lang="en-US" altLang="en-US" sz="2400" dirty="0"/>
              <a:t>Mbps has four places before the decimal point, so it should be rewritten as 2.3 Gbps (1 place</a:t>
            </a:r>
            <a:r>
              <a:rPr lang="en-US" altLang="en-US" sz="2400" dirty="0" smtClean="0"/>
              <a:t>).</a:t>
            </a:r>
          </a:p>
          <a:p>
            <a:pPr marL="914400" lvl="1" indent="-457200" algn="just" eaLnBrk="1" hangingPunct="1">
              <a:lnSpc>
                <a:spcPct val="150000"/>
              </a:lnSpc>
              <a:buAutoNum type="arabicPeriod"/>
            </a:pPr>
            <a:r>
              <a:rPr lang="en-US" altLang="en-US" sz="2400" dirty="0" smtClean="0"/>
              <a:t>0.5 </a:t>
            </a:r>
            <a:r>
              <a:rPr lang="en-US" altLang="en-US" sz="2400" dirty="0"/>
              <a:t>Mbps has zero places to the left of the decimal point. It should be written as 500 kbps (3 places).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62364"/>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eaLnBrk="1" hangingPunct="1">
              <a:lnSpc>
                <a:spcPct val="150000"/>
              </a:lnSpc>
            </a:pPr>
            <a:r>
              <a:rPr lang="en-US" altLang="en-US" sz="2400" dirty="0"/>
              <a:t>Writing Transmission Speeds in Proper Form</a:t>
            </a:r>
          </a:p>
          <a:p>
            <a:pPr lvl="1" eaLnBrk="1" hangingPunct="1">
              <a:lnSpc>
                <a:spcPct val="150000"/>
              </a:lnSpc>
            </a:pPr>
            <a:r>
              <a:rPr lang="en-US" altLang="en-US" sz="2400" dirty="0"/>
              <a:t>How to convert 1,200 Mbps to proper form</a:t>
            </a:r>
          </a:p>
          <a:p>
            <a:pPr lvl="2" eaLnBrk="1" hangingPunct="1">
              <a:lnSpc>
                <a:spcPct val="150000"/>
              </a:lnSpc>
              <a:spcBef>
                <a:spcPct val="60000"/>
              </a:spcBef>
            </a:pPr>
            <a:r>
              <a:rPr lang="en-US" altLang="en-US" dirty="0"/>
              <a:t>Divide the number 1,200 by 1000</a:t>
            </a:r>
          </a:p>
          <a:p>
            <a:pPr lvl="3" eaLnBrk="1" hangingPunct="1">
              <a:lnSpc>
                <a:spcPct val="150000"/>
              </a:lnSpc>
            </a:pPr>
            <a:r>
              <a:rPr lang="en-US" altLang="en-US" sz="2400" dirty="0"/>
              <a:t>Move decimal point three places to the left: 1.200</a:t>
            </a:r>
          </a:p>
          <a:p>
            <a:pPr lvl="2" eaLnBrk="1" hangingPunct="1">
              <a:lnSpc>
                <a:spcPct val="150000"/>
              </a:lnSpc>
              <a:spcBef>
                <a:spcPct val="60000"/>
              </a:spcBef>
            </a:pPr>
            <a:r>
              <a:rPr lang="en-US" altLang="en-US" dirty="0"/>
              <a:t>Multiply the metric suffix Mbps by 1,000</a:t>
            </a:r>
          </a:p>
          <a:p>
            <a:pPr lvl="3" eaLnBrk="1" hangingPunct="1">
              <a:lnSpc>
                <a:spcPct val="150000"/>
              </a:lnSpc>
            </a:pPr>
            <a:r>
              <a:rPr lang="en-US" altLang="en-US" sz="2400" dirty="0"/>
              <a:t>Gbps</a:t>
            </a:r>
          </a:p>
          <a:p>
            <a:pPr lvl="2" eaLnBrk="1" hangingPunct="1">
              <a:lnSpc>
                <a:spcPct val="150000"/>
              </a:lnSpc>
              <a:spcBef>
                <a:spcPct val="60000"/>
              </a:spcBef>
            </a:pPr>
            <a:r>
              <a:rPr lang="en-US" altLang="en-US" dirty="0"/>
              <a:t>Result:</a:t>
            </a:r>
          </a:p>
          <a:p>
            <a:pPr lvl="3" eaLnBrk="1" hangingPunct="1">
              <a:lnSpc>
                <a:spcPct val="150000"/>
              </a:lnSpc>
              <a:spcBef>
                <a:spcPct val="25000"/>
              </a:spcBef>
            </a:pPr>
            <a:r>
              <a:rPr lang="en-US" altLang="en-US" sz="2400" dirty="0"/>
              <a:t>1.2 Gbps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62364"/>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eaLnBrk="1" hangingPunct="1">
              <a:lnSpc>
                <a:spcPct val="150000"/>
              </a:lnSpc>
            </a:pPr>
            <a:r>
              <a:rPr lang="en-US" altLang="en-US" sz="2400" dirty="0"/>
              <a:t>Writing Transmission Speeds in Proper Form</a:t>
            </a:r>
          </a:p>
          <a:p>
            <a:pPr lvl="1" eaLnBrk="1" hangingPunct="1">
              <a:lnSpc>
                <a:spcPct val="150000"/>
              </a:lnSpc>
            </a:pPr>
            <a:r>
              <a:rPr lang="en-US" altLang="en-US" sz="2400" dirty="0"/>
              <a:t>How to convert 0.036 Mbps to proper form</a:t>
            </a:r>
          </a:p>
          <a:p>
            <a:pPr lvl="2" eaLnBrk="1" hangingPunct="1">
              <a:lnSpc>
                <a:spcPct val="150000"/>
              </a:lnSpc>
              <a:spcBef>
                <a:spcPct val="60000"/>
              </a:spcBef>
            </a:pPr>
            <a:r>
              <a:rPr lang="en-US" altLang="en-US" dirty="0"/>
              <a:t>Multiply the number 0.036 by 1000</a:t>
            </a:r>
          </a:p>
          <a:p>
            <a:pPr lvl="3" eaLnBrk="1" hangingPunct="1">
              <a:lnSpc>
                <a:spcPct val="150000"/>
              </a:lnSpc>
            </a:pPr>
            <a:r>
              <a:rPr lang="en-US" altLang="en-US" sz="2400" dirty="0"/>
              <a:t>Move decimal point three places to the right: 36</a:t>
            </a:r>
          </a:p>
          <a:p>
            <a:pPr lvl="2" eaLnBrk="1" hangingPunct="1">
              <a:lnSpc>
                <a:spcPct val="150000"/>
              </a:lnSpc>
              <a:spcBef>
                <a:spcPct val="60000"/>
              </a:spcBef>
            </a:pPr>
            <a:r>
              <a:rPr lang="en-US" altLang="en-US" dirty="0"/>
              <a:t>Divide the metric suffix Mbps by 1,000</a:t>
            </a:r>
          </a:p>
          <a:p>
            <a:pPr lvl="3" eaLnBrk="1" hangingPunct="1">
              <a:lnSpc>
                <a:spcPct val="150000"/>
              </a:lnSpc>
            </a:pPr>
            <a:r>
              <a:rPr lang="en-US" altLang="en-US" sz="2400" dirty="0"/>
              <a:t>kbps</a:t>
            </a:r>
          </a:p>
          <a:p>
            <a:pPr lvl="2" eaLnBrk="1" hangingPunct="1">
              <a:lnSpc>
                <a:spcPct val="150000"/>
              </a:lnSpc>
              <a:spcBef>
                <a:spcPct val="60000"/>
              </a:spcBef>
            </a:pPr>
            <a:r>
              <a:rPr lang="en-US" altLang="en-US" dirty="0"/>
              <a:t>Result:</a:t>
            </a:r>
          </a:p>
          <a:p>
            <a:pPr lvl="3" eaLnBrk="1" hangingPunct="1">
              <a:lnSpc>
                <a:spcPct val="150000"/>
              </a:lnSpc>
              <a:spcBef>
                <a:spcPct val="25000"/>
              </a:spcBef>
            </a:pPr>
            <a:r>
              <a:rPr lang="en-US" altLang="en-US" sz="2400" dirty="0"/>
              <a:t>36 kbps</a:t>
            </a:r>
          </a:p>
          <a:p>
            <a:pPr lvl="1" eaLnBrk="1" hangingPunct="1">
              <a:lnSpc>
                <a:spcPct val="150000"/>
              </a:lnSpc>
              <a:spcBef>
                <a:spcPct val="25000"/>
              </a:spcBef>
            </a:pPr>
            <a:endParaRPr lang="en-US" altLang="en-US" sz="2400" dirty="0"/>
          </a:p>
          <a:p>
            <a:pPr lvl="2" eaLnBrk="1" hangingPunct="1">
              <a:lnSpc>
                <a:spcPct val="150000"/>
              </a:lnSpc>
            </a:pPr>
            <a:endParaRPr lang="en-US" altLang="en-US" dirty="0"/>
          </a:p>
          <a:p>
            <a:pPr lvl="2" eaLnBrk="1" hangingPunct="1">
              <a:lnSpc>
                <a:spcPct val="150000"/>
              </a:lnSpc>
            </a:pPr>
            <a:endParaRPr lang="en-US" altLang="en-US" dirty="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62364"/>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buNone/>
            </a:pPr>
            <a:endParaRPr lang="en-US" altLang="en-US" sz="2400" dirty="0" smtClean="0"/>
          </a:p>
          <a:p>
            <a:pPr marL="0" indent="0" algn="just" eaLnBrk="1" hangingPunct="1">
              <a:buNone/>
            </a:pPr>
            <a:r>
              <a:rPr lang="en-US" altLang="en-US" sz="2400" dirty="0" smtClean="0"/>
              <a:t>Writing </a:t>
            </a:r>
            <a:r>
              <a:rPr lang="en-US" altLang="en-US" sz="2400" dirty="0"/>
              <a:t>Transmission Speeds in Proper </a:t>
            </a:r>
            <a:r>
              <a:rPr lang="en-US" altLang="en-US" sz="2400" dirty="0" smtClean="0"/>
              <a:t>Form. How </a:t>
            </a:r>
            <a:r>
              <a:rPr lang="en-US" altLang="en-US" sz="2400" dirty="0"/>
              <a:t>should you write the following in proper form?</a:t>
            </a:r>
          </a:p>
          <a:p>
            <a:pPr lvl="2" algn="just" eaLnBrk="1" hangingPunct="1">
              <a:spcBef>
                <a:spcPct val="105000"/>
              </a:spcBef>
            </a:pPr>
            <a:r>
              <a:rPr lang="en-US" altLang="en-US" dirty="0"/>
              <a:t>549.73 kbps</a:t>
            </a:r>
          </a:p>
          <a:p>
            <a:pPr lvl="2" algn="just" eaLnBrk="1" hangingPunct="1">
              <a:spcBef>
                <a:spcPct val="200000"/>
              </a:spcBef>
            </a:pPr>
            <a:r>
              <a:rPr lang="en-US" altLang="en-US" dirty="0"/>
              <a:t>0.47 Gbps</a:t>
            </a:r>
          </a:p>
          <a:p>
            <a:pPr lvl="2" algn="just" eaLnBrk="1" hangingPunct="1">
              <a:spcBef>
                <a:spcPct val="200000"/>
              </a:spcBef>
            </a:pPr>
            <a:r>
              <a:rPr lang="en-US" altLang="en-US" dirty="0"/>
              <a:t>11,200 Mbps</a:t>
            </a:r>
          </a:p>
          <a:p>
            <a:pPr lvl="2" algn="just" eaLnBrk="1" hangingPunct="1">
              <a:spcBef>
                <a:spcPct val="200000"/>
              </a:spcBef>
            </a:pPr>
            <a:r>
              <a:rPr lang="en-US" altLang="en-US" dirty="0" smtClean="0"/>
              <a:t>0.0021 </a:t>
            </a:r>
            <a:r>
              <a:rPr lang="en-US" altLang="en-US" dirty="0"/>
              <a:t>Gbps</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62364"/>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eaLnBrk="1" hangingPunct="1">
              <a:lnSpc>
                <a:spcPct val="150000"/>
              </a:lnSpc>
            </a:pPr>
            <a:r>
              <a:rPr lang="en-US" altLang="en-US" sz="2400" dirty="0">
                <a:solidFill>
                  <a:srgbClr val="FF0000"/>
                </a:solidFill>
              </a:rPr>
              <a:t>Rated </a:t>
            </a:r>
            <a:r>
              <a:rPr lang="en-US" altLang="en-US" sz="2400" dirty="0" smtClean="0">
                <a:solidFill>
                  <a:srgbClr val="FF0000"/>
                </a:solidFill>
              </a:rPr>
              <a:t>Speed </a:t>
            </a:r>
            <a:r>
              <a:rPr lang="en-US" altLang="en-US" sz="2400" dirty="0" smtClean="0"/>
              <a:t>: The </a:t>
            </a:r>
            <a:r>
              <a:rPr lang="en-US" altLang="en-US" sz="2400" dirty="0"/>
              <a:t>speed in bits per second that you should get (advertised or specified in the standard).</a:t>
            </a:r>
          </a:p>
          <a:p>
            <a:pPr eaLnBrk="1" hangingPunct="1">
              <a:lnSpc>
                <a:spcPct val="150000"/>
              </a:lnSpc>
              <a:spcBef>
                <a:spcPct val="70000"/>
              </a:spcBef>
            </a:pPr>
            <a:r>
              <a:rPr lang="en-US" altLang="en-US" sz="2400" dirty="0">
                <a:solidFill>
                  <a:srgbClr val="FF0000"/>
                </a:solidFill>
              </a:rPr>
              <a:t>Throughput</a:t>
            </a:r>
          </a:p>
          <a:p>
            <a:pPr marL="914400" lvl="1" indent="-457200" eaLnBrk="1" hangingPunct="1">
              <a:lnSpc>
                <a:spcPct val="150000"/>
              </a:lnSpc>
              <a:spcBef>
                <a:spcPct val="40000"/>
              </a:spcBef>
              <a:buAutoNum type="arabicPeriod"/>
            </a:pPr>
            <a:r>
              <a:rPr lang="en-US" altLang="en-US" sz="2400" dirty="0" smtClean="0"/>
              <a:t>The </a:t>
            </a:r>
            <a:r>
              <a:rPr lang="en-US" altLang="en-US" sz="2400" dirty="0"/>
              <a:t>speed you actually </a:t>
            </a:r>
            <a:r>
              <a:rPr lang="en-US" altLang="en-US" sz="2400" dirty="0" smtClean="0"/>
              <a:t>get</a:t>
            </a:r>
          </a:p>
          <a:p>
            <a:pPr marL="914400" lvl="1" indent="-457200" eaLnBrk="1" hangingPunct="1">
              <a:lnSpc>
                <a:spcPct val="150000"/>
              </a:lnSpc>
              <a:spcBef>
                <a:spcPct val="40000"/>
              </a:spcBef>
              <a:buAutoNum type="arabicPeriod"/>
            </a:pPr>
            <a:r>
              <a:rPr lang="en-US" altLang="en-US" sz="2400" dirty="0"/>
              <a:t> </a:t>
            </a:r>
            <a:r>
              <a:rPr lang="en-US" altLang="en-US" sz="2400" dirty="0" smtClean="0"/>
              <a:t>Almost </a:t>
            </a:r>
            <a:r>
              <a:rPr lang="en-US" altLang="en-US" sz="2400" dirty="0"/>
              <a:t>always lower than the rated speed</a:t>
            </a:r>
          </a:p>
          <a:p>
            <a:pPr eaLnBrk="1" hangingPunct="1">
              <a:lnSpc>
                <a:spcPct val="150000"/>
              </a:lnSpc>
              <a:spcBef>
                <a:spcPct val="70000"/>
              </a:spcBef>
            </a:pPr>
            <a:r>
              <a:rPr lang="en-US" altLang="en-US" sz="2400" dirty="0">
                <a:solidFill>
                  <a:srgbClr val="FF0000"/>
                </a:solidFill>
              </a:rPr>
              <a:t>On Shared Transmission Lines</a:t>
            </a:r>
          </a:p>
          <a:p>
            <a:pPr marL="914400" lvl="1" indent="-457200" eaLnBrk="1" hangingPunct="1">
              <a:lnSpc>
                <a:spcPct val="150000"/>
              </a:lnSpc>
              <a:spcBef>
                <a:spcPct val="40000"/>
              </a:spcBef>
              <a:buAutoNum type="arabicPeriod"/>
            </a:pPr>
            <a:r>
              <a:rPr lang="en-US" altLang="en-US" sz="2400" dirty="0" smtClean="0"/>
              <a:t>Aggregate </a:t>
            </a:r>
            <a:r>
              <a:rPr lang="en-US" altLang="en-US" sz="2400" dirty="0"/>
              <a:t>throughput—total throughput for all </a:t>
            </a:r>
            <a:r>
              <a:rPr lang="en-US" altLang="en-US" sz="2400" dirty="0" smtClean="0"/>
              <a:t>users</a:t>
            </a:r>
          </a:p>
          <a:p>
            <a:pPr marL="914400" lvl="1" indent="-457200" eaLnBrk="1" hangingPunct="1">
              <a:lnSpc>
                <a:spcPct val="150000"/>
              </a:lnSpc>
              <a:spcBef>
                <a:spcPct val="40000"/>
              </a:spcBef>
              <a:buAutoNum type="arabicPeriod"/>
            </a:pPr>
            <a:r>
              <a:rPr lang="en-US" altLang="en-US" sz="2400" smtClean="0"/>
              <a:t>Individual </a:t>
            </a:r>
            <a:r>
              <a:rPr lang="en-US" altLang="en-US" sz="2400" dirty="0"/>
              <a:t>throughput—what individual users get</a:t>
            </a:r>
          </a:p>
          <a:p>
            <a:pPr algn="just" eaLnBrk="1" hangingPunct="1">
              <a:lnSpc>
                <a:spcPct val="15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Transmission Speed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90619"/>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buNone/>
              <a:defRPr/>
            </a:pPr>
            <a:r>
              <a:rPr lang="en-IN" sz="2400" b="1" u="sng" dirty="0" smtClean="0"/>
              <a:t>Advantages</a:t>
            </a:r>
          </a:p>
          <a:p>
            <a:pPr marL="0" indent="0" algn="just" eaLnBrk="1" hangingPunct="1">
              <a:lnSpc>
                <a:spcPct val="150000"/>
              </a:lnSpc>
              <a:buNone/>
              <a:defRPr/>
            </a:pPr>
            <a:endParaRPr lang="en-IN" sz="1000" b="1" dirty="0" smtClean="0"/>
          </a:p>
          <a:p>
            <a:pPr algn="just" eaLnBrk="1" hangingPunct="1">
              <a:lnSpc>
                <a:spcPct val="150000"/>
              </a:lnSpc>
              <a:buFont typeface="Arial" panose="020B0604020202020204" pitchFamily="34" charset="0"/>
              <a:buChar char="•"/>
              <a:defRPr/>
            </a:pPr>
            <a:r>
              <a:rPr lang="en-IN" sz="2400" b="1" dirty="0"/>
              <a:t>It’s </a:t>
            </a:r>
            <a:r>
              <a:rPr lang="en-IN" sz="2400" b="1" dirty="0" smtClean="0"/>
              <a:t>Versatile: </a:t>
            </a:r>
            <a:r>
              <a:rPr lang="en-IN" sz="2400" dirty="0"/>
              <a:t>Ethernet is versatile enough to suit many purposes</a:t>
            </a:r>
            <a:r>
              <a:rPr lang="en-IN" sz="2400" dirty="0" smtClean="0"/>
              <a:t>.</a:t>
            </a:r>
          </a:p>
          <a:p>
            <a:pPr algn="just" eaLnBrk="1" hangingPunct="1">
              <a:lnSpc>
                <a:spcPct val="150000"/>
              </a:lnSpc>
              <a:buFont typeface="Arial" panose="020B0604020202020204" pitchFamily="34" charset="0"/>
              <a:buChar char="•"/>
              <a:defRPr/>
            </a:pPr>
            <a:endParaRPr lang="en-IN" sz="1000" dirty="0" smtClean="0"/>
          </a:p>
          <a:p>
            <a:pPr algn="just">
              <a:lnSpc>
                <a:spcPct val="150000"/>
              </a:lnSpc>
            </a:pPr>
            <a:r>
              <a:rPr lang="en-IN" sz="2400" b="1" dirty="0"/>
              <a:t>It’s Easy to </a:t>
            </a:r>
            <a:r>
              <a:rPr lang="en-IN" sz="2400" b="1" dirty="0" smtClean="0"/>
              <a:t>Use: </a:t>
            </a:r>
            <a:r>
              <a:rPr lang="en-IN" sz="2400" dirty="0"/>
              <a:t>All of the </a:t>
            </a:r>
            <a:r>
              <a:rPr lang="en-IN" sz="2400" dirty="0" smtClean="0"/>
              <a:t>computers in </a:t>
            </a:r>
            <a:r>
              <a:rPr lang="en-IN" sz="2400" dirty="0"/>
              <a:t>the network follow standard Ethernet specifications for interconnecting</a:t>
            </a:r>
            <a:r>
              <a:rPr lang="en-IN" sz="2400" dirty="0" smtClean="0"/>
              <a:t>, managing </a:t>
            </a:r>
            <a:r>
              <a:rPr lang="en-IN" sz="2400" dirty="0"/>
              <a:t>network traffic, and exchanging data</a:t>
            </a:r>
            <a:r>
              <a:rPr lang="en-IN" sz="2400" dirty="0" smtClean="0"/>
              <a:t>.</a:t>
            </a:r>
          </a:p>
          <a:p>
            <a:pPr algn="just">
              <a:lnSpc>
                <a:spcPct val="150000"/>
              </a:lnSpc>
            </a:pPr>
            <a:endParaRPr lang="en-IN" sz="1000" dirty="0" smtClean="0"/>
          </a:p>
          <a:p>
            <a:pPr algn="just">
              <a:lnSpc>
                <a:spcPct val="150000"/>
              </a:lnSpc>
            </a:pPr>
            <a:r>
              <a:rPr lang="en-IN" sz="2400" b="1" dirty="0"/>
              <a:t>A Wide Selection of Products Is </a:t>
            </a:r>
            <a:r>
              <a:rPr lang="en-IN" sz="2400" b="1" dirty="0" smtClean="0"/>
              <a:t>Available: </a:t>
            </a:r>
            <a:r>
              <a:rPr lang="en-IN" sz="2400" dirty="0"/>
              <a:t>Hardware, software, and debugging tools for Ethernet are readily available</a:t>
            </a:r>
            <a:r>
              <a:rPr lang="en-IN" sz="2400" dirty="0" smtClean="0"/>
              <a:t>.</a:t>
            </a: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Inside Ethernet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b="1" dirty="0" smtClean="0"/>
          </a:p>
          <a:p>
            <a:pPr algn="just">
              <a:lnSpc>
                <a:spcPct val="150000"/>
              </a:lnSpc>
            </a:pPr>
            <a:r>
              <a:rPr lang="en-IN" sz="2400" b="1" dirty="0" smtClean="0"/>
              <a:t>The </a:t>
            </a:r>
            <a:r>
              <a:rPr lang="en-IN" sz="2400" b="1" dirty="0"/>
              <a:t>Hardware Controls Network Access: </a:t>
            </a:r>
            <a:r>
              <a:rPr lang="en-IN" sz="2400" dirty="0"/>
              <a:t>With Ethernet, the hardware manages the network traffic, so there’s no need for software to control network access</a:t>
            </a:r>
            <a:r>
              <a:rPr lang="en-IN" sz="2400" dirty="0" smtClean="0"/>
              <a:t>.</a:t>
            </a:r>
          </a:p>
          <a:p>
            <a:pPr algn="just">
              <a:lnSpc>
                <a:spcPct val="150000"/>
              </a:lnSpc>
            </a:pPr>
            <a:endParaRPr lang="en-IN" sz="2400" dirty="0"/>
          </a:p>
          <a:p>
            <a:pPr algn="just">
              <a:lnSpc>
                <a:spcPct val="150000"/>
              </a:lnSpc>
            </a:pPr>
            <a:r>
              <a:rPr lang="en-IN" sz="2400" b="1" dirty="0"/>
              <a:t>It’s Fast: </a:t>
            </a:r>
            <a:r>
              <a:rPr lang="en-IN" sz="2400" dirty="0"/>
              <a:t>Ethernet is fast. It supports speeds from 10 Megabits per second (Mb/s) to 10 Gigabits per second (Gb/s). Ten Mb/s is adequate for many embedded systems</a:t>
            </a:r>
            <a:r>
              <a:rPr lang="en-IN" sz="2400" dirty="0" smtClean="0"/>
              <a:t>.</a:t>
            </a:r>
            <a:endParaRPr lang="en-IN" sz="2400" b="1" dirty="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Inside Ethernet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16152"/>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b="1" dirty="0" smtClean="0"/>
          </a:p>
          <a:p>
            <a:pPr algn="just">
              <a:lnSpc>
                <a:spcPct val="150000"/>
              </a:lnSpc>
            </a:pPr>
            <a:r>
              <a:rPr lang="en-IN" sz="2400" b="1" dirty="0" smtClean="0"/>
              <a:t>It </a:t>
            </a:r>
            <a:r>
              <a:rPr lang="en-IN" sz="2400" b="1" dirty="0"/>
              <a:t>Can Span Long </a:t>
            </a:r>
            <a:r>
              <a:rPr lang="en-IN" sz="2400" b="1" dirty="0" smtClean="0"/>
              <a:t>Distances: </a:t>
            </a:r>
            <a:r>
              <a:rPr lang="en-IN" sz="2400" dirty="0"/>
              <a:t>A single twisted-pair cable between two computers or between a </a:t>
            </a:r>
            <a:r>
              <a:rPr lang="en-IN" sz="2400" dirty="0" smtClean="0"/>
              <a:t>repeater hub </a:t>
            </a:r>
            <a:r>
              <a:rPr lang="en-IN" sz="2400" dirty="0"/>
              <a:t>or switch and a computer can be 100 meters. A half-duplex segment </a:t>
            </a:r>
            <a:r>
              <a:rPr lang="en-IN" sz="2400" dirty="0" smtClean="0"/>
              <a:t>of fibre-optic </a:t>
            </a:r>
            <a:r>
              <a:rPr lang="en-IN" sz="2400" dirty="0"/>
              <a:t>cable in a 10-Mb/s system can be as long as 2000 meters, while </a:t>
            </a:r>
            <a:r>
              <a:rPr lang="en-IN" sz="2400" dirty="0" smtClean="0"/>
              <a:t>a full-duplex </a:t>
            </a:r>
            <a:r>
              <a:rPr lang="en-IN" sz="2400" dirty="0"/>
              <a:t>segment can be as long as 5 </a:t>
            </a:r>
            <a:r>
              <a:rPr lang="en-IN" sz="2400" dirty="0" smtClean="0"/>
              <a:t>kilometres.</a:t>
            </a:r>
          </a:p>
          <a:p>
            <a:pPr algn="just">
              <a:lnSpc>
                <a:spcPct val="150000"/>
              </a:lnSpc>
            </a:pPr>
            <a:endParaRPr lang="en-IN" sz="2400" dirty="0" smtClean="0"/>
          </a:p>
          <a:p>
            <a:pPr algn="just">
              <a:lnSpc>
                <a:spcPct val="150000"/>
              </a:lnSpc>
            </a:pPr>
            <a:r>
              <a:rPr lang="en-IN" sz="2400" b="1" dirty="0"/>
              <a:t>Interfaces are Electrically </a:t>
            </a:r>
            <a:r>
              <a:rPr lang="en-IN" sz="2400" b="1" dirty="0" smtClean="0"/>
              <a:t>Isolated: </a:t>
            </a:r>
            <a:r>
              <a:rPr lang="en-IN" sz="2400" dirty="0"/>
              <a:t>Every Ethernet interface must be electrically isolated from its network cable</a:t>
            </a:r>
            <a:r>
              <a:rPr lang="en-IN" sz="2400" dirty="0" smtClean="0"/>
              <a:t>.</a:t>
            </a: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Inside Ethernet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44147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IN" sz="1000" dirty="0" smtClean="0"/>
          </a:p>
          <a:p>
            <a:pPr algn="just" eaLnBrk="1" hangingPunct="1">
              <a:lnSpc>
                <a:spcPct val="150000"/>
              </a:lnSpc>
              <a:defRPr/>
            </a:pPr>
            <a:r>
              <a:rPr lang="en-IN" sz="2400" b="1" dirty="0" smtClean="0">
                <a:solidFill>
                  <a:srgbClr val="FF0000"/>
                </a:solidFill>
              </a:rPr>
              <a:t>Modem: </a:t>
            </a:r>
            <a:r>
              <a:rPr lang="en-IN" sz="2400" dirty="0"/>
              <a:t>The first thing you need to start a network is a modem that’s connected to an ISP (Internet Service Provider). A central Internet connection is the foundation of a network</a:t>
            </a:r>
            <a:r>
              <a:rPr lang="en-IN" sz="2400" dirty="0" smtClean="0"/>
              <a:t>.</a:t>
            </a:r>
          </a:p>
          <a:p>
            <a:pPr algn="just" eaLnBrk="1" hangingPunct="1">
              <a:lnSpc>
                <a:spcPct val="150000"/>
              </a:lnSpc>
              <a:defRPr/>
            </a:pPr>
            <a:endParaRPr lang="en-IN" sz="2400" dirty="0" smtClean="0"/>
          </a:p>
          <a:p>
            <a:pPr algn="just" eaLnBrk="1" hangingPunct="1">
              <a:lnSpc>
                <a:spcPct val="150000"/>
              </a:lnSpc>
              <a:defRPr/>
            </a:pPr>
            <a:r>
              <a:rPr lang="en-IN" sz="2400" b="1" dirty="0" smtClean="0">
                <a:solidFill>
                  <a:srgbClr val="FF0000"/>
                </a:solidFill>
              </a:rPr>
              <a:t>Router: </a:t>
            </a:r>
            <a:r>
              <a:rPr lang="en-IN" sz="2400" dirty="0"/>
              <a:t>While the Internet service provides you with the means to create a network, the next step is to hook up the modem to a router, which serves as a hub that distributes the Internet connection.</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Elements 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230617"/>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u="sng" dirty="0" smtClean="0"/>
              <a:t>Limits</a:t>
            </a:r>
          </a:p>
          <a:p>
            <a:pPr marL="0" indent="0" algn="just">
              <a:lnSpc>
                <a:spcPct val="150000"/>
              </a:lnSpc>
              <a:buNone/>
            </a:pPr>
            <a:r>
              <a:rPr lang="en-IN" sz="2400" dirty="0"/>
              <a:t>Ethernet isn’t the answer for every embedded system’s </a:t>
            </a:r>
            <a:r>
              <a:rPr lang="en-IN" sz="2400" dirty="0" smtClean="0"/>
              <a:t> communications needs</a:t>
            </a:r>
            <a:r>
              <a:rPr lang="en-IN" sz="2400" dirty="0"/>
              <a:t>. For some systems, there are simpler, cheaper, or otherwise </a:t>
            </a:r>
            <a:r>
              <a:rPr lang="en-IN" sz="2400" dirty="0" smtClean="0"/>
              <a:t>more appropriate </a:t>
            </a:r>
            <a:r>
              <a:rPr lang="en-IN" sz="2400" dirty="0"/>
              <a:t>ways to network</a:t>
            </a:r>
            <a:r>
              <a:rPr lang="en-IN" sz="2400" dirty="0" smtClean="0"/>
              <a:t>.</a:t>
            </a:r>
          </a:p>
          <a:p>
            <a:pPr algn="just">
              <a:lnSpc>
                <a:spcPct val="150000"/>
              </a:lnSpc>
            </a:pPr>
            <a:r>
              <a:rPr lang="en-IN" sz="2400" b="1" dirty="0" smtClean="0"/>
              <a:t>Cost: </a:t>
            </a:r>
            <a:r>
              <a:rPr lang="en-IN" sz="2400" dirty="0"/>
              <a:t>If keeping the cost to an absolute minimum is essential, there are </a:t>
            </a:r>
            <a:r>
              <a:rPr lang="en-IN" sz="2400" dirty="0" smtClean="0"/>
              <a:t>cheaper interfaces </a:t>
            </a:r>
            <a:r>
              <a:rPr lang="en-IN" sz="2400" dirty="0"/>
              <a:t>that are suitable for some applications</a:t>
            </a:r>
            <a:r>
              <a:rPr lang="en-IN" sz="2400" dirty="0" smtClean="0"/>
              <a:t>.</a:t>
            </a:r>
          </a:p>
          <a:p>
            <a:pPr algn="just">
              <a:lnSpc>
                <a:spcPct val="150000"/>
              </a:lnSpc>
            </a:pPr>
            <a:r>
              <a:rPr lang="en-IN" sz="2400" b="1" dirty="0"/>
              <a:t>Real-time </a:t>
            </a:r>
            <a:r>
              <a:rPr lang="en-IN" sz="2400" b="1" dirty="0" smtClean="0"/>
              <a:t>Limits: </a:t>
            </a:r>
            <a:r>
              <a:rPr lang="en-IN" sz="2400" dirty="0"/>
              <a:t>Ethernet alone doesn’t guarantee real-time transfers, or transfers that </a:t>
            </a:r>
            <a:r>
              <a:rPr lang="en-IN" sz="2400" dirty="0" smtClean="0"/>
              <a:t>will occur </a:t>
            </a:r>
            <a:r>
              <a:rPr lang="en-IN" sz="2400" dirty="0"/>
              <a:t>with minimal delay or at precise times or intervals.</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Inside Ethernet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92509"/>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b="1" dirty="0" smtClean="0"/>
          </a:p>
          <a:p>
            <a:pPr algn="just">
              <a:lnSpc>
                <a:spcPct val="150000"/>
              </a:lnSpc>
            </a:pPr>
            <a:r>
              <a:rPr lang="en-IN" sz="2400" b="1" dirty="0" smtClean="0"/>
              <a:t>Efficiency: </a:t>
            </a:r>
            <a:r>
              <a:rPr lang="en-IN" sz="2400" dirty="0"/>
              <a:t>Ethernet isn’t very efficient when transferring small amounts of data. </a:t>
            </a:r>
            <a:r>
              <a:rPr lang="en-IN" sz="2400" dirty="0" smtClean="0"/>
              <a:t>All Ethernet </a:t>
            </a:r>
            <a:r>
              <a:rPr lang="en-IN" sz="2400" dirty="0"/>
              <a:t>data travels in structures called frames. Each frame must </a:t>
            </a:r>
            <a:r>
              <a:rPr lang="en-IN" sz="2400" dirty="0" smtClean="0"/>
              <a:t>have between </a:t>
            </a:r>
            <a:r>
              <a:rPr lang="en-IN" sz="2400" dirty="0"/>
              <a:t>46 and 1500 data </a:t>
            </a:r>
            <a:r>
              <a:rPr lang="en-IN" sz="2400" dirty="0" smtClean="0"/>
              <a:t>bytes. Along </a:t>
            </a:r>
            <a:r>
              <a:rPr lang="en-IN" sz="2400" dirty="0"/>
              <a:t>with the data, each frame </a:t>
            </a:r>
            <a:r>
              <a:rPr lang="en-IN" sz="2400" dirty="0" smtClean="0"/>
              <a:t>includes 26 </a:t>
            </a:r>
            <a:r>
              <a:rPr lang="en-IN" sz="2400" dirty="0"/>
              <a:t>bytes of synchronizing, addressing, error-detecting, and other </a:t>
            </a:r>
            <a:r>
              <a:rPr lang="en-IN" sz="2400" dirty="0" smtClean="0"/>
              <a:t>identifying information.</a:t>
            </a:r>
          </a:p>
          <a:p>
            <a:pPr algn="just">
              <a:lnSpc>
                <a:spcPct val="150000"/>
              </a:lnSpc>
            </a:pPr>
            <a:endParaRPr lang="en-IN" sz="1000" dirty="0"/>
          </a:p>
          <a:p>
            <a:pPr algn="just">
              <a:lnSpc>
                <a:spcPct val="150000"/>
              </a:lnSpc>
            </a:pPr>
            <a:r>
              <a:rPr lang="en-IN" sz="2400" b="1" dirty="0"/>
              <a:t>Power Consumption: </a:t>
            </a:r>
            <a:r>
              <a:rPr lang="en-IN" sz="2400" dirty="0"/>
              <a:t>Ethernet isn’t the best solution if your device must be extremely low power. Power consumption for an Ethernet controller chip can be 50 </a:t>
            </a:r>
            <a:r>
              <a:rPr lang="en-IN" sz="2400" dirty="0" err="1"/>
              <a:t>milli</a:t>
            </a:r>
            <a:r>
              <a:rPr lang="en-IN" sz="2400" dirty="0"/>
              <a:t> amperes or more at 5 volts.</a:t>
            </a:r>
          </a:p>
          <a:p>
            <a:pPr algn="just">
              <a:lnSpc>
                <a:spcPct val="150000"/>
              </a:lnSpc>
            </a:pPr>
            <a:endParaRPr lang="en-IN" sz="2400" dirty="0" smtClean="0"/>
          </a:p>
          <a:p>
            <a:pPr algn="just">
              <a:lnSpc>
                <a:spcPct val="150000"/>
              </a:lnSpc>
            </a:pPr>
            <a:endParaRPr lang="en-IN" sz="2400" dirty="0" smtClean="0"/>
          </a:p>
          <a:p>
            <a:pPr algn="just">
              <a:lnSpc>
                <a:spcPct val="150000"/>
              </a:lnSpc>
            </a:pPr>
            <a:endParaRPr lang="en-IN" sz="10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cs typeface="Times New Roman" panose="02020603050405020304" pitchFamily="18" charset="0"/>
              </a:rPr>
              <a:t>Inside Ethernet</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80719"/>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Institute of Electrical and Electronics Engineers (IEEE) is </a:t>
            </a:r>
            <a:r>
              <a:rPr lang="en-IN" sz="2400" dirty="0" smtClean="0"/>
              <a:t>responsible for </a:t>
            </a:r>
            <a:r>
              <a:rPr lang="en-IN" sz="2400" dirty="0"/>
              <a:t>the specification popularly known as Ethernet</a:t>
            </a:r>
            <a:r>
              <a:rPr lang="en-IN" sz="2400" dirty="0" smtClean="0"/>
              <a:t>.</a:t>
            </a:r>
          </a:p>
          <a:p>
            <a:pPr algn="just">
              <a:lnSpc>
                <a:spcPct val="150000"/>
              </a:lnSpc>
            </a:pPr>
            <a:endParaRPr lang="en-IN" sz="1000" dirty="0"/>
          </a:p>
          <a:p>
            <a:pPr algn="just">
              <a:lnSpc>
                <a:spcPct val="150000"/>
              </a:lnSpc>
            </a:pPr>
            <a:r>
              <a:rPr lang="en-IN" sz="2400" dirty="0"/>
              <a:t>Ethernet originated at Xerox Corporation in the 1970s. An early </a:t>
            </a:r>
            <a:r>
              <a:rPr lang="en-IN" sz="2400" dirty="0" smtClean="0"/>
              <a:t>description appeared </a:t>
            </a:r>
            <a:r>
              <a:rPr lang="en-IN" sz="2400" dirty="0"/>
              <a:t>in the article </a:t>
            </a:r>
            <a:r>
              <a:rPr lang="en-IN" sz="2400" i="1" dirty="0"/>
              <a:t>Ethernet: Distributed Packet Switching for Local </a:t>
            </a:r>
            <a:r>
              <a:rPr lang="en-IN" sz="2400" i="1" dirty="0" smtClean="0"/>
              <a:t>Computer Networks</a:t>
            </a:r>
            <a:r>
              <a:rPr lang="en-IN" sz="2400" dirty="0"/>
              <a:t>, in the July </a:t>
            </a:r>
            <a:r>
              <a:rPr lang="en-IN" sz="2400" dirty="0" smtClean="0"/>
              <a:t>1976.</a:t>
            </a:r>
          </a:p>
          <a:p>
            <a:pPr algn="just">
              <a:lnSpc>
                <a:spcPct val="150000"/>
              </a:lnSpc>
            </a:pPr>
            <a:endParaRPr lang="en-IN" sz="1000" dirty="0"/>
          </a:p>
          <a:p>
            <a:pPr algn="just">
              <a:lnSpc>
                <a:spcPct val="150000"/>
              </a:lnSpc>
            </a:pPr>
            <a:r>
              <a:rPr lang="en-IN" sz="2400" dirty="0"/>
              <a:t>In 1980, Digital Equipment Corporation (DEC), Intel Corporation, </a:t>
            </a:r>
            <a:r>
              <a:rPr lang="en-IN" sz="2400" dirty="0" smtClean="0"/>
              <a:t>and Xerox </a:t>
            </a:r>
            <a:r>
              <a:rPr lang="en-IN" sz="2400" dirty="0"/>
              <a:t>Corporation formalized Ethernet’s description in a document </a:t>
            </a:r>
            <a:r>
              <a:rPr lang="en-IN" sz="2400" dirty="0" smtClean="0"/>
              <a:t>titled </a:t>
            </a:r>
            <a:r>
              <a:rPr lang="en-IN" sz="2400" i="1" dirty="0" smtClean="0"/>
              <a:t>The </a:t>
            </a:r>
            <a:r>
              <a:rPr lang="en-IN" sz="2400" i="1" dirty="0"/>
              <a:t>Ethernet, a Local Area Network: Data Link Layer and Physical Layer Specifications</a:t>
            </a:r>
            <a:r>
              <a:rPr lang="en-IN" sz="2400" dirty="0" smtClean="0"/>
              <a:t>. (DIX Ethernet)</a:t>
            </a:r>
          </a:p>
          <a:p>
            <a:pPr algn="just">
              <a:lnSpc>
                <a:spcPct val="150000"/>
              </a:lnSpc>
            </a:pPr>
            <a:endParaRPr lang="en-IN" sz="2400" dirty="0"/>
          </a:p>
          <a:p>
            <a:pPr algn="just">
              <a:lnSpc>
                <a:spcPct val="150000"/>
              </a:lnSpc>
            </a:pP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The IEEE 802.3 Standard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80719"/>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In </a:t>
            </a:r>
            <a:r>
              <a:rPr lang="en-IN" sz="2400" dirty="0"/>
              <a:t>1985, the IEEE released its own edition of the standard. The </a:t>
            </a:r>
            <a:r>
              <a:rPr lang="en-IN" sz="2400" dirty="0" smtClean="0"/>
              <a:t>interface described </a:t>
            </a:r>
            <a:r>
              <a:rPr lang="en-IN" sz="2400" dirty="0"/>
              <a:t>in the IEEE standard is very similar to the DIX interface and </a:t>
            </a:r>
            <a:r>
              <a:rPr lang="en-IN" sz="2400" dirty="0" smtClean="0"/>
              <a:t>is backward-compatible </a:t>
            </a:r>
            <a:r>
              <a:rPr lang="en-IN" sz="2400" dirty="0"/>
              <a:t>with it, so networks that comply with the DIX </a:t>
            </a:r>
            <a:r>
              <a:rPr lang="en-IN" sz="2400" dirty="0" smtClean="0"/>
              <a:t>standard also </a:t>
            </a:r>
            <a:r>
              <a:rPr lang="en-IN" sz="2400" dirty="0"/>
              <a:t>comply </a:t>
            </a:r>
            <a:r>
              <a:rPr lang="en-IN" sz="2400" dirty="0" smtClean="0"/>
              <a:t>with </a:t>
            </a:r>
            <a:r>
              <a:rPr lang="en-IN" sz="2400" dirty="0"/>
              <a:t>the IEEE standard</a:t>
            </a:r>
            <a:r>
              <a:rPr lang="en-IN" sz="2400" dirty="0" smtClean="0"/>
              <a:t>.</a:t>
            </a:r>
          </a:p>
          <a:p>
            <a:pPr algn="just">
              <a:lnSpc>
                <a:spcPct val="150000"/>
              </a:lnSpc>
            </a:pPr>
            <a:endParaRPr lang="en-IN" sz="2400" dirty="0" smtClean="0"/>
          </a:p>
          <a:p>
            <a:pPr algn="just">
              <a:lnSpc>
                <a:spcPct val="150000"/>
              </a:lnSpc>
            </a:pPr>
            <a:r>
              <a:rPr lang="en-IN" sz="2400" dirty="0" smtClean="0"/>
              <a:t>The </a:t>
            </a:r>
            <a:r>
              <a:rPr lang="en-IN" sz="2400" i="1" dirty="0"/>
              <a:t>Ether </a:t>
            </a:r>
            <a:r>
              <a:rPr lang="en-IN" sz="2400" dirty="0"/>
              <a:t>in Ethernet refers to luminiferous ether, which is the name </a:t>
            </a:r>
            <a:r>
              <a:rPr lang="en-IN" sz="2400" dirty="0" smtClean="0"/>
              <a:t>given to </a:t>
            </a:r>
            <a:r>
              <a:rPr lang="en-IN" sz="2400" dirty="0"/>
              <a:t>a hypothetical medium that was once thought to serve as the </a:t>
            </a:r>
            <a:r>
              <a:rPr lang="en-IN" sz="2400" dirty="0" smtClean="0"/>
              <a:t>propagation </a:t>
            </a:r>
            <a:r>
              <a:rPr lang="en-IN" sz="2400" dirty="0"/>
              <a:t>medium for electromagnetic waves.</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The IEEE 802.3 Standard</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650534"/>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CSMA/CD is the method Ethernet uses for sharing the </a:t>
            </a:r>
            <a:r>
              <a:rPr lang="en-IN" sz="2400" dirty="0" smtClean="0"/>
              <a:t>network.</a:t>
            </a:r>
          </a:p>
          <a:p>
            <a:pPr algn="just">
              <a:lnSpc>
                <a:spcPct val="150000"/>
              </a:lnSpc>
            </a:pPr>
            <a:endParaRPr lang="en-IN" sz="1000" dirty="0" smtClean="0"/>
          </a:p>
          <a:p>
            <a:pPr algn="just">
              <a:lnSpc>
                <a:spcPct val="150000"/>
              </a:lnSpc>
            </a:pPr>
            <a:r>
              <a:rPr lang="en-IN" sz="2400" dirty="0"/>
              <a:t>Ethernet is one in a group of IEEE standards that describe technologies </a:t>
            </a:r>
            <a:r>
              <a:rPr lang="en-IN" sz="2400" dirty="0" smtClean="0"/>
              <a:t>for use </a:t>
            </a:r>
            <a:r>
              <a:rPr lang="en-IN" sz="2400" dirty="0"/>
              <a:t>in local and metropolitan area networks</a:t>
            </a:r>
            <a:r>
              <a:rPr lang="en-IN" sz="2400" dirty="0" smtClean="0"/>
              <a:t>.</a:t>
            </a:r>
          </a:p>
          <a:p>
            <a:pPr algn="just">
              <a:lnSpc>
                <a:spcPct val="150000"/>
              </a:lnSpc>
            </a:pPr>
            <a:endParaRPr lang="en-IN" sz="1000" dirty="0" smtClean="0"/>
          </a:p>
          <a:p>
            <a:pPr algn="just">
              <a:lnSpc>
                <a:spcPct val="150000"/>
              </a:lnSpc>
            </a:pPr>
            <a:r>
              <a:rPr lang="en-IN" sz="2400" dirty="0"/>
              <a:t>A local network typically </a:t>
            </a:r>
            <a:r>
              <a:rPr lang="en-IN" sz="2400" dirty="0" smtClean="0"/>
              <a:t>exists in </a:t>
            </a:r>
            <a:r>
              <a:rPr lang="en-IN" sz="2400" dirty="0"/>
              <a:t>a single room or building, while a metropolitan area network (MAN</a:t>
            </a:r>
            <a:r>
              <a:rPr lang="en-IN" sz="2400" dirty="0" smtClean="0"/>
              <a:t>) might </a:t>
            </a:r>
            <a:r>
              <a:rPr lang="en-IN" sz="2400" dirty="0"/>
              <a:t>span a campus or city</a:t>
            </a:r>
            <a:r>
              <a:rPr lang="en-IN" sz="2400" dirty="0" smtClean="0"/>
              <a:t>.</a:t>
            </a:r>
          </a:p>
          <a:p>
            <a:pPr algn="just">
              <a:lnSpc>
                <a:spcPct val="150000"/>
              </a:lnSpc>
            </a:pPr>
            <a:endParaRPr lang="en-IN" sz="1000" dirty="0" smtClean="0"/>
          </a:p>
          <a:p>
            <a:pPr algn="just">
              <a:lnSpc>
                <a:spcPct val="150000"/>
              </a:lnSpc>
            </a:pPr>
            <a:r>
              <a:rPr lang="en-IN" sz="2400" dirty="0"/>
              <a:t>Ethernet’s main use is in local networks</a:t>
            </a:r>
            <a:r>
              <a:rPr lang="en-IN" sz="2400" dirty="0" smtClean="0"/>
              <a:t>, though </a:t>
            </a:r>
            <a:r>
              <a:rPr lang="en-IN" sz="2400" dirty="0"/>
              <a:t>recent standards and usage have expanded its scope to larger </a:t>
            </a:r>
            <a:r>
              <a:rPr lang="en-IN" sz="2400" dirty="0" smtClean="0"/>
              <a:t>networks such </a:t>
            </a:r>
            <a:r>
              <a:rPr lang="en-IN" sz="2400" dirty="0"/>
              <a:t>as MANs and Wide Area Networks (WANs).</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The 802.x Series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59148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 Ethernet standard is one of several 802-series standards that </a:t>
            </a:r>
            <a:r>
              <a:rPr lang="en-IN" sz="2400" dirty="0" smtClean="0"/>
              <a:t>define alternate </a:t>
            </a:r>
            <a:r>
              <a:rPr lang="en-IN" sz="2400" dirty="0"/>
              <a:t>approaches for a network’s physical layer and method </a:t>
            </a:r>
            <a:r>
              <a:rPr lang="en-IN" sz="2400" dirty="0" smtClean="0"/>
              <a:t>of media-access </a:t>
            </a:r>
            <a:r>
              <a:rPr lang="en-IN" sz="2400" dirty="0"/>
              <a:t>control, which defines how computers share a </a:t>
            </a:r>
            <a:r>
              <a:rPr lang="en-IN" sz="2400" dirty="0" smtClean="0"/>
              <a:t>network.</a:t>
            </a:r>
          </a:p>
          <a:p>
            <a:pPr algn="just">
              <a:lnSpc>
                <a:spcPct val="150000"/>
              </a:lnSpc>
            </a:pPr>
            <a:r>
              <a:rPr lang="en-IN" sz="2400" dirty="0" smtClean="0"/>
              <a:t>The physical </a:t>
            </a:r>
            <a:r>
              <a:rPr lang="en-IN" sz="2400" dirty="0"/>
              <a:t>layer described in the standard includes the electrical </a:t>
            </a:r>
            <a:r>
              <a:rPr lang="en-IN" sz="2400" dirty="0" smtClean="0"/>
              <a:t>specifications of </a:t>
            </a:r>
            <a:r>
              <a:rPr lang="en-IN" sz="2400" dirty="0"/>
              <a:t>the transceivers and the electrical and physical specifications of the </a:t>
            </a:r>
            <a:r>
              <a:rPr lang="en-IN" sz="2400" dirty="0" smtClean="0"/>
              <a:t>connectors and </a:t>
            </a:r>
            <a:r>
              <a:rPr lang="en-IN" sz="2400" dirty="0"/>
              <a:t>cables</a:t>
            </a:r>
            <a:r>
              <a:rPr lang="en-IN" sz="2400" dirty="0" smtClean="0"/>
              <a:t>.</a:t>
            </a:r>
          </a:p>
          <a:p>
            <a:pPr algn="just">
              <a:lnSpc>
                <a:spcPct val="150000"/>
              </a:lnSpc>
            </a:pPr>
            <a:r>
              <a:rPr lang="en-IN" sz="2400" dirty="0"/>
              <a:t>Media-access control includes how each </a:t>
            </a:r>
            <a:r>
              <a:rPr lang="en-IN" sz="2400" dirty="0" smtClean="0"/>
              <a:t>computer knows </a:t>
            </a:r>
            <a:r>
              <a:rPr lang="en-IN" sz="2400" dirty="0"/>
              <a:t>when it can transmit and how the computers identify the </a:t>
            </a:r>
            <a:r>
              <a:rPr lang="en-IN" sz="2400" dirty="0" smtClean="0"/>
              <a:t>intended receiver </a:t>
            </a:r>
            <a:r>
              <a:rPr lang="en-IN" sz="2400" dirty="0"/>
              <a:t>of a transmission.</a:t>
            </a: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The 802.x Series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984833"/>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defRPr/>
            </a:pPr>
            <a:r>
              <a:rPr lang="en-IN" sz="2400" dirty="0"/>
              <a:t>All data in an Ethernet network travels in structures called frames</a:t>
            </a:r>
            <a:r>
              <a:rPr lang="en-IN" sz="2400" dirty="0" smtClean="0"/>
              <a:t>.</a:t>
            </a:r>
          </a:p>
          <a:p>
            <a:pPr algn="just">
              <a:lnSpc>
                <a:spcPct val="150000"/>
              </a:lnSpc>
            </a:pPr>
            <a:endParaRPr lang="en-IN" sz="2400" dirty="0" smtClean="0"/>
          </a:p>
          <a:p>
            <a:pPr algn="just">
              <a:lnSpc>
                <a:spcPct val="150000"/>
              </a:lnSpc>
            </a:pPr>
            <a:r>
              <a:rPr lang="en-IN" sz="2400" dirty="0" smtClean="0"/>
              <a:t>An Ethernet frame </a:t>
            </a:r>
            <a:r>
              <a:rPr lang="en-IN" sz="2400" dirty="0"/>
              <a:t>has defined fields for data and other information to help the </a:t>
            </a:r>
            <a:r>
              <a:rPr lang="en-IN" sz="2400" dirty="0" smtClean="0"/>
              <a:t>data get </a:t>
            </a:r>
            <a:r>
              <a:rPr lang="en-IN" sz="2400" dirty="0"/>
              <a:t>to its destination and to help the destination computer </a:t>
            </a:r>
            <a:r>
              <a:rPr lang="en-IN" sz="2400" dirty="0" smtClean="0"/>
              <a:t>determine whether </a:t>
            </a:r>
            <a:r>
              <a:rPr lang="en-IN" sz="2400" dirty="0"/>
              <a:t>the data has arrived intact</a:t>
            </a:r>
            <a:r>
              <a:rPr lang="en-IN" sz="2400" dirty="0" smtClean="0"/>
              <a:t>.</a:t>
            </a:r>
          </a:p>
          <a:p>
            <a:pPr>
              <a:lnSpc>
                <a:spcPct val="150000"/>
              </a:lnSpc>
            </a:pPr>
            <a:endParaRPr lang="en-IN" sz="2400" dirty="0" smtClean="0"/>
          </a:p>
          <a:p>
            <a:pPr>
              <a:lnSpc>
                <a:spcPct val="150000"/>
              </a:lnSpc>
            </a:pPr>
            <a:r>
              <a:rPr lang="en-IN" sz="2400" dirty="0" smtClean="0"/>
              <a:t>The </a:t>
            </a:r>
            <a:r>
              <a:rPr lang="en-IN" sz="2400" dirty="0"/>
              <a:t>Ethernet controller’s hardware places information to be sent in </a:t>
            </a:r>
            <a:r>
              <a:rPr lang="en-IN" sz="2400" dirty="0" smtClean="0"/>
              <a:t>frames for </a:t>
            </a:r>
            <a:r>
              <a:rPr lang="en-IN" sz="2400" dirty="0"/>
              <a:t>transmitting, and extracts and stores the information in received frames.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639449"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817677"/>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buNone/>
              <a:defRPr/>
            </a:pPr>
            <a:endParaRPr lang="en-IN" sz="1000" b="1" u="sng" dirty="0" smtClean="0"/>
          </a:p>
          <a:p>
            <a:pPr marL="0" indent="0" algn="just" eaLnBrk="1" hangingPunct="1">
              <a:lnSpc>
                <a:spcPct val="150000"/>
              </a:lnSpc>
              <a:buNone/>
              <a:defRPr/>
            </a:pPr>
            <a:r>
              <a:rPr lang="en-IN" sz="2400" b="1" u="sng" dirty="0" smtClean="0"/>
              <a:t>Preamble </a:t>
            </a:r>
            <a:r>
              <a:rPr lang="en-IN" sz="2400" b="1" u="sng" dirty="0"/>
              <a:t>and Start Frame </a:t>
            </a:r>
            <a:r>
              <a:rPr lang="en-IN" sz="2400" b="1" u="sng" dirty="0" smtClean="0"/>
              <a:t>Delimiter</a:t>
            </a:r>
          </a:p>
          <a:p>
            <a:pPr algn="just" eaLnBrk="1" hangingPunct="1">
              <a:lnSpc>
                <a:spcPct val="150000"/>
              </a:lnSpc>
              <a:buFont typeface="Arial" panose="020B0604020202020204" pitchFamily="34" charset="0"/>
              <a:buChar char="•"/>
              <a:defRPr/>
            </a:pPr>
            <a:r>
              <a:rPr lang="en-IN" sz="2400" dirty="0"/>
              <a:t>The Preamble and Start Frame Delimiter fields function together</a:t>
            </a:r>
            <a:r>
              <a:rPr lang="en-IN" sz="2400" dirty="0" smtClean="0"/>
              <a:t>.</a:t>
            </a:r>
          </a:p>
          <a:p>
            <a:pPr algn="just">
              <a:lnSpc>
                <a:spcPct val="150000"/>
              </a:lnSpc>
            </a:pPr>
            <a:endParaRPr lang="en-IN" sz="1000" dirty="0" smtClean="0"/>
          </a:p>
          <a:p>
            <a:pPr algn="just">
              <a:lnSpc>
                <a:spcPct val="150000"/>
              </a:lnSpc>
            </a:pPr>
            <a:r>
              <a:rPr lang="en-IN" sz="2400" dirty="0" smtClean="0"/>
              <a:t>They provide a </a:t>
            </a:r>
            <a:r>
              <a:rPr lang="en-IN" sz="2400" dirty="0"/>
              <a:t>predictable bit pattern that enables the interfaces on a 10-Mb/s </a:t>
            </a:r>
            <a:r>
              <a:rPr lang="en-IN" sz="2400" dirty="0" smtClean="0"/>
              <a:t>network to </a:t>
            </a:r>
            <a:r>
              <a:rPr lang="en-IN" sz="2400" dirty="0"/>
              <a:t>synchronize to, or match the timing of, a new frame </a:t>
            </a:r>
            <a:r>
              <a:rPr lang="en-IN" sz="2400" dirty="0" smtClean="0"/>
              <a:t>being transmitted.</a:t>
            </a:r>
          </a:p>
          <a:p>
            <a:pPr algn="just">
              <a:lnSpc>
                <a:spcPct val="150000"/>
              </a:lnSpc>
            </a:pPr>
            <a:endParaRPr lang="en-IN" sz="1000" dirty="0" smtClean="0"/>
          </a:p>
          <a:p>
            <a:pPr algn="just">
              <a:lnSpc>
                <a:spcPct val="150000"/>
              </a:lnSpc>
            </a:pPr>
            <a:r>
              <a:rPr lang="en-IN" sz="2400" dirty="0"/>
              <a:t>The Preamble and Start of Frame Delimiter fields </a:t>
            </a:r>
            <a:r>
              <a:rPr lang="en-IN" sz="2400" dirty="0" smtClean="0"/>
              <a:t>provide pattern as below </a:t>
            </a:r>
            <a:r>
              <a:rPr lang="en-IN" sz="1200" b="1" i="1" dirty="0" smtClean="0"/>
              <a:t>(next slide).</a:t>
            </a:r>
            <a:endParaRPr lang="en-IN" sz="2400" b="1" i="1" dirty="0" smtClean="0"/>
          </a:p>
          <a:p>
            <a:pPr marL="0" indent="0" algn="just" eaLnBrk="1" hangingPunct="1">
              <a:lnSpc>
                <a:spcPct val="150000"/>
              </a:lnSpc>
              <a:buNone/>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914421"/>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smtClean="0"/>
              <a:t>The Preamble </a:t>
            </a:r>
            <a:r>
              <a:rPr lang="en-IN" sz="2400" dirty="0"/>
              <a:t>consists of seven identical bytes, each with the value </a:t>
            </a:r>
            <a:r>
              <a:rPr lang="en-IN" sz="2400" dirty="0" smtClean="0"/>
              <a:t>10101010.</a:t>
            </a:r>
          </a:p>
          <a:p>
            <a:pPr algn="just">
              <a:lnSpc>
                <a:spcPct val="150000"/>
              </a:lnSpc>
            </a:pPr>
            <a:endParaRPr lang="en-IN" sz="600" dirty="0"/>
          </a:p>
          <a:p>
            <a:pPr algn="just">
              <a:lnSpc>
                <a:spcPct val="150000"/>
              </a:lnSpc>
            </a:pPr>
            <a:r>
              <a:rPr lang="en-IN" sz="2400" dirty="0" smtClean="0"/>
              <a:t>The </a:t>
            </a:r>
            <a:r>
              <a:rPr lang="en-IN" sz="2400" dirty="0"/>
              <a:t>Start Frame Delimiter follows the Preamble, and consists of the </a:t>
            </a:r>
            <a:r>
              <a:rPr lang="en-IN" sz="2400" dirty="0" smtClean="0"/>
              <a:t>byte 10101011.</a:t>
            </a:r>
          </a:p>
          <a:p>
            <a:pPr algn="just">
              <a:lnSpc>
                <a:spcPct val="150000"/>
              </a:lnSpc>
            </a:pPr>
            <a:endParaRPr lang="en-IN" sz="600" dirty="0" smtClean="0"/>
          </a:p>
          <a:p>
            <a:pPr algn="just">
              <a:lnSpc>
                <a:spcPct val="150000"/>
              </a:lnSpc>
            </a:pPr>
            <a:r>
              <a:rPr lang="en-IN" sz="2400" dirty="0"/>
              <a:t>After detecting the first transition in the Preamble, a </a:t>
            </a:r>
            <a:r>
              <a:rPr lang="en-IN" sz="2400" dirty="0" smtClean="0"/>
              <a:t>receiving interface </a:t>
            </a:r>
            <a:r>
              <a:rPr lang="en-IN" sz="2400" dirty="0"/>
              <a:t>uses the transitions of the following bits to synchronize to the </a:t>
            </a:r>
            <a:r>
              <a:rPr lang="en-IN" sz="2400" dirty="0" smtClean="0"/>
              <a:t>timing of </a:t>
            </a:r>
            <a:r>
              <a:rPr lang="en-IN" sz="2400" dirty="0"/>
              <a:t>the transmitting interface</a:t>
            </a:r>
            <a:r>
              <a:rPr lang="en-IN" sz="2400" dirty="0" smtClean="0"/>
              <a:t>.</a:t>
            </a:r>
          </a:p>
          <a:p>
            <a:pPr algn="just">
              <a:lnSpc>
                <a:spcPct val="150000"/>
              </a:lnSpc>
            </a:pPr>
            <a:endParaRPr lang="en-IN" sz="600" dirty="0" smtClean="0"/>
          </a:p>
          <a:p>
            <a:pPr algn="just">
              <a:lnSpc>
                <a:spcPct val="150000"/>
              </a:lnSpc>
            </a:pPr>
            <a:r>
              <a:rPr lang="en-IN" sz="2400" dirty="0"/>
              <a:t>The final two bits in the Start </a:t>
            </a:r>
            <a:r>
              <a:rPr lang="en-IN" sz="2400" dirty="0" smtClean="0"/>
              <a:t>Frame Delimiter </a:t>
            </a:r>
            <a:r>
              <a:rPr lang="en-IN" sz="2400" dirty="0"/>
              <a:t>indicate the end of the Preamble.</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21968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IN" sz="1000" dirty="0" smtClean="0"/>
          </a:p>
          <a:p>
            <a:pPr algn="just" eaLnBrk="1" hangingPunct="1">
              <a:lnSpc>
                <a:spcPct val="150000"/>
              </a:lnSpc>
              <a:defRPr/>
            </a:pPr>
            <a:r>
              <a:rPr lang="en-IN" sz="2400" dirty="0" smtClean="0"/>
              <a:t>In </a:t>
            </a:r>
            <a:r>
              <a:rPr lang="en-IN" sz="2400" dirty="0"/>
              <a:t>business environments, the router would be replaced by switches, which allow you to multiply the amount of connections you distribute, or by a server, which becomes the mainframe for storing data from all connected hardware</a:t>
            </a:r>
            <a:r>
              <a:rPr lang="en-IN" sz="2400" dirty="0" smtClean="0"/>
              <a:t>.</a:t>
            </a:r>
          </a:p>
          <a:p>
            <a:pPr algn="just" eaLnBrk="1" hangingPunct="1">
              <a:lnSpc>
                <a:spcPct val="150000"/>
              </a:lnSpc>
              <a:defRPr/>
            </a:pPr>
            <a:endParaRPr lang="en-IN" altLang="en-US" sz="24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IN" sz="2400" b="1" dirty="0">
                <a:solidFill>
                  <a:srgbClr val="FF0000"/>
                </a:solidFill>
              </a:rPr>
              <a:t>Ethernet </a:t>
            </a:r>
            <a:r>
              <a:rPr lang="en-IN" sz="2400" b="1" dirty="0" smtClean="0">
                <a:solidFill>
                  <a:srgbClr val="FF0000"/>
                </a:solidFill>
              </a:rPr>
              <a:t>cords</a:t>
            </a:r>
            <a:r>
              <a:rPr lang="en-IN" sz="2400" dirty="0" smtClean="0">
                <a:solidFill>
                  <a:srgbClr val="FF0000"/>
                </a:solidFill>
              </a:rPr>
              <a:t>: </a:t>
            </a:r>
            <a:r>
              <a:rPr lang="en-IN" sz="2400" dirty="0"/>
              <a:t>If you are using wired connections, you need Ethernet cords to connect the router to computers, printers, or other devices Network </a:t>
            </a:r>
            <a:r>
              <a:rPr lang="en-IN" sz="2400" dirty="0" smtClean="0"/>
              <a:t>adapters.</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Elements 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03856"/>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The </a:t>
            </a:r>
            <a:r>
              <a:rPr lang="en-IN" sz="2400" dirty="0"/>
              <a:t>faster Ethernet interfaces use different methods to synchronize, </a:t>
            </a:r>
            <a:r>
              <a:rPr lang="en-IN" sz="2400" dirty="0" smtClean="0"/>
              <a:t>but include </a:t>
            </a:r>
            <a:r>
              <a:rPr lang="en-IN" sz="2400" dirty="0"/>
              <a:t>the Preamble for compatibility</a:t>
            </a:r>
            <a:r>
              <a:rPr lang="en-IN" sz="2400" dirty="0" smtClean="0"/>
              <a:t>.</a:t>
            </a:r>
          </a:p>
          <a:p>
            <a:pPr algn="just">
              <a:lnSpc>
                <a:spcPct val="150000"/>
              </a:lnSpc>
            </a:pPr>
            <a:endParaRPr lang="en-IN" sz="2400" dirty="0" smtClean="0"/>
          </a:p>
          <a:p>
            <a:pPr algn="just">
              <a:lnSpc>
                <a:spcPct val="150000"/>
              </a:lnSpc>
            </a:pPr>
            <a:r>
              <a:rPr lang="en-IN" sz="2400" dirty="0"/>
              <a:t>In the earlier DIX standard, the Preamble frame is 64 bits and includes </a:t>
            </a:r>
            <a:r>
              <a:rPr lang="en-IN" sz="2400" dirty="0" smtClean="0"/>
              <a:t>the Start-of-Frame </a:t>
            </a:r>
            <a:r>
              <a:rPr lang="en-IN" sz="2400" dirty="0"/>
              <a:t>byte, while the 802.3 standard defines the Start of Frame as </a:t>
            </a:r>
            <a:r>
              <a:rPr lang="en-IN" sz="2400" dirty="0" smtClean="0"/>
              <a:t>a separate </a:t>
            </a:r>
            <a:r>
              <a:rPr lang="en-IN" sz="2400" dirty="0"/>
              <a:t>field.</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83681"/>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buNone/>
              <a:defRPr/>
            </a:pPr>
            <a:r>
              <a:rPr lang="en-IN" sz="2400" b="1" u="sng" dirty="0"/>
              <a:t>Destination </a:t>
            </a:r>
            <a:r>
              <a:rPr lang="en-IN" sz="2400" b="1" u="sng" dirty="0" smtClean="0"/>
              <a:t>Address</a:t>
            </a:r>
          </a:p>
          <a:p>
            <a:pPr algn="just">
              <a:lnSpc>
                <a:spcPct val="150000"/>
              </a:lnSpc>
            </a:pPr>
            <a:r>
              <a:rPr lang="en-IN" sz="2400" dirty="0"/>
              <a:t>Every Ethernet interface has a 48-bit physical, or hardware, address </a:t>
            </a:r>
            <a:r>
              <a:rPr lang="en-IN" sz="2400" dirty="0" smtClean="0"/>
              <a:t>that identifies </a:t>
            </a:r>
            <a:r>
              <a:rPr lang="en-IN" sz="2400" dirty="0"/>
              <a:t>the interface on the network</a:t>
            </a:r>
            <a:r>
              <a:rPr lang="en-IN" sz="2400" dirty="0" smtClean="0"/>
              <a:t>.</a:t>
            </a:r>
          </a:p>
          <a:p>
            <a:pPr algn="just">
              <a:lnSpc>
                <a:spcPct val="150000"/>
              </a:lnSpc>
            </a:pPr>
            <a:endParaRPr lang="en-IN" sz="1000" dirty="0" smtClean="0"/>
          </a:p>
          <a:p>
            <a:pPr algn="just">
              <a:lnSpc>
                <a:spcPct val="150000"/>
              </a:lnSpc>
            </a:pPr>
            <a:r>
              <a:rPr lang="en-IN" sz="2400" dirty="0"/>
              <a:t>The Destination Address field </a:t>
            </a:r>
            <a:r>
              <a:rPr lang="en-IN" sz="2400" dirty="0" smtClean="0"/>
              <a:t>contains the </a:t>
            </a:r>
            <a:r>
              <a:rPr lang="en-IN" sz="2400" dirty="0"/>
              <a:t>physical address of the intended receiver of the frame</a:t>
            </a:r>
            <a:r>
              <a:rPr lang="en-IN" sz="2400" dirty="0" smtClean="0"/>
              <a:t>.</a:t>
            </a:r>
          </a:p>
          <a:p>
            <a:pPr algn="just">
              <a:lnSpc>
                <a:spcPct val="150000"/>
              </a:lnSpc>
            </a:pPr>
            <a:endParaRPr lang="en-IN" sz="1000" dirty="0" smtClean="0"/>
          </a:p>
          <a:p>
            <a:pPr algn="just">
              <a:lnSpc>
                <a:spcPct val="150000"/>
              </a:lnSpc>
            </a:pPr>
            <a:r>
              <a:rPr lang="en-IN" sz="2400" dirty="0"/>
              <a:t>The </a:t>
            </a:r>
            <a:r>
              <a:rPr lang="en-IN" sz="2400" dirty="0" smtClean="0"/>
              <a:t>receiver may </a:t>
            </a:r>
            <a:r>
              <a:rPr lang="en-IN" sz="2400" dirty="0"/>
              <a:t>be an individual interface, a group of interfaces identified by a </a:t>
            </a:r>
            <a:r>
              <a:rPr lang="en-IN" sz="2400" dirty="0" smtClean="0"/>
              <a:t>multicast address</a:t>
            </a:r>
            <a:r>
              <a:rPr lang="en-IN" sz="2400" dirty="0"/>
              <a:t>, or a broadcast address to all interfaces in the network.</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83681"/>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buFont typeface="Arial" panose="020B0604020202020204" pitchFamily="34" charset="0"/>
              <a:buChar char="•"/>
              <a:defRPr/>
            </a:pPr>
            <a:endParaRPr lang="en-IN" sz="600" dirty="0" smtClean="0"/>
          </a:p>
          <a:p>
            <a:pPr algn="just" eaLnBrk="1" hangingPunct="1">
              <a:lnSpc>
                <a:spcPct val="150000"/>
              </a:lnSpc>
              <a:buFont typeface="Arial" panose="020B0604020202020204" pitchFamily="34" charset="0"/>
              <a:buChar char="•"/>
              <a:defRPr/>
            </a:pPr>
            <a:r>
              <a:rPr lang="en-IN" sz="2400" dirty="0" smtClean="0"/>
              <a:t>The </a:t>
            </a:r>
            <a:r>
              <a:rPr lang="en-IN" sz="2400" dirty="0"/>
              <a:t>first two transmitted bits in the address have special meanings</a:t>
            </a:r>
            <a:r>
              <a:rPr lang="en-IN" sz="2400" dirty="0" smtClean="0"/>
              <a:t>.</a:t>
            </a:r>
          </a:p>
          <a:p>
            <a:pPr algn="just">
              <a:lnSpc>
                <a:spcPct val="150000"/>
              </a:lnSpc>
            </a:pPr>
            <a:r>
              <a:rPr lang="en-IN" sz="2400" dirty="0"/>
              <a:t>The </a:t>
            </a:r>
            <a:r>
              <a:rPr lang="en-IN" sz="2400" dirty="0" smtClean="0"/>
              <a:t>first bit </a:t>
            </a:r>
            <a:r>
              <a:rPr lang="en-IN" sz="2400" dirty="0"/>
              <a:t>is 0 if the address is for a single interface, and 1 if the address is a </a:t>
            </a:r>
            <a:r>
              <a:rPr lang="en-IN" sz="2400" dirty="0" smtClean="0"/>
              <a:t>multicast or </a:t>
            </a:r>
            <a:r>
              <a:rPr lang="en-IN" sz="2400" dirty="0"/>
              <a:t>broadcast address</a:t>
            </a:r>
            <a:r>
              <a:rPr lang="en-IN" sz="2400" dirty="0" smtClean="0"/>
              <a:t>.</a:t>
            </a:r>
          </a:p>
          <a:p>
            <a:pPr algn="just">
              <a:lnSpc>
                <a:spcPct val="150000"/>
              </a:lnSpc>
            </a:pPr>
            <a:r>
              <a:rPr lang="en-IN" sz="2400" dirty="0"/>
              <a:t>A broadcast address is all 1s and is directed </a:t>
            </a:r>
            <a:r>
              <a:rPr lang="en-IN" sz="2400" dirty="0" smtClean="0"/>
              <a:t>to every </a:t>
            </a:r>
            <a:r>
              <a:rPr lang="en-IN" sz="2400" dirty="0"/>
              <a:t>interface in the network</a:t>
            </a:r>
            <a:r>
              <a:rPr lang="en-IN" sz="2400" dirty="0" smtClean="0"/>
              <a:t>.</a:t>
            </a:r>
          </a:p>
          <a:p>
            <a:pPr algn="just">
              <a:lnSpc>
                <a:spcPct val="150000"/>
              </a:lnSpc>
            </a:pPr>
            <a:r>
              <a:rPr lang="en-IN" sz="2400" dirty="0"/>
              <a:t>Multicasting provides a way for an </a:t>
            </a:r>
            <a:r>
              <a:rPr lang="en-IN" sz="2400" dirty="0" smtClean="0"/>
              <a:t>interface to </a:t>
            </a:r>
            <a:r>
              <a:rPr lang="en-IN" sz="2400" dirty="0"/>
              <a:t>communicate with a selected group of interfaces</a:t>
            </a:r>
            <a:r>
              <a:rPr lang="en-IN" sz="2400" dirty="0" smtClean="0"/>
              <a:t>.</a:t>
            </a:r>
          </a:p>
          <a:p>
            <a:pPr algn="just">
              <a:lnSpc>
                <a:spcPct val="150000"/>
              </a:lnSpc>
            </a:pPr>
            <a:r>
              <a:rPr lang="en-IN" sz="2400" dirty="0"/>
              <a:t>The interfaces in </a:t>
            </a:r>
            <a:r>
              <a:rPr lang="en-IN" sz="2400" dirty="0" smtClean="0"/>
              <a:t>the multicast </a:t>
            </a:r>
            <a:r>
              <a:rPr lang="en-IN" sz="2400" dirty="0"/>
              <a:t>group are configured to accept frames sent to a specific </a:t>
            </a:r>
            <a:r>
              <a:rPr lang="en-IN" sz="2400" dirty="0" smtClean="0"/>
              <a:t>multicast address</a:t>
            </a:r>
            <a:r>
              <a:rPr lang="en-IN" sz="2400" dirty="0"/>
              <a: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83681"/>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400" dirty="0" smtClean="0"/>
          </a:p>
          <a:p>
            <a:pPr algn="just">
              <a:lnSpc>
                <a:spcPct val="150000"/>
              </a:lnSpc>
            </a:pPr>
            <a:r>
              <a:rPr lang="en-IN" sz="2400" dirty="0" smtClean="0"/>
              <a:t>The </a:t>
            </a:r>
            <a:r>
              <a:rPr lang="en-IN" sz="2400" dirty="0"/>
              <a:t>second bit of the destination address is zero if the address was </a:t>
            </a:r>
            <a:r>
              <a:rPr lang="en-IN" sz="2400" dirty="0" smtClean="0"/>
              <a:t>assigned by </a:t>
            </a:r>
            <a:r>
              <a:rPr lang="en-IN" sz="2400" dirty="0"/>
              <a:t>the manufacturer of the interface, which is the usual case</a:t>
            </a:r>
            <a:r>
              <a:rPr lang="en-IN" sz="2400" dirty="0" smtClean="0"/>
              <a:t>.</a:t>
            </a:r>
          </a:p>
          <a:p>
            <a:pPr algn="just">
              <a:lnSpc>
                <a:spcPct val="150000"/>
              </a:lnSpc>
            </a:pPr>
            <a:endParaRPr lang="en-IN" sz="2400" dirty="0" smtClean="0"/>
          </a:p>
          <a:p>
            <a:pPr algn="just">
              <a:lnSpc>
                <a:spcPct val="150000"/>
              </a:lnSpc>
            </a:pPr>
            <a:r>
              <a:rPr lang="en-IN" sz="2400" dirty="0"/>
              <a:t>In the </a:t>
            </a:r>
            <a:r>
              <a:rPr lang="en-IN" sz="2400" dirty="0" smtClean="0"/>
              <a:t>802.3 standard</a:t>
            </a:r>
            <a:r>
              <a:rPr lang="en-IN" sz="2400" dirty="0"/>
              <a:t>, the second bit is 1 if the address is administered locally</a:t>
            </a:r>
            <a:r>
              <a:rPr lang="en-IN" sz="2400" dirty="0" smtClean="0"/>
              <a:t>.</a:t>
            </a:r>
          </a:p>
          <a:p>
            <a:pPr algn="just">
              <a:lnSpc>
                <a:spcPct val="150000"/>
              </a:lnSpc>
            </a:pPr>
            <a:endParaRPr lang="en-IN" sz="2400" dirty="0" smtClean="0"/>
          </a:p>
          <a:p>
            <a:pPr algn="just">
              <a:lnSpc>
                <a:spcPct val="150000"/>
              </a:lnSpc>
            </a:pPr>
            <a:r>
              <a:rPr lang="en-IN" sz="2400" dirty="0"/>
              <a:t>In </a:t>
            </a:r>
            <a:r>
              <a:rPr lang="en-IN" sz="2400" dirty="0" smtClean="0"/>
              <a:t>the DIX </a:t>
            </a:r>
            <a:r>
              <a:rPr lang="en-IN" sz="2400" dirty="0"/>
              <a:t>standard, the second bit is always zero.</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83681"/>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buNone/>
              <a:defRPr/>
            </a:pPr>
            <a:endParaRPr lang="en-IN" sz="1000" b="1" u="sng" smtClean="0"/>
          </a:p>
          <a:p>
            <a:pPr marL="0" indent="0" algn="just" eaLnBrk="1" hangingPunct="1">
              <a:lnSpc>
                <a:spcPct val="150000"/>
              </a:lnSpc>
              <a:buNone/>
              <a:defRPr/>
            </a:pPr>
            <a:r>
              <a:rPr lang="en-IN" sz="2400" b="1" u="sng" dirty="0" smtClean="0"/>
              <a:t>Source Address</a:t>
            </a:r>
          </a:p>
          <a:p>
            <a:pPr algn="just">
              <a:lnSpc>
                <a:spcPct val="150000"/>
              </a:lnSpc>
            </a:pPr>
            <a:r>
              <a:rPr lang="en-IN" sz="2400" dirty="0"/>
              <a:t>The Source Address field contains the 48-bit physical address of the </a:t>
            </a:r>
            <a:r>
              <a:rPr lang="en-IN" sz="2400" dirty="0" smtClean="0"/>
              <a:t>transmitting interface</a:t>
            </a:r>
            <a:r>
              <a:rPr lang="en-IN" sz="2400" dirty="0"/>
              <a:t>. </a:t>
            </a:r>
            <a:endParaRPr lang="en-IN" sz="2400" dirty="0" smtClean="0"/>
          </a:p>
          <a:p>
            <a:pPr algn="just">
              <a:lnSpc>
                <a:spcPct val="150000"/>
              </a:lnSpc>
            </a:pPr>
            <a:endParaRPr lang="en-IN" sz="1800" dirty="0" smtClean="0"/>
          </a:p>
          <a:p>
            <a:pPr marL="0" indent="0" algn="just">
              <a:lnSpc>
                <a:spcPct val="150000"/>
              </a:lnSpc>
              <a:buNone/>
            </a:pPr>
            <a:r>
              <a:rPr lang="en-IN" sz="2400" b="1" u="sng" dirty="0" smtClean="0"/>
              <a:t>Length/Type</a:t>
            </a:r>
          </a:p>
          <a:p>
            <a:pPr algn="just">
              <a:lnSpc>
                <a:spcPct val="150000"/>
              </a:lnSpc>
              <a:buFont typeface="Arial" panose="020B0604020202020204" pitchFamily="34" charset="0"/>
              <a:buChar char="•"/>
            </a:pPr>
            <a:r>
              <a:rPr lang="en-IN" sz="2400" dirty="0"/>
              <a:t>The Length/Type field </a:t>
            </a:r>
            <a:r>
              <a:rPr lang="en-IN" sz="2400" dirty="0" smtClean="0"/>
              <a:t>is  </a:t>
            </a:r>
            <a:r>
              <a:rPr lang="en-IN" sz="2400" dirty="0"/>
              <a:t>16 bits that can have one of two meanings</a:t>
            </a:r>
            <a:r>
              <a:rPr lang="en-IN" sz="2400" dirty="0" smtClean="0"/>
              <a:t>.</a:t>
            </a:r>
          </a:p>
          <a:p>
            <a:pPr>
              <a:lnSpc>
                <a:spcPct val="150000"/>
              </a:lnSpc>
            </a:pPr>
            <a:r>
              <a:rPr lang="en-IN" sz="2400" dirty="0" smtClean="0"/>
              <a:t>The field </a:t>
            </a:r>
            <a:r>
              <a:rPr lang="en-IN" sz="2400" dirty="0"/>
              <a:t>can indicate the number of bytes of valid data in the data field or </a:t>
            </a:r>
            <a:r>
              <a:rPr lang="en-IN" sz="2400" dirty="0" smtClean="0"/>
              <a:t>the protocol </a:t>
            </a:r>
            <a:r>
              <a:rPr lang="en-IN" sz="2400" dirty="0"/>
              <a:t>used by the data in the field that follows.</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83681"/>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If the value is less than or equal to 1500 decimal (5DCh), the value </a:t>
            </a:r>
            <a:r>
              <a:rPr lang="en-IN" sz="2400" dirty="0" smtClean="0"/>
              <a:t>indicates length.</a:t>
            </a:r>
          </a:p>
          <a:p>
            <a:pPr algn="just">
              <a:lnSpc>
                <a:spcPct val="150000"/>
              </a:lnSpc>
            </a:pPr>
            <a:endParaRPr lang="en-IN" sz="1000" dirty="0" smtClean="0"/>
          </a:p>
          <a:p>
            <a:pPr algn="just">
              <a:lnSpc>
                <a:spcPct val="150000"/>
              </a:lnSpc>
            </a:pPr>
            <a:r>
              <a:rPr lang="en-IN" sz="2400" dirty="0"/>
              <a:t>The data field must contain between 46 and 1500 bytes</a:t>
            </a:r>
            <a:r>
              <a:rPr lang="en-IN" sz="2400" dirty="0" smtClean="0"/>
              <a:t>.</a:t>
            </a:r>
          </a:p>
          <a:p>
            <a:pPr algn="just">
              <a:lnSpc>
                <a:spcPct val="150000"/>
              </a:lnSpc>
            </a:pPr>
            <a:endParaRPr lang="en-IN" sz="1000" dirty="0" smtClean="0"/>
          </a:p>
          <a:p>
            <a:pPr algn="just">
              <a:lnSpc>
                <a:spcPct val="150000"/>
              </a:lnSpc>
            </a:pPr>
            <a:r>
              <a:rPr lang="en-IN" sz="2400" dirty="0"/>
              <a:t>If there </a:t>
            </a:r>
            <a:r>
              <a:rPr lang="en-IN" sz="2400" dirty="0" smtClean="0"/>
              <a:t>are less </a:t>
            </a:r>
            <a:r>
              <a:rPr lang="en-IN" sz="2400" dirty="0"/>
              <a:t>than 46 bytes of valid, or usable, data, the length field can indicate </a:t>
            </a:r>
            <a:r>
              <a:rPr lang="en-IN" sz="2400" dirty="0" smtClean="0"/>
              <a:t>how many </a:t>
            </a:r>
            <a:r>
              <a:rPr lang="en-IN" sz="2400" dirty="0"/>
              <a:t>of the bytes are valid data</a:t>
            </a:r>
            <a:r>
              <a:rPr lang="en-IN" sz="2400" dirty="0" smtClean="0"/>
              <a:t>.</a:t>
            </a:r>
          </a:p>
          <a:p>
            <a:pPr algn="just">
              <a:lnSpc>
                <a:spcPct val="150000"/>
              </a:lnSpc>
            </a:pPr>
            <a:endParaRPr lang="en-IN" sz="1000" dirty="0" smtClean="0"/>
          </a:p>
          <a:p>
            <a:pPr algn="just">
              <a:lnSpc>
                <a:spcPct val="150000"/>
              </a:lnSpc>
            </a:pPr>
            <a:r>
              <a:rPr lang="en-IN" sz="2400" dirty="0"/>
              <a:t>If the value is greater than or equal to 1536 decimal (600h), </a:t>
            </a:r>
            <a:r>
              <a:rPr lang="en-IN" sz="2400" dirty="0" smtClean="0"/>
              <a:t>the Length/Type </a:t>
            </a:r>
            <a:r>
              <a:rPr lang="en-IN" sz="2400" dirty="0"/>
              <a:t>field indicates the protocol that the contents of the data </a:t>
            </a:r>
            <a:r>
              <a:rPr lang="en-IN" sz="2400" dirty="0" smtClean="0"/>
              <a:t>field use</a:t>
            </a:r>
            <a:r>
              <a:rPr lang="en-IN" sz="2400" dirty="0"/>
              <a:t>.</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190971"/>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buFont typeface="Arial" panose="020B0604020202020204" pitchFamily="34" charset="0"/>
              <a:buChar char="•"/>
              <a:defRPr/>
            </a:pPr>
            <a:r>
              <a:rPr lang="en-IN" sz="2400" dirty="0"/>
              <a:t>Values from 1501 to 1535 decimal are undefined</a:t>
            </a:r>
            <a:r>
              <a:rPr lang="en-IN" sz="2400" dirty="0" smtClean="0"/>
              <a:t>.</a:t>
            </a:r>
          </a:p>
          <a:p>
            <a:pPr algn="just" eaLnBrk="1" hangingPunct="1">
              <a:lnSpc>
                <a:spcPct val="150000"/>
              </a:lnSpc>
              <a:buFont typeface="Arial" panose="020B0604020202020204" pitchFamily="34" charset="0"/>
              <a:buChar char="•"/>
              <a:defRPr/>
            </a:pPr>
            <a:r>
              <a:rPr lang="en-IN" sz="2400" dirty="0"/>
              <a:t>The DIX standard defined this field as a type field only</a:t>
            </a:r>
            <a:r>
              <a:rPr lang="en-IN" sz="2400" dirty="0" smtClean="0"/>
              <a:t>.</a:t>
            </a:r>
          </a:p>
          <a:p>
            <a:pPr algn="just">
              <a:lnSpc>
                <a:spcPct val="150000"/>
              </a:lnSpc>
            </a:pPr>
            <a:r>
              <a:rPr lang="en-IN" sz="2400" dirty="0"/>
              <a:t>The original </a:t>
            </a:r>
            <a:r>
              <a:rPr lang="en-IN" sz="2400" dirty="0" smtClean="0"/>
              <a:t>IEEE 802.3 </a:t>
            </a:r>
            <a:r>
              <a:rPr lang="en-IN" sz="2400" dirty="0"/>
              <a:t>standard defined the field as a length field only</a:t>
            </a:r>
            <a:r>
              <a:rPr lang="en-IN" sz="2400" dirty="0" smtClean="0"/>
              <a:t>.</a:t>
            </a:r>
          </a:p>
          <a:p>
            <a:pPr algn="just">
              <a:lnSpc>
                <a:spcPct val="150000"/>
              </a:lnSpc>
            </a:pPr>
            <a:r>
              <a:rPr lang="en-IN" sz="2400" dirty="0"/>
              <a:t>The current </a:t>
            </a:r>
            <a:r>
              <a:rPr lang="en-IN" sz="2400" dirty="0" smtClean="0"/>
              <a:t>802.3 standard </a:t>
            </a:r>
            <a:r>
              <a:rPr lang="en-IN" sz="2400" dirty="0"/>
              <a:t>allows either use</a:t>
            </a:r>
            <a:r>
              <a:rPr lang="en-IN" sz="2400" dirty="0" smtClean="0"/>
              <a:t>.</a:t>
            </a:r>
          </a:p>
          <a:p>
            <a:pPr marL="0" indent="0" algn="just">
              <a:lnSpc>
                <a:spcPct val="150000"/>
              </a:lnSpc>
              <a:buNone/>
            </a:pPr>
            <a:endParaRPr lang="en-IN" sz="2400" b="1" u="sng" dirty="0" smtClean="0"/>
          </a:p>
          <a:p>
            <a:pPr marL="0" indent="0" algn="just">
              <a:lnSpc>
                <a:spcPct val="150000"/>
              </a:lnSpc>
              <a:buNone/>
            </a:pPr>
            <a:r>
              <a:rPr lang="en-IN" sz="2400" b="1" u="sng" dirty="0" smtClean="0"/>
              <a:t>Data</a:t>
            </a:r>
          </a:p>
          <a:p>
            <a:pPr>
              <a:lnSpc>
                <a:spcPct val="150000"/>
              </a:lnSpc>
            </a:pPr>
            <a:r>
              <a:rPr lang="en-IN" sz="2400" dirty="0" smtClean="0"/>
              <a:t>The data is </a:t>
            </a:r>
            <a:r>
              <a:rPr lang="en-IN" sz="2400" dirty="0"/>
              <a:t>the information that the transmitting interface wants to send.</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686"/>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buFont typeface="Arial" panose="020B0604020202020204" pitchFamily="34" charset="0"/>
              <a:buChar char="•"/>
              <a:defRPr/>
            </a:pPr>
            <a:endParaRPr lang="en-IN" sz="1000" dirty="0" smtClean="0"/>
          </a:p>
          <a:p>
            <a:pPr algn="just" eaLnBrk="1" hangingPunct="1">
              <a:lnSpc>
                <a:spcPct val="150000"/>
              </a:lnSpc>
              <a:buFont typeface="Arial" panose="020B0604020202020204" pitchFamily="34" charset="0"/>
              <a:buChar char="•"/>
              <a:defRPr/>
            </a:pPr>
            <a:r>
              <a:rPr lang="en-IN" sz="2400" dirty="0" smtClean="0"/>
              <a:t>The </a:t>
            </a:r>
            <a:r>
              <a:rPr lang="en-IN" sz="2400" dirty="0"/>
              <a:t>data field must be between 46 and 1500 bytes</a:t>
            </a:r>
            <a:r>
              <a:rPr lang="en-IN" sz="2400" dirty="0" smtClean="0"/>
              <a:t>.</a:t>
            </a:r>
          </a:p>
          <a:p>
            <a:pPr algn="just">
              <a:lnSpc>
                <a:spcPct val="150000"/>
              </a:lnSpc>
            </a:pPr>
            <a:r>
              <a:rPr lang="en-IN" sz="2400" dirty="0"/>
              <a:t>If there are fewer </a:t>
            </a:r>
            <a:r>
              <a:rPr lang="en-IN" sz="2400" dirty="0" smtClean="0"/>
              <a:t>than 46 </a:t>
            </a:r>
            <a:r>
              <a:rPr lang="en-IN" sz="2400" dirty="0"/>
              <a:t>bytes of data, the field must include pad bytes to increase the size to </a:t>
            </a:r>
            <a:r>
              <a:rPr lang="en-IN" sz="2400" dirty="0" smtClean="0"/>
              <a:t>46 bytes.</a:t>
            </a:r>
          </a:p>
          <a:p>
            <a:pPr algn="just">
              <a:lnSpc>
                <a:spcPct val="150000"/>
              </a:lnSpc>
            </a:pPr>
            <a:r>
              <a:rPr lang="en-IN" sz="2400" dirty="0"/>
              <a:t>If the transmitting interface has more than 1500 bytes to send, it </a:t>
            </a:r>
            <a:r>
              <a:rPr lang="en-IN" sz="2400" dirty="0" smtClean="0"/>
              <a:t>uses multiple </a:t>
            </a:r>
            <a:r>
              <a:rPr lang="en-IN" sz="2400" dirty="0"/>
              <a:t>frames</a:t>
            </a:r>
            <a:r>
              <a:rPr lang="en-IN" sz="2400" dirty="0" smtClean="0"/>
              <a:t>.</a:t>
            </a:r>
          </a:p>
          <a:p>
            <a:pPr algn="just">
              <a:lnSpc>
                <a:spcPct val="150000"/>
              </a:lnSpc>
            </a:pPr>
            <a:r>
              <a:rPr lang="en-IN" sz="2400" dirty="0"/>
              <a:t>T</a:t>
            </a:r>
            <a:r>
              <a:rPr lang="en-IN" sz="2400" dirty="0" smtClean="0"/>
              <a:t>he </a:t>
            </a:r>
            <a:r>
              <a:rPr lang="en-IN" sz="2400" dirty="0"/>
              <a:t>data field often contains </a:t>
            </a:r>
            <a:r>
              <a:rPr lang="en-IN" sz="2400" dirty="0" smtClean="0"/>
              <a:t>additional information </a:t>
            </a:r>
            <a:r>
              <a:rPr lang="en-IN" sz="2400" dirty="0"/>
              <a:t>besides the raw data being sent. This information is typically </a:t>
            </a:r>
            <a:r>
              <a:rPr lang="en-IN" sz="2400" dirty="0" smtClean="0"/>
              <a:t>in </a:t>
            </a:r>
            <a:r>
              <a:rPr lang="en-IN" sz="2400" dirty="0"/>
              <a:t>headers that precede the data.</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686"/>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Another term for the contents of the data field is the message. The data payload, or message body, is the message minus any headers or other supplemental information in the data field.</a:t>
            </a:r>
          </a:p>
          <a:p>
            <a:pPr algn="just">
              <a:lnSpc>
                <a:spcPct val="150000"/>
              </a:lnSpc>
            </a:pPr>
            <a:endParaRPr lang="en-IN" sz="1000" dirty="0" smtClean="0"/>
          </a:p>
          <a:p>
            <a:pPr algn="just">
              <a:lnSpc>
                <a:spcPct val="150000"/>
              </a:lnSpc>
            </a:pPr>
            <a:r>
              <a:rPr lang="en-IN" sz="2400" dirty="0" smtClean="0"/>
              <a:t>An Ethernet frame must be at least 512 bits (64 bytes) not including the Preamble and Start-of-Frame bits.</a:t>
            </a:r>
          </a:p>
          <a:p>
            <a:pPr algn="just">
              <a:lnSpc>
                <a:spcPct val="150000"/>
              </a:lnSpc>
            </a:pPr>
            <a:endParaRPr lang="en-IN" sz="1000" dirty="0" smtClean="0"/>
          </a:p>
          <a:p>
            <a:pPr algn="just">
              <a:lnSpc>
                <a:spcPct val="150000"/>
              </a:lnSpc>
            </a:pPr>
            <a:r>
              <a:rPr lang="en-IN" sz="2400" dirty="0" smtClean="0"/>
              <a:t>This is the size of a frame with the minimum 46 data bytes. Receiving interfaces ignore frames that are shorter than this minimum size.</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686"/>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buNone/>
              <a:defRPr/>
            </a:pPr>
            <a:r>
              <a:rPr lang="en-IN" sz="2400" b="1" u="sng" dirty="0"/>
              <a:t>Frame Check </a:t>
            </a:r>
            <a:r>
              <a:rPr lang="en-IN" sz="2400" b="1" u="sng" dirty="0" smtClean="0"/>
              <a:t>Sequence</a:t>
            </a:r>
          </a:p>
          <a:p>
            <a:pPr algn="just">
              <a:lnSpc>
                <a:spcPct val="150000"/>
              </a:lnSpc>
            </a:pPr>
            <a:r>
              <a:rPr lang="en-IN" sz="2400" dirty="0"/>
              <a:t>The Frame Check Sequence (FCS) field enables the receiving interface </a:t>
            </a:r>
            <a:r>
              <a:rPr lang="en-IN" sz="2400" dirty="0" smtClean="0"/>
              <a:t>to detect </a:t>
            </a:r>
            <a:r>
              <a:rPr lang="en-IN" sz="2400" dirty="0"/>
              <a:t>errors in a received frame</a:t>
            </a:r>
            <a:r>
              <a:rPr lang="en-IN" sz="2400" dirty="0" smtClean="0"/>
              <a:t>.</a:t>
            </a:r>
          </a:p>
          <a:p>
            <a:pPr algn="just">
              <a:lnSpc>
                <a:spcPct val="150000"/>
              </a:lnSpc>
            </a:pPr>
            <a:r>
              <a:rPr lang="en-IN" sz="2400" dirty="0"/>
              <a:t>Electrical noise or other problems in the network can corrupt a frame’s contents</a:t>
            </a:r>
            <a:r>
              <a:rPr lang="en-IN" sz="2400" dirty="0" smtClean="0"/>
              <a:t>.</a:t>
            </a:r>
          </a:p>
          <a:p>
            <a:pPr algn="just">
              <a:lnSpc>
                <a:spcPct val="150000"/>
              </a:lnSpc>
            </a:pPr>
            <a:r>
              <a:rPr lang="en-IN" sz="2400" dirty="0"/>
              <a:t>A receiving interface can detect corrupted data by using the </a:t>
            </a:r>
            <a:r>
              <a:rPr lang="en-IN" sz="2400" dirty="0" smtClean="0"/>
              <a:t>32-bit cyclic </a:t>
            </a:r>
            <a:r>
              <a:rPr lang="en-IN" sz="2400" dirty="0"/>
              <a:t>redundancy check (CRC) value in the frame check sequence field</a:t>
            </a:r>
            <a:r>
              <a:rPr lang="en-IN" sz="2400" dirty="0" smtClean="0"/>
              <a:t>.</a:t>
            </a: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68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r>
              <a:rPr lang="en-IN" sz="2400" dirty="0"/>
              <a:t>Once your devices are connected to the router, they can read the internet signal because they have a network adapter</a:t>
            </a:r>
            <a:r>
              <a:rPr lang="en-IN" sz="2400" dirty="0" smtClean="0"/>
              <a:t>.</a:t>
            </a:r>
          </a:p>
          <a:p>
            <a:pPr algn="just" eaLnBrk="1" hangingPunct="1">
              <a:lnSpc>
                <a:spcPct val="150000"/>
              </a:lnSpc>
              <a:defRPr/>
            </a:pPr>
            <a:endParaRPr lang="en-IN" altLang="en-US" sz="24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IN" sz="2400" dirty="0"/>
              <a:t>Most of today’s computers have network adapters built in, whether they are compatible with wired or wireless Internet connections</a:t>
            </a:r>
            <a:r>
              <a:rPr lang="en-IN" sz="2400" dirty="0" smtClean="0"/>
              <a:t>.</a:t>
            </a:r>
          </a:p>
          <a:p>
            <a:pPr algn="just" eaLnBrk="1" hangingPunct="1">
              <a:lnSpc>
                <a:spcPct val="150000"/>
              </a:lnSpc>
              <a:defRPr/>
            </a:pPr>
            <a:endParaRPr lang="en-IN" sz="2400" dirty="0" smtClean="0"/>
          </a:p>
          <a:p>
            <a:pPr algn="just" eaLnBrk="1" hangingPunct="1">
              <a:lnSpc>
                <a:spcPct val="150000"/>
              </a:lnSpc>
              <a:defRPr/>
            </a:pPr>
            <a:r>
              <a:rPr lang="en-IN" sz="2400" dirty="0"/>
              <a:t>If you don’t use Ethernet cords to connect one or more of your devices, then you need wireless adapters that enable them to pick up the wireless signal from the router. </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Elements 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092992"/>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defRPr/>
            </a:pPr>
            <a:endParaRPr lang="en-IN" sz="1000" dirty="0" smtClean="0"/>
          </a:p>
          <a:p>
            <a:pPr algn="just" eaLnBrk="1" hangingPunct="1">
              <a:lnSpc>
                <a:spcPct val="150000"/>
              </a:lnSpc>
              <a:defRPr/>
            </a:pPr>
            <a:r>
              <a:rPr lang="en-IN" sz="2400" dirty="0" smtClean="0"/>
              <a:t>The </a:t>
            </a:r>
            <a:r>
              <a:rPr lang="en-IN" sz="2400" dirty="0"/>
              <a:t>transmitting interface performs a calculation, called the cyclic redundancy check, on the bytes to be sent and places the result in the frame check sequence field</a:t>
            </a:r>
            <a:r>
              <a:rPr lang="en-IN" sz="2400" dirty="0" smtClean="0"/>
              <a:t>.</a:t>
            </a:r>
          </a:p>
          <a:p>
            <a:pPr algn="just">
              <a:lnSpc>
                <a:spcPct val="150000"/>
              </a:lnSpc>
            </a:pPr>
            <a:r>
              <a:rPr lang="en-IN" sz="2400" dirty="0"/>
              <a:t>The receiving interface performs the same calculation on </a:t>
            </a:r>
            <a:r>
              <a:rPr lang="en-IN" sz="2400" dirty="0" smtClean="0"/>
              <a:t>the received </a:t>
            </a:r>
            <a:r>
              <a:rPr lang="en-IN" sz="2400" dirty="0"/>
              <a:t>bytes. If the results match, the frame’s contents are </a:t>
            </a:r>
            <a:r>
              <a:rPr lang="en-IN" sz="2400" dirty="0" smtClean="0"/>
              <a:t>     almost </a:t>
            </a:r>
            <a:r>
              <a:rPr lang="en-IN" sz="2400" dirty="0"/>
              <a:t>certain </a:t>
            </a:r>
            <a:r>
              <a:rPr lang="en-IN" sz="2400" dirty="0" smtClean="0"/>
              <a:t>to be </a:t>
            </a:r>
            <a:r>
              <a:rPr lang="en-IN" sz="2400" dirty="0"/>
              <a:t>identical to what was sent.</a:t>
            </a:r>
            <a:endParaRPr lang="en-US" altLang="en-US" sz="2400" u="sng" dirty="0">
              <a:cs typeface="Times New Roman" panose="02020603050405020304" pitchFamily="18" charset="0"/>
            </a:endParaRPr>
          </a:p>
          <a:p>
            <a:pPr algn="just">
              <a:lnSpc>
                <a:spcPct val="150000"/>
              </a:lnSpc>
            </a:pPr>
            <a:r>
              <a:rPr lang="en-IN" sz="2400" dirty="0"/>
              <a:t>The Ethernet controller’s hardware typically performs the CRC </a:t>
            </a:r>
            <a:r>
              <a:rPr lang="en-IN" sz="2400" dirty="0" smtClean="0"/>
              <a:t>calculations on </a:t>
            </a:r>
            <a:r>
              <a:rPr lang="en-IN" sz="2400" dirty="0"/>
              <a:t>both ends. On detecting an error in a received frame, the controller </a:t>
            </a:r>
            <a:r>
              <a:rPr lang="en-IN" sz="2400" dirty="0" smtClean="0"/>
              <a:t>typically sets </a:t>
            </a:r>
            <a:r>
              <a:rPr lang="en-IN" sz="2400" dirty="0"/>
              <a:t>a bit in a status register.</a:t>
            </a:r>
            <a:endParaRPr lang="en-US" altLang="en-US" sz="2400" dirty="0">
              <a:cs typeface="Times New Roman" panose="02020603050405020304" pitchFamily="18" charset="0"/>
            </a:endParaRPr>
          </a:p>
          <a:p>
            <a:pPr marL="0" indent="0" algn="just" eaLnBrk="1" hangingPunct="1">
              <a:lnSpc>
                <a:spcPct val="150000"/>
              </a:lnSpc>
              <a:buNone/>
              <a:defRPr/>
            </a:pPr>
            <a:endParaRPr lang="en-IN" sz="2400" dirty="0" smtClean="0"/>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600" b="1" dirty="0">
                <a:solidFill>
                  <a:srgbClr val="FF0000"/>
                </a:solidFill>
              </a:rPr>
              <a:t>Frames</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844185"/>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96752"/>
            <a:ext cx="8928992" cy="5184576"/>
          </a:xfrm>
        </p:spPr>
        <p:txBody>
          <a:bodyPr/>
          <a:lstStyle/>
          <a:p>
            <a:pPr algn="just">
              <a:lnSpc>
                <a:spcPct val="150000"/>
              </a:lnSpc>
            </a:pPr>
            <a:endParaRPr lang="en-IN" sz="1000" dirty="0" smtClean="0"/>
          </a:p>
          <a:p>
            <a:pPr algn="just">
              <a:lnSpc>
                <a:spcPct val="150000"/>
              </a:lnSpc>
            </a:pPr>
            <a:r>
              <a:rPr lang="en-IN" sz="2400" dirty="0" smtClean="0"/>
              <a:t>The </a:t>
            </a:r>
            <a:r>
              <a:rPr lang="en-IN" sz="2400" dirty="0"/>
              <a:t>Ethernet standard refers to the method of deciding who </a:t>
            </a:r>
            <a:r>
              <a:rPr lang="en-IN" sz="2400" dirty="0" smtClean="0"/>
              <a:t>gets to </a:t>
            </a:r>
            <a:r>
              <a:rPr lang="en-IN" sz="2400" dirty="0"/>
              <a:t>transmit as </a:t>
            </a:r>
            <a:r>
              <a:rPr lang="en-IN" sz="2400" i="1" dirty="0"/>
              <a:t>media access control</a:t>
            </a:r>
            <a:r>
              <a:rPr lang="en-IN" sz="2400" dirty="0" smtClean="0"/>
              <a:t>.</a:t>
            </a:r>
          </a:p>
          <a:p>
            <a:pPr algn="just">
              <a:lnSpc>
                <a:spcPct val="150000"/>
              </a:lnSpc>
            </a:pPr>
            <a:endParaRPr lang="en-IN" sz="1000" dirty="0" smtClean="0"/>
          </a:p>
          <a:p>
            <a:pPr algn="just">
              <a:lnSpc>
                <a:spcPct val="150000"/>
              </a:lnSpc>
            </a:pPr>
            <a:r>
              <a:rPr lang="en-IN" sz="2400" dirty="0"/>
              <a:t>There are several ways to achieve media access control. In some networks</a:t>
            </a:r>
            <a:r>
              <a:rPr lang="en-IN" sz="2400" dirty="0" smtClean="0"/>
              <a:t>, one </a:t>
            </a:r>
            <a:r>
              <a:rPr lang="en-IN" sz="2400" dirty="0"/>
              <a:t>computer is the master, and the other computers transmit only </a:t>
            </a:r>
            <a:r>
              <a:rPr lang="en-IN" sz="2400" dirty="0" smtClean="0"/>
              <a:t>after receiving permission from the master.</a:t>
            </a:r>
          </a:p>
          <a:p>
            <a:pPr algn="just">
              <a:lnSpc>
                <a:spcPct val="150000"/>
              </a:lnSpc>
            </a:pPr>
            <a:endParaRPr lang="en-IN" sz="1000" dirty="0" smtClean="0"/>
          </a:p>
          <a:p>
            <a:pPr>
              <a:lnSpc>
                <a:spcPct val="150000"/>
              </a:lnSpc>
            </a:pPr>
            <a:r>
              <a:rPr lang="en-IN" sz="2400" dirty="0"/>
              <a:t>The USB interface uses this type </a:t>
            </a:r>
            <a:r>
              <a:rPr lang="en-IN" sz="2400" dirty="0" smtClean="0"/>
              <a:t>of media-access </a:t>
            </a:r>
            <a:r>
              <a:rPr lang="en-IN" sz="2400" dirty="0"/>
              <a:t>control</a:t>
            </a:r>
            <a:r>
              <a:rPr lang="en-IN" sz="2400" dirty="0" smtClean="0"/>
              <a:t>.</a:t>
            </a:r>
          </a:p>
          <a:p>
            <a:pPr>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08112"/>
          </a:xfrm>
        </p:spPr>
        <p:txBody>
          <a:bodyPr/>
          <a:lstStyle/>
          <a:p>
            <a:pPr eaLnBrk="1" hangingPunct="1"/>
            <a:r>
              <a:rPr lang="en-IN" sz="3600" b="1" dirty="0">
                <a:solidFill>
                  <a:srgbClr val="FF0000"/>
                </a:solidFill>
              </a:rPr>
              <a:t>Media Access Control: Deciding When to Transmit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dirty="0" smtClean="0"/>
          </a:p>
          <a:p>
            <a:pPr algn="just">
              <a:lnSpc>
                <a:spcPct val="150000"/>
              </a:lnSpc>
            </a:pPr>
            <a:r>
              <a:rPr lang="en-IN" sz="2400" dirty="0" smtClean="0"/>
              <a:t>In </a:t>
            </a:r>
            <a:r>
              <a:rPr lang="en-IN" sz="2400" dirty="0"/>
              <a:t>a token-passing network, the computers take turns</a:t>
            </a:r>
            <a:r>
              <a:rPr lang="en-IN" sz="2400" dirty="0" smtClean="0"/>
              <a:t>. The </a:t>
            </a:r>
            <a:r>
              <a:rPr lang="en-IN" sz="2400" dirty="0"/>
              <a:t>token can be as basic as a register bit or sequence of bits that a </a:t>
            </a:r>
            <a:r>
              <a:rPr lang="en-IN" sz="2400" dirty="0" smtClean="0"/>
              <a:t>computer sets </a:t>
            </a:r>
            <a:r>
              <a:rPr lang="en-IN" sz="2400" dirty="0"/>
              <a:t>to indicate possession</a:t>
            </a:r>
            <a:r>
              <a:rPr lang="en-IN" sz="2400" dirty="0" smtClean="0"/>
              <a:t>.</a:t>
            </a:r>
          </a:p>
          <a:p>
            <a:pPr algn="just">
              <a:lnSpc>
                <a:spcPct val="150000"/>
              </a:lnSpc>
            </a:pPr>
            <a:endParaRPr lang="en-IN" sz="1000" dirty="0" smtClean="0"/>
          </a:p>
          <a:p>
            <a:pPr algn="just">
              <a:lnSpc>
                <a:spcPct val="150000"/>
              </a:lnSpc>
            </a:pPr>
            <a:r>
              <a:rPr lang="en-IN" sz="2400" dirty="0"/>
              <a:t>Only the computer holding the token </a:t>
            </a:r>
            <a:r>
              <a:rPr lang="en-IN" sz="2400" dirty="0" smtClean="0"/>
              <a:t>can transmit</a:t>
            </a:r>
            <a:r>
              <a:rPr lang="en-IN" sz="2400" dirty="0"/>
              <a:t>. When a computer finishes transmitting, it passes the token </a:t>
            </a:r>
            <a:r>
              <a:rPr lang="en-IN" sz="2400" dirty="0" smtClean="0"/>
              <a:t>to another </a:t>
            </a:r>
            <a:r>
              <a:rPr lang="en-IN" sz="2400" dirty="0"/>
              <a:t>computer</a:t>
            </a:r>
            <a:r>
              <a:rPr lang="en-IN" sz="2400" dirty="0" smtClean="0"/>
              <a:t>.</a:t>
            </a:r>
          </a:p>
          <a:p>
            <a:pPr algn="just">
              <a:lnSpc>
                <a:spcPct val="150000"/>
              </a:lnSpc>
            </a:pPr>
            <a:endParaRPr lang="en-IN" sz="1000" dirty="0" smtClean="0"/>
          </a:p>
          <a:p>
            <a:pPr algn="just">
              <a:lnSpc>
                <a:spcPct val="150000"/>
              </a:lnSpc>
            </a:pPr>
            <a:r>
              <a:rPr lang="en-IN" sz="2400" dirty="0"/>
              <a:t>The token-ring network described in IEEE </a:t>
            </a:r>
            <a:r>
              <a:rPr lang="en-IN" sz="2400" dirty="0" smtClean="0"/>
              <a:t>standard 802.5 </a:t>
            </a:r>
            <a:r>
              <a:rPr lang="en-IN" sz="2400" dirty="0"/>
              <a:t>is an example of a token-passing network.</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dirty="0" smtClean="0"/>
          </a:p>
          <a:p>
            <a:pPr algn="just">
              <a:lnSpc>
                <a:spcPct val="150000"/>
              </a:lnSpc>
            </a:pPr>
            <a:r>
              <a:rPr lang="en-IN" sz="2400" dirty="0" smtClean="0"/>
              <a:t>Ethernet </a:t>
            </a:r>
            <a:r>
              <a:rPr lang="en-IN" sz="2400" dirty="0"/>
              <a:t>uses a media-access control method called </a:t>
            </a:r>
            <a:r>
              <a:rPr lang="en-IN" sz="2400" i="1" dirty="0"/>
              <a:t>carrier sense </a:t>
            </a:r>
            <a:r>
              <a:rPr lang="en-IN" sz="2400" i="1" dirty="0" smtClean="0"/>
              <a:t>multiple access </a:t>
            </a:r>
            <a:r>
              <a:rPr lang="en-IN" sz="2400" i="1" dirty="0"/>
              <a:t>with collision detection</a:t>
            </a:r>
            <a:r>
              <a:rPr lang="en-IN" sz="2400" dirty="0"/>
              <a:t>, or CSMA/CD. This method allows any </a:t>
            </a:r>
            <a:r>
              <a:rPr lang="en-IN" sz="2400" dirty="0" smtClean="0"/>
              <a:t>interface to </a:t>
            </a:r>
            <a:r>
              <a:rPr lang="en-IN" sz="2400" dirty="0"/>
              <a:t>attempt to transmit any time the network is idle</a:t>
            </a:r>
            <a:r>
              <a:rPr lang="en-IN" sz="2400" dirty="0" smtClean="0"/>
              <a:t>.</a:t>
            </a:r>
          </a:p>
          <a:p>
            <a:pPr algn="just">
              <a:lnSpc>
                <a:spcPct val="150000"/>
              </a:lnSpc>
            </a:pPr>
            <a:r>
              <a:rPr lang="en-IN" sz="2400" dirty="0"/>
              <a:t>If two or </a:t>
            </a:r>
            <a:r>
              <a:rPr lang="en-IN" sz="2400" dirty="0" smtClean="0"/>
              <a:t>more interfaces </a:t>
            </a:r>
            <a:r>
              <a:rPr lang="en-IN" sz="2400" dirty="0"/>
              <a:t>try to transmit at the same time, both wait a bit, then retry</a:t>
            </a:r>
            <a:r>
              <a:rPr lang="en-IN" sz="2400" dirty="0" smtClean="0"/>
              <a:t>.</a:t>
            </a:r>
          </a:p>
          <a:p>
            <a:pPr algn="just">
              <a:lnSpc>
                <a:spcPct val="150000"/>
              </a:lnSpc>
            </a:pPr>
            <a:r>
              <a:rPr lang="en-IN" sz="2400" i="1" dirty="0"/>
              <a:t>Carrier sense </a:t>
            </a:r>
            <a:r>
              <a:rPr lang="en-IN" sz="2400" dirty="0"/>
              <a:t>means that </a:t>
            </a:r>
            <a:r>
              <a:rPr lang="en-IN" sz="2400" dirty="0" smtClean="0"/>
              <a:t>an interface </a:t>
            </a:r>
            <a:r>
              <a:rPr lang="en-IN" sz="2400" dirty="0"/>
              <a:t>that wants to transmit must monitor the network and sense, </a:t>
            </a:r>
            <a:r>
              <a:rPr lang="en-IN" sz="2400" dirty="0" smtClean="0"/>
              <a:t>or detect</a:t>
            </a:r>
            <a:r>
              <a:rPr lang="en-IN" sz="2400" dirty="0"/>
              <a:t>, when the network is idle, indicated by the absence of a carrier.</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16003"/>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i="1" dirty="0" smtClean="0"/>
          </a:p>
          <a:p>
            <a:pPr algn="just">
              <a:lnSpc>
                <a:spcPct val="150000"/>
              </a:lnSpc>
            </a:pPr>
            <a:r>
              <a:rPr lang="en-IN" sz="2400" i="1" dirty="0" smtClean="0"/>
              <a:t>Multiple </a:t>
            </a:r>
            <a:r>
              <a:rPr lang="en-IN" sz="2400" i="1" dirty="0"/>
              <a:t>access </a:t>
            </a:r>
            <a:r>
              <a:rPr lang="en-IN" sz="2400" dirty="0"/>
              <a:t>means that no single interface controls the network traffic</a:t>
            </a:r>
            <a:r>
              <a:rPr lang="en-IN" sz="2400" dirty="0" smtClean="0"/>
              <a:t>. Any </a:t>
            </a:r>
            <a:r>
              <a:rPr lang="en-IN" sz="2400" dirty="0"/>
              <a:t>interface can attempt to transmit on a network that has been idle for </a:t>
            </a:r>
            <a:r>
              <a:rPr lang="en-IN" sz="2400" dirty="0" smtClean="0"/>
              <a:t>at least </a:t>
            </a:r>
            <a:r>
              <a:rPr lang="en-IN" sz="2400" dirty="0"/>
              <a:t>the amount of time defined as the </a:t>
            </a:r>
            <a:r>
              <a:rPr lang="en-IN" sz="2400" dirty="0" err="1"/>
              <a:t>interframe</a:t>
            </a:r>
            <a:r>
              <a:rPr lang="en-IN" sz="2400" dirty="0"/>
              <a:t> gap (IFG</a:t>
            </a:r>
            <a:r>
              <a:rPr lang="en-IN" sz="2400" dirty="0" smtClean="0"/>
              <a:t>).</a:t>
            </a:r>
          </a:p>
          <a:p>
            <a:pPr algn="just">
              <a:lnSpc>
                <a:spcPct val="150000"/>
              </a:lnSpc>
            </a:pPr>
            <a:r>
              <a:rPr lang="en-IN" sz="2400" dirty="0" smtClean="0"/>
              <a:t>In </a:t>
            </a:r>
            <a:r>
              <a:rPr lang="en-IN" sz="2400" dirty="0"/>
              <a:t>a </a:t>
            </a:r>
            <a:r>
              <a:rPr lang="en-IN" sz="2400" dirty="0" smtClean="0"/>
              <a:t>10Mb/s network</a:t>
            </a:r>
            <a:r>
              <a:rPr lang="en-IN" sz="2400" dirty="0"/>
              <a:t>, the IFG equals 96 bit times, or 9.6 microseconds</a:t>
            </a:r>
            <a:r>
              <a:rPr lang="en-IN" sz="2400" dirty="0" smtClean="0"/>
              <a:t>.</a:t>
            </a:r>
          </a:p>
          <a:p>
            <a:pPr algn="just">
              <a:lnSpc>
                <a:spcPct val="150000"/>
              </a:lnSpc>
            </a:pPr>
            <a:r>
              <a:rPr lang="en-IN" sz="2400" dirty="0"/>
              <a:t>The Ethernet controller’s hardware normally handles the sending and </a:t>
            </a:r>
            <a:r>
              <a:rPr lang="en-IN" sz="2400" dirty="0" smtClean="0"/>
              <a:t>receiving of </a:t>
            </a:r>
            <a:r>
              <a:rPr lang="en-IN" sz="2400" dirty="0"/>
              <a:t>frames, including detecting collisions and deciding when to try </a:t>
            </a:r>
            <a:r>
              <a:rPr lang="en-IN" sz="2400" dirty="0" smtClean="0"/>
              <a:t>again after </a:t>
            </a:r>
            <a:r>
              <a:rPr lang="en-IN" sz="2400" dirty="0"/>
              <a:t>a </a:t>
            </a:r>
            <a:r>
              <a:rPr lang="en-IN" sz="2400" dirty="0" smtClean="0"/>
              <a:t>collision.</a:t>
            </a:r>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16003"/>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marL="0" indent="0" algn="just" eaLnBrk="1" hangingPunct="1">
              <a:lnSpc>
                <a:spcPct val="150000"/>
              </a:lnSpc>
              <a:buNone/>
              <a:defRPr/>
            </a:pPr>
            <a:r>
              <a:rPr lang="en-IN" sz="2400" b="1" u="sng" dirty="0"/>
              <a:t>Responding to </a:t>
            </a:r>
            <a:r>
              <a:rPr lang="en-IN" sz="2400" b="1" u="sng" dirty="0" smtClean="0"/>
              <a:t>Collisions</a:t>
            </a:r>
          </a:p>
          <a:p>
            <a:pPr algn="just">
              <a:lnSpc>
                <a:spcPct val="150000"/>
              </a:lnSpc>
            </a:pPr>
            <a:r>
              <a:rPr lang="en-IN" sz="2400" dirty="0"/>
              <a:t>A collision results when two interfaces in the same </a:t>
            </a:r>
            <a:r>
              <a:rPr lang="en-IN" sz="2400" i="1" dirty="0"/>
              <a:t>collision domain </a:t>
            </a:r>
            <a:r>
              <a:rPr lang="en-IN" sz="2400" dirty="0"/>
              <a:t>try </a:t>
            </a:r>
            <a:r>
              <a:rPr lang="en-IN" sz="2400" dirty="0" smtClean="0"/>
              <a:t>to transmit </a:t>
            </a:r>
            <a:r>
              <a:rPr lang="en-IN" sz="2400" dirty="0"/>
              <a:t>at the same time</a:t>
            </a:r>
            <a:r>
              <a:rPr lang="en-IN" sz="2400" dirty="0" smtClean="0"/>
              <a:t>.</a:t>
            </a:r>
          </a:p>
          <a:p>
            <a:pPr algn="just">
              <a:lnSpc>
                <a:spcPct val="150000"/>
              </a:lnSpc>
            </a:pPr>
            <a:endParaRPr lang="en-IN" sz="1000" dirty="0" smtClean="0"/>
          </a:p>
          <a:p>
            <a:pPr algn="just">
              <a:lnSpc>
                <a:spcPct val="150000"/>
              </a:lnSpc>
            </a:pPr>
            <a:r>
              <a:rPr lang="en-IN" sz="2400" dirty="0"/>
              <a:t>In half-duplex Ethernet networks, the </a:t>
            </a:r>
            <a:r>
              <a:rPr lang="en-IN" sz="2400" dirty="0" smtClean="0"/>
              <a:t>computers connect </a:t>
            </a:r>
            <a:r>
              <a:rPr lang="en-IN" sz="2400" dirty="0"/>
              <a:t>to repeater hubs that provide attachment points for multiple interfaces</a:t>
            </a:r>
            <a:r>
              <a:rPr lang="en-IN" sz="2400" dirty="0" smtClean="0"/>
              <a:t>.</a:t>
            </a:r>
          </a:p>
          <a:p>
            <a:pPr algn="just">
              <a:lnSpc>
                <a:spcPct val="150000"/>
              </a:lnSpc>
            </a:pPr>
            <a:endParaRPr lang="en-IN" sz="1000" dirty="0" smtClean="0"/>
          </a:p>
          <a:p>
            <a:pPr algn="just">
              <a:lnSpc>
                <a:spcPct val="150000"/>
              </a:lnSpc>
            </a:pPr>
            <a:r>
              <a:rPr lang="en-IN" sz="2400" dirty="0"/>
              <a:t>All of the interfaces that connect via repeater hubs share a </a:t>
            </a:r>
            <a:r>
              <a:rPr lang="en-IN" sz="2400" dirty="0" smtClean="0"/>
              <a:t>collision domain</a:t>
            </a:r>
            <a:r>
              <a:rPr lang="en-IN" sz="2400" dirty="0"/>
              <a:t>, which means that every network transmission goes out to all of </a:t>
            </a:r>
            <a:r>
              <a:rPr lang="en-IN" sz="2400" dirty="0" smtClean="0"/>
              <a:t>the interfaces</a:t>
            </a:r>
            <a:r>
              <a:rPr lang="en-IN" sz="2400" dirty="0"/>
              <a:t>.</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16003"/>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r>
              <a:rPr lang="en-IN" sz="2400" dirty="0"/>
              <a:t>Interfaces that connect directly via coaxial cable also share a </a:t>
            </a:r>
            <a:r>
              <a:rPr lang="en-IN" sz="2400" dirty="0" smtClean="0"/>
              <a:t>collision domain.</a:t>
            </a:r>
          </a:p>
          <a:p>
            <a:pPr algn="just">
              <a:lnSpc>
                <a:spcPct val="150000"/>
              </a:lnSpc>
            </a:pPr>
            <a:endParaRPr lang="en-IN" sz="2400" dirty="0" smtClean="0"/>
          </a:p>
          <a:p>
            <a:pPr algn="just">
              <a:lnSpc>
                <a:spcPct val="150000"/>
              </a:lnSpc>
            </a:pPr>
            <a:r>
              <a:rPr lang="en-IN" sz="2400" dirty="0"/>
              <a:t>Another option for connecting interfaces is to use switching hubs, </a:t>
            </a:r>
            <a:r>
              <a:rPr lang="en-IN" sz="2400" dirty="0" smtClean="0"/>
              <a:t>popularly called </a:t>
            </a:r>
            <a:r>
              <a:rPr lang="en-IN" sz="2400" dirty="0"/>
              <a:t>Ethernet switches, or just switches</a:t>
            </a:r>
            <a:r>
              <a:rPr lang="en-IN" sz="2400" dirty="0" smtClean="0"/>
              <a:t>.</a:t>
            </a:r>
          </a:p>
          <a:p>
            <a:pPr algn="just">
              <a:lnSpc>
                <a:spcPct val="150000"/>
              </a:lnSpc>
            </a:pPr>
            <a:endParaRPr lang="en-IN" sz="2400" dirty="0" smtClean="0"/>
          </a:p>
          <a:p>
            <a:pPr algn="just">
              <a:lnSpc>
                <a:spcPct val="150000"/>
              </a:lnSpc>
            </a:pPr>
            <a:r>
              <a:rPr lang="en-IN" sz="2400" dirty="0"/>
              <a:t>Like repeater hubs, </a:t>
            </a:r>
            <a:r>
              <a:rPr lang="en-IN" sz="2400" dirty="0" smtClean="0"/>
              <a:t>Ethernet switches </a:t>
            </a:r>
            <a:r>
              <a:rPr lang="en-IN" sz="2400" dirty="0"/>
              <a:t>provide attachment points for multiple interfaces, but </a:t>
            </a:r>
            <a:r>
              <a:rPr lang="en-IN" sz="2400" dirty="0" smtClean="0"/>
              <a:t>interfaces that </a:t>
            </a:r>
            <a:r>
              <a:rPr lang="en-IN" sz="2400" dirty="0"/>
              <a:t>connect via switches don’t share a collision domain.</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16003"/>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r>
              <a:rPr lang="en-IN" sz="2400" dirty="0"/>
              <a:t>On detecting a collision, the transmitting interface doesn’t stop </a:t>
            </a:r>
            <a:r>
              <a:rPr lang="en-IN" sz="2400" dirty="0" smtClean="0"/>
              <a:t>transmitting immediately.</a:t>
            </a:r>
          </a:p>
          <a:p>
            <a:pPr algn="just">
              <a:lnSpc>
                <a:spcPct val="150000"/>
              </a:lnSpc>
            </a:pPr>
            <a:endParaRPr lang="en-IN" sz="2400" dirty="0" smtClean="0"/>
          </a:p>
          <a:p>
            <a:pPr algn="just">
              <a:lnSpc>
                <a:spcPct val="150000"/>
              </a:lnSpc>
            </a:pPr>
            <a:r>
              <a:rPr lang="en-IN" sz="2400" dirty="0"/>
              <a:t>Instead, it continues long enough to be sure that the </a:t>
            </a:r>
            <a:r>
              <a:rPr lang="en-IN" sz="2400" dirty="0" smtClean="0"/>
              <a:t>other transmitting </a:t>
            </a:r>
            <a:r>
              <a:rPr lang="en-IN" sz="2400" dirty="0"/>
              <a:t>interface(s) have time to detect the collision</a:t>
            </a:r>
            <a:r>
              <a:rPr lang="en-IN" sz="2400" dirty="0" smtClean="0"/>
              <a:t>.</a:t>
            </a:r>
          </a:p>
          <a:p>
            <a:pPr algn="just">
              <a:lnSpc>
                <a:spcPct val="150000"/>
              </a:lnSpc>
            </a:pPr>
            <a:endParaRPr lang="en-IN" sz="2400" dirty="0" smtClean="0"/>
          </a:p>
          <a:p>
            <a:pPr algn="just">
              <a:lnSpc>
                <a:spcPct val="150000"/>
              </a:lnSpc>
            </a:pPr>
            <a:r>
              <a:rPr lang="en-IN" sz="2400" dirty="0"/>
              <a:t>A </a:t>
            </a:r>
            <a:r>
              <a:rPr lang="en-IN" sz="2400" dirty="0" smtClean="0"/>
              <a:t>transmitting interface </a:t>
            </a:r>
            <a:r>
              <a:rPr lang="en-IN" sz="2400" dirty="0"/>
              <a:t>that has detected a collision always finishes sending the 64 bits </a:t>
            </a:r>
            <a:r>
              <a:rPr lang="en-IN" sz="2400" dirty="0" smtClean="0"/>
              <a:t>of the </a:t>
            </a:r>
            <a:r>
              <a:rPr lang="en-IN" sz="2400" dirty="0"/>
              <a:t>Preamble and Start of Frame Delimiter if these haven’t transmitted yet.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516003"/>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r>
              <a:rPr lang="en-IN" sz="2400" dirty="0" smtClean="0"/>
              <a:t>The </a:t>
            </a:r>
            <a:r>
              <a:rPr lang="en-IN" sz="2400" dirty="0"/>
              <a:t>interface sends an additional 32 bits called the jam signal</a:t>
            </a:r>
            <a:r>
              <a:rPr lang="en-IN" sz="2400" dirty="0" smtClean="0"/>
              <a:t>, then </a:t>
            </a:r>
            <a:r>
              <a:rPr lang="en-IN" sz="2400" dirty="0"/>
              <a:t>stops transmitting</a:t>
            </a:r>
            <a:r>
              <a:rPr lang="en-IN" sz="2400" dirty="0" smtClean="0"/>
              <a:t>.</a:t>
            </a:r>
          </a:p>
          <a:p>
            <a:pPr algn="just">
              <a:lnSpc>
                <a:spcPct val="150000"/>
              </a:lnSpc>
            </a:pPr>
            <a:r>
              <a:rPr lang="en-IN" sz="2400" dirty="0"/>
              <a:t>The jam signal can be any arbitrary data </a:t>
            </a:r>
            <a:r>
              <a:rPr lang="en-IN" sz="2400" dirty="0" smtClean="0"/>
              <a:t>except the </a:t>
            </a:r>
            <a:r>
              <a:rPr lang="en-IN" sz="2400" dirty="0"/>
              <a:t>previous frame’s CRC value</a:t>
            </a:r>
            <a:r>
              <a:rPr lang="en-IN" sz="2400" dirty="0" smtClean="0"/>
              <a:t>.</a:t>
            </a:r>
          </a:p>
          <a:p>
            <a:pPr algn="just">
              <a:lnSpc>
                <a:spcPct val="150000"/>
              </a:lnSpc>
            </a:pPr>
            <a:endParaRPr lang="en-IN" sz="1000" dirty="0" smtClean="0"/>
          </a:p>
          <a:p>
            <a:pPr marL="0" indent="0" algn="just">
              <a:lnSpc>
                <a:spcPct val="150000"/>
              </a:lnSpc>
              <a:buNone/>
            </a:pPr>
            <a:r>
              <a:rPr lang="en-IN" sz="2400" b="1" u="sng" dirty="0"/>
              <a:t>Delaying before </a:t>
            </a:r>
            <a:r>
              <a:rPr lang="en-IN" sz="2400" b="1" u="sng" dirty="0" smtClean="0"/>
              <a:t>Retransmitting</a:t>
            </a:r>
          </a:p>
          <a:p>
            <a:pPr algn="just">
              <a:lnSpc>
                <a:spcPct val="150000"/>
              </a:lnSpc>
            </a:pPr>
            <a:r>
              <a:rPr lang="en-IN" sz="2400" dirty="0"/>
              <a:t>After an interface stops transmitting due to a collision, the next task </a:t>
            </a:r>
            <a:r>
              <a:rPr lang="en-IN" sz="2400" dirty="0" smtClean="0"/>
              <a:t>is deciding </a:t>
            </a:r>
            <a:r>
              <a:rPr lang="en-IN" sz="2400" dirty="0"/>
              <a:t>when to try again</a:t>
            </a:r>
            <a:r>
              <a:rPr lang="en-IN" sz="2400" dirty="0" smtClean="0"/>
              <a:t>.</a:t>
            </a:r>
          </a:p>
          <a:p>
            <a:pPr algn="just">
              <a:lnSpc>
                <a:spcPct val="150000"/>
              </a:lnSpc>
            </a:pPr>
            <a:r>
              <a:rPr lang="en-IN" sz="2400" dirty="0"/>
              <a:t>If two interfaces wait the same amount of </a:t>
            </a:r>
            <a:r>
              <a:rPr lang="en-IN" sz="2400" dirty="0" smtClean="0"/>
              <a:t>time and </a:t>
            </a:r>
            <a:r>
              <a:rPr lang="en-IN" sz="2400" dirty="0"/>
              <a:t>then retry, another collision will occur.</a:t>
            </a:r>
            <a:endParaRPr lang="en-US" altLang="en-US" sz="2400" u="sng"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32089"/>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r>
              <a:rPr lang="en-IN" sz="2400" dirty="0"/>
              <a:t>Instead, the Ethernet </a:t>
            </a:r>
            <a:r>
              <a:rPr lang="en-IN" sz="2400" dirty="0" smtClean="0"/>
              <a:t>standard defines </a:t>
            </a:r>
            <a:r>
              <a:rPr lang="en-IN" sz="2400" dirty="0"/>
              <a:t>a </a:t>
            </a:r>
            <a:r>
              <a:rPr lang="en-IN" sz="2400" dirty="0" smtClean="0"/>
              <a:t>back-off </a:t>
            </a:r>
            <a:r>
              <a:rPr lang="en-IN" sz="2400" dirty="0"/>
              <a:t>process where each interface selects a randomly </a:t>
            </a:r>
            <a:r>
              <a:rPr lang="en-IN" sz="2400" dirty="0" smtClean="0"/>
              <a:t>chosen delay </a:t>
            </a:r>
            <a:r>
              <a:rPr lang="en-IN" sz="2400" dirty="0"/>
              <a:t>time before attempting to retransmit</a:t>
            </a:r>
            <a:r>
              <a:rPr lang="en-IN" sz="2400" dirty="0" smtClean="0"/>
              <a:t>.</a:t>
            </a:r>
          </a:p>
          <a:p>
            <a:pPr algn="just">
              <a:lnSpc>
                <a:spcPct val="150000"/>
              </a:lnSpc>
            </a:pPr>
            <a:endParaRPr lang="en-IN" sz="2400" dirty="0" smtClean="0"/>
          </a:p>
          <a:p>
            <a:pPr algn="just">
              <a:lnSpc>
                <a:spcPct val="150000"/>
              </a:lnSpc>
            </a:pPr>
            <a:r>
              <a:rPr lang="en-IN" sz="2400" dirty="0"/>
              <a:t>This reduces the chance </a:t>
            </a:r>
            <a:r>
              <a:rPr lang="en-IN" sz="2400" dirty="0" smtClean="0"/>
              <a:t>that two </a:t>
            </a:r>
            <a:r>
              <a:rPr lang="en-IN" sz="2400" dirty="0"/>
              <a:t>interfaces will retry at the same time, although multiple retries may </a:t>
            </a:r>
            <a:r>
              <a:rPr lang="en-IN" sz="2400" dirty="0" smtClean="0"/>
              <a:t>be needed </a:t>
            </a:r>
            <a:r>
              <a:rPr lang="en-IN" sz="2400" dirty="0"/>
              <a:t>at times</a:t>
            </a:r>
            <a:r>
              <a:rPr lang="en-IN" sz="2400" dirty="0" smtClean="0"/>
              <a:t>.</a:t>
            </a:r>
          </a:p>
          <a:p>
            <a:pPr algn="just">
              <a:lnSpc>
                <a:spcPct val="150000"/>
              </a:lnSpc>
            </a:pPr>
            <a:endParaRPr lang="en-IN" sz="2400" dirty="0" smtClean="0"/>
          </a:p>
          <a:p>
            <a:pPr algn="just">
              <a:lnSpc>
                <a:spcPct val="150000"/>
              </a:lnSpc>
            </a:pPr>
            <a:r>
              <a:rPr lang="en-IN" sz="2400" dirty="0"/>
              <a:t>The delays before retrying are multiples of the interface’s slot time, which </a:t>
            </a:r>
            <a:r>
              <a:rPr lang="en-IN" sz="2400" dirty="0" smtClean="0"/>
              <a:t>is specified </a:t>
            </a:r>
            <a:r>
              <a:rPr lang="en-IN" sz="2400" dirty="0"/>
              <a:t>in units of bit times.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3208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50000"/>
              </a:lnSpc>
              <a:defRPr/>
            </a:pPr>
            <a:endParaRPr lang="en-IN" sz="1000" b="1" dirty="0" smtClean="0">
              <a:solidFill>
                <a:srgbClr val="FF0000"/>
              </a:solidFill>
            </a:endParaRPr>
          </a:p>
          <a:p>
            <a:pPr algn="just" eaLnBrk="1" hangingPunct="1">
              <a:lnSpc>
                <a:spcPct val="150000"/>
              </a:lnSpc>
              <a:defRPr/>
            </a:pPr>
            <a:r>
              <a:rPr lang="en-IN" sz="2400" b="1" dirty="0" smtClean="0">
                <a:solidFill>
                  <a:srgbClr val="FF0000"/>
                </a:solidFill>
              </a:rPr>
              <a:t>Devices:</a:t>
            </a:r>
            <a:r>
              <a:rPr lang="en-IN" sz="2400" dirty="0" smtClean="0">
                <a:solidFill>
                  <a:srgbClr val="FF0000"/>
                </a:solidFill>
              </a:rPr>
              <a:t> </a:t>
            </a:r>
            <a:r>
              <a:rPr lang="en-IN" sz="2400" dirty="0"/>
              <a:t>The last step to creating a network is assembling the actual devices. </a:t>
            </a:r>
            <a:endParaRPr lang="en-IN" sz="2400" dirty="0" smtClean="0"/>
          </a:p>
          <a:p>
            <a:pPr algn="just" eaLnBrk="1" hangingPunct="1">
              <a:lnSpc>
                <a:spcPct val="150000"/>
              </a:lnSpc>
              <a:defRPr/>
            </a:pPr>
            <a:endParaRPr lang="en-IN" sz="2400" dirty="0"/>
          </a:p>
          <a:p>
            <a:pPr algn="just" eaLnBrk="1" hangingPunct="1">
              <a:lnSpc>
                <a:spcPct val="150000"/>
              </a:lnSpc>
              <a:defRPr/>
            </a:pPr>
            <a:r>
              <a:rPr lang="en-IN" sz="2400" dirty="0" smtClean="0"/>
              <a:t>The </a:t>
            </a:r>
            <a:r>
              <a:rPr lang="en-IN" sz="2400" dirty="0"/>
              <a:t>hardware you use can include desktop computers, laptops, netbooks, TVs, gaming systems, stereos, and even cell phones and tablets</a:t>
            </a:r>
            <a:r>
              <a:rPr lang="en-IN" sz="2400" dirty="0" smtClean="0"/>
              <a:t>.</a:t>
            </a:r>
          </a:p>
          <a:p>
            <a:pPr algn="just" eaLnBrk="1" hangingPunct="1">
              <a:lnSpc>
                <a:spcPct val="150000"/>
              </a:lnSpc>
              <a:defRPr/>
            </a:pPr>
            <a:endParaRPr lang="en-IN" altLang="en-US" sz="2400" dirty="0">
              <a:cs typeface="Times New Roman" panose="02020603050405020304" pitchFamily="18" charset="0"/>
            </a:endParaRPr>
          </a:p>
          <a:p>
            <a:pPr algn="just" eaLnBrk="1" hangingPunct="1">
              <a:lnSpc>
                <a:spcPct val="150000"/>
              </a:lnSpc>
              <a:defRPr/>
            </a:pPr>
            <a:r>
              <a:rPr lang="en-IN" sz="2400" dirty="0"/>
              <a:t>If your cell phone or tablet connects to your wireless Internet at home, then you can technically consider it as part of your network.</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Elements of a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906292"/>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endParaRPr lang="en-IN" sz="1000" dirty="0" smtClean="0"/>
          </a:p>
          <a:p>
            <a:pPr algn="just">
              <a:lnSpc>
                <a:spcPct val="150000"/>
              </a:lnSpc>
            </a:pPr>
            <a:r>
              <a:rPr lang="en-IN" sz="2400" dirty="0" smtClean="0"/>
              <a:t>For </a:t>
            </a:r>
            <a:r>
              <a:rPr lang="en-IN" sz="2400" dirty="0"/>
              <a:t>10-Mb/s and Fast Ethernet, the slot </a:t>
            </a:r>
            <a:r>
              <a:rPr lang="en-IN" sz="2400" dirty="0" smtClean="0"/>
              <a:t>time is </a:t>
            </a:r>
            <a:r>
              <a:rPr lang="en-IN" sz="2400" dirty="0"/>
              <a:t>512 bit times, which works out to 51.2 microseconds at 10 Mb/s and </a:t>
            </a:r>
            <a:r>
              <a:rPr lang="en-IN" sz="2400" dirty="0" smtClean="0"/>
              <a:t>5.12 microseconds </a:t>
            </a:r>
            <a:r>
              <a:rPr lang="en-IN" sz="2400" dirty="0"/>
              <a:t>at 100 Mb/s</a:t>
            </a:r>
            <a:r>
              <a:rPr lang="en-IN" sz="2400" dirty="0" smtClean="0"/>
              <a:t>.</a:t>
            </a:r>
          </a:p>
          <a:p>
            <a:pPr algn="just">
              <a:lnSpc>
                <a:spcPct val="150000"/>
              </a:lnSpc>
            </a:pPr>
            <a:endParaRPr lang="en-IN" sz="1000" dirty="0" smtClean="0"/>
          </a:p>
          <a:p>
            <a:pPr algn="just">
              <a:lnSpc>
                <a:spcPct val="150000"/>
              </a:lnSpc>
            </a:pPr>
            <a:r>
              <a:rPr lang="en-IN" sz="2400" dirty="0"/>
              <a:t>For Gigabit Ethernet, the slot time is 4096 </a:t>
            </a:r>
            <a:r>
              <a:rPr lang="en-IN" sz="2400" dirty="0" smtClean="0"/>
              <a:t>bit times</a:t>
            </a:r>
            <a:r>
              <a:rPr lang="en-IN" sz="2400" dirty="0"/>
              <a:t>, or 4.096 microseconds</a:t>
            </a:r>
            <a:r>
              <a:rPr lang="en-IN" sz="2400" dirty="0" smtClean="0"/>
              <a:t>.</a:t>
            </a:r>
          </a:p>
          <a:p>
            <a:pPr algn="just">
              <a:lnSpc>
                <a:spcPct val="150000"/>
              </a:lnSpc>
            </a:pPr>
            <a:endParaRPr lang="en-IN" sz="1000" dirty="0" smtClean="0"/>
          </a:p>
          <a:p>
            <a:pPr algn="just">
              <a:lnSpc>
                <a:spcPct val="150000"/>
              </a:lnSpc>
            </a:pPr>
            <a:r>
              <a:rPr lang="en-IN" sz="2400" dirty="0"/>
              <a:t>The formula for determining the number of </a:t>
            </a:r>
            <a:r>
              <a:rPr lang="en-IN" sz="2400" dirty="0" smtClean="0"/>
              <a:t>slot times </a:t>
            </a:r>
            <a:r>
              <a:rPr lang="en-IN" sz="2400" dirty="0"/>
              <a:t>to choose from is </a:t>
            </a:r>
            <a:r>
              <a:rPr lang="en-IN" sz="2400" dirty="0" smtClean="0"/>
              <a:t>2</a:t>
            </a:r>
            <a:r>
              <a:rPr lang="en-IN" sz="2400" baseline="30000" dirty="0" smtClean="0"/>
              <a:t>x </a:t>
            </a:r>
            <a:r>
              <a:rPr lang="en-IN" sz="2400" dirty="0" smtClean="0"/>
              <a:t>, </a:t>
            </a:r>
            <a:r>
              <a:rPr lang="en-IN" sz="2400" dirty="0"/>
              <a:t>where </a:t>
            </a:r>
            <a:r>
              <a:rPr lang="en-IN" sz="2400" i="1" dirty="0"/>
              <a:t>x </a:t>
            </a:r>
            <a:r>
              <a:rPr lang="en-IN" sz="2400" dirty="0"/>
              <a:t>is the number of the retry</a:t>
            </a:r>
            <a:r>
              <a:rPr lang="en-IN" sz="2400" dirty="0" smtClean="0"/>
              <a:t>.</a:t>
            </a:r>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32089"/>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Media Access Control</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830776"/>
            <a:ext cx="7391905" cy="555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432089"/>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a:lnSpc>
                <a:spcPct val="150000"/>
              </a:lnSpc>
              <a:buNone/>
            </a:pPr>
            <a:r>
              <a:rPr lang="en-IN" sz="2400" b="1" u="sng" dirty="0" smtClean="0"/>
              <a:t>Selecting Components</a:t>
            </a:r>
          </a:p>
          <a:p>
            <a:pPr algn="just">
              <a:lnSpc>
                <a:spcPct val="150000"/>
              </a:lnSpc>
            </a:pPr>
            <a:r>
              <a:rPr lang="en-IN" sz="2400" dirty="0" smtClean="0"/>
              <a:t>On </a:t>
            </a:r>
            <a:r>
              <a:rPr lang="en-IN" sz="2400" dirty="0"/>
              <a:t>the software side, both C and Java </a:t>
            </a:r>
            <a:r>
              <a:rPr lang="en-IN" sz="2400" dirty="0" smtClean="0"/>
              <a:t>are popular </a:t>
            </a:r>
            <a:r>
              <a:rPr lang="en-IN" sz="2400" dirty="0"/>
              <a:t>languages for programming networked embedded systems</a:t>
            </a:r>
            <a:r>
              <a:rPr lang="en-IN" sz="2400" dirty="0" smtClean="0"/>
              <a:t>.</a:t>
            </a:r>
          </a:p>
          <a:p>
            <a:pPr algn="just">
              <a:lnSpc>
                <a:spcPct val="150000"/>
              </a:lnSpc>
            </a:pPr>
            <a:endParaRPr lang="en-IN" altLang="en-US" sz="1000" dirty="0">
              <a:latin typeface="+mj-lt"/>
              <a:cs typeface="Times New Roman" panose="02020603050405020304" pitchFamily="18" charset="0"/>
            </a:endParaRPr>
          </a:p>
          <a:p>
            <a:pPr algn="just">
              <a:lnSpc>
                <a:spcPct val="150000"/>
              </a:lnSpc>
            </a:pPr>
            <a:r>
              <a:rPr lang="en-IN" sz="2400" dirty="0" smtClean="0"/>
              <a:t>On the </a:t>
            </a:r>
            <a:r>
              <a:rPr lang="en-IN" sz="2400" dirty="0"/>
              <a:t>hardware side, if you have experience with a particular CPU family, </a:t>
            </a:r>
            <a:r>
              <a:rPr lang="en-IN" sz="2400" dirty="0" smtClean="0"/>
              <a:t>it often </a:t>
            </a:r>
            <a:r>
              <a:rPr lang="en-IN" sz="2400" dirty="0"/>
              <a:t>makes sense to stay with it if possible as well</a:t>
            </a:r>
            <a:r>
              <a:rPr lang="en-IN" sz="2400" dirty="0" smtClean="0"/>
              <a:t>.</a:t>
            </a:r>
          </a:p>
          <a:p>
            <a:pPr algn="just">
              <a:lnSpc>
                <a:spcPct val="150000"/>
              </a:lnSpc>
            </a:pPr>
            <a:endParaRPr lang="en-IN" altLang="en-US" sz="1000" dirty="0">
              <a:latin typeface="+mj-lt"/>
              <a:cs typeface="Times New Roman" panose="02020603050405020304" pitchFamily="18" charset="0"/>
            </a:endParaRPr>
          </a:p>
          <a:p>
            <a:pPr algn="just">
              <a:lnSpc>
                <a:spcPct val="150000"/>
              </a:lnSpc>
            </a:pPr>
            <a:r>
              <a:rPr lang="en-IN" sz="2400" dirty="0"/>
              <a:t>Some products are complete solutions that provide both the hardware </a:t>
            </a:r>
            <a:r>
              <a:rPr lang="en-IN" sz="2400" dirty="0" smtClean="0"/>
              <a:t>and program </a:t>
            </a:r>
            <a:r>
              <a:rPr lang="en-IN" sz="2400" dirty="0"/>
              <a:t>code for Ethernet and Internet communications.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smtClean="0">
                <a:solidFill>
                  <a:srgbClr val="FF0000"/>
                </a:solidFill>
                <a:cs typeface="Times New Roman" panose="02020603050405020304" pitchFamily="18" charset="0"/>
              </a:rPr>
              <a:t>Design Choices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200" dirty="0" smtClean="0"/>
          </a:p>
          <a:p>
            <a:pPr algn="just">
              <a:lnSpc>
                <a:spcPct val="150000"/>
              </a:lnSpc>
            </a:pPr>
            <a:r>
              <a:rPr lang="en-IN" sz="2400" dirty="0" smtClean="0"/>
              <a:t>The hardware typically </a:t>
            </a:r>
            <a:r>
              <a:rPr lang="en-IN" sz="2400" dirty="0"/>
              <a:t>includes a circuit board with a CPU, Ethernet controller, </a:t>
            </a:r>
            <a:r>
              <a:rPr lang="en-IN" sz="2400" dirty="0" smtClean="0"/>
              <a:t>and related </a:t>
            </a:r>
            <a:r>
              <a:rPr lang="en-IN" sz="2400" dirty="0"/>
              <a:t>components</a:t>
            </a:r>
            <a:r>
              <a:rPr lang="en-IN" sz="2400" dirty="0" smtClean="0"/>
              <a:t>.</a:t>
            </a:r>
          </a:p>
          <a:p>
            <a:pPr algn="just">
              <a:lnSpc>
                <a:spcPct val="150000"/>
              </a:lnSpc>
            </a:pPr>
            <a:endParaRPr lang="en-IN" altLang="en-US" sz="1000" dirty="0">
              <a:latin typeface="+mj-lt"/>
              <a:cs typeface="Times New Roman" panose="02020603050405020304" pitchFamily="18" charset="0"/>
            </a:endParaRPr>
          </a:p>
          <a:p>
            <a:pPr algn="just">
              <a:lnSpc>
                <a:spcPct val="150000"/>
              </a:lnSpc>
            </a:pPr>
            <a:r>
              <a:rPr lang="en-IN" sz="2400" dirty="0"/>
              <a:t>The program code includes support for Ethernet</a:t>
            </a:r>
            <a:r>
              <a:rPr lang="en-IN" sz="2400" dirty="0" smtClean="0"/>
              <a:t>, TCP/IP</a:t>
            </a:r>
            <a:r>
              <a:rPr lang="en-IN" sz="2400" dirty="0"/>
              <a:t>, and other Internet protocols</a:t>
            </a:r>
            <a:r>
              <a:rPr lang="en-IN" sz="2400" dirty="0" smtClean="0"/>
              <a:t>.</a:t>
            </a:r>
          </a:p>
          <a:p>
            <a:pPr algn="just">
              <a:lnSpc>
                <a:spcPct val="150000"/>
              </a:lnSpc>
            </a:pPr>
            <a:endParaRPr lang="en-IN" altLang="en-US" sz="1000" dirty="0">
              <a:latin typeface="+mj-lt"/>
              <a:cs typeface="Times New Roman" panose="02020603050405020304" pitchFamily="18" charset="0"/>
            </a:endParaRPr>
          </a:p>
          <a:p>
            <a:pPr algn="just">
              <a:lnSpc>
                <a:spcPct val="150000"/>
              </a:lnSpc>
            </a:pPr>
            <a:r>
              <a:rPr lang="en-IN" sz="2400" dirty="0"/>
              <a:t>Different products use </a:t>
            </a:r>
            <a:r>
              <a:rPr lang="en-IN" sz="2400" dirty="0" smtClean="0"/>
              <a:t>different CPUs</a:t>
            </a:r>
            <a:r>
              <a:rPr lang="en-IN" sz="2400" dirty="0"/>
              <a:t>, and the type and amount of memory and I/O options vary</a:t>
            </a:r>
            <a:r>
              <a:rPr lang="en-IN" sz="2400" dirty="0" smtClean="0"/>
              <a:t>.</a:t>
            </a:r>
          </a:p>
          <a:p>
            <a:pPr algn="just">
              <a:lnSpc>
                <a:spcPct val="150000"/>
              </a:lnSpc>
            </a:pPr>
            <a:endParaRPr lang="en-IN" sz="1000" dirty="0" smtClean="0"/>
          </a:p>
          <a:p>
            <a:pPr algn="just">
              <a:lnSpc>
                <a:spcPct val="150000"/>
              </a:lnSpc>
            </a:pPr>
            <a:r>
              <a:rPr lang="en-IN" sz="2400" dirty="0"/>
              <a:t>A product may support programming in assembler, C, Java, or a combination of languages.</a:t>
            </a:r>
            <a:endParaRPr lang="en-US" altLang="en-US" sz="2400" dirty="0">
              <a:cs typeface="Times New Roman" panose="02020603050405020304" pitchFamily="18" charset="0"/>
            </a:endParaRPr>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sz="3600" b="1" dirty="0" smtClean="0">
                <a:solidFill>
                  <a:srgbClr val="FF0000"/>
                </a:solidFill>
                <a:cs typeface="Times New Roman" panose="02020603050405020304" pitchFamily="18" charset="0"/>
              </a:rPr>
              <a:t>Design Choices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387866"/>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At a glance: A fast Z80-derivative CPU with plenty of I/O, low EMI, and </a:t>
            </a:r>
            <a:r>
              <a:rPr lang="en-IN" sz="2400" dirty="0" smtClean="0"/>
              <a:t>a complete </a:t>
            </a:r>
            <a:r>
              <a:rPr lang="en-IN" sz="2400" dirty="0"/>
              <a:t>development system, including a C compiler</a:t>
            </a:r>
            <a:r>
              <a:rPr lang="en-IN" sz="2400" dirty="0" smtClean="0"/>
              <a:t>.</a:t>
            </a:r>
          </a:p>
          <a:p>
            <a:pPr algn="just">
              <a:lnSpc>
                <a:spcPct val="150000"/>
              </a:lnSpc>
            </a:pPr>
            <a:r>
              <a:rPr lang="en-IN" sz="2400" dirty="0" smtClean="0"/>
              <a:t>Ethernet </a:t>
            </a:r>
            <a:r>
              <a:rPr lang="en-IN" sz="2400" dirty="0"/>
              <a:t>support: 10BASE-T and 100BASE-TX</a:t>
            </a:r>
            <a:r>
              <a:rPr lang="en-IN" sz="2400" dirty="0" smtClean="0"/>
              <a:t>.</a:t>
            </a:r>
          </a:p>
          <a:p>
            <a:pPr algn="just">
              <a:lnSpc>
                <a:spcPct val="150000"/>
              </a:lnSpc>
            </a:pPr>
            <a:r>
              <a:rPr lang="en-IN" sz="2400" dirty="0" smtClean="0"/>
              <a:t>Source</a:t>
            </a:r>
            <a:r>
              <a:rPr lang="en-IN" sz="2400" dirty="0"/>
              <a:t>: Rabbit Semiconductor (</a:t>
            </a:r>
            <a:r>
              <a:rPr lang="en-IN" sz="2400" i="1" dirty="0">
                <a:hlinkClick r:id="rId2"/>
              </a:rPr>
              <a:t>www.rabbitsemiconductor.com</a:t>
            </a:r>
            <a:r>
              <a:rPr lang="en-IN" sz="2400" dirty="0" smtClean="0"/>
              <a:t>).</a:t>
            </a:r>
          </a:p>
          <a:p>
            <a:pPr algn="just">
              <a:lnSpc>
                <a:spcPct val="150000"/>
              </a:lnSpc>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Rabbit Semiconductor RCM3200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173" y="3212976"/>
            <a:ext cx="4410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955754"/>
            <a:ext cx="41148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768868"/>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endParaRPr lang="en-IN" sz="1000" dirty="0" smtClean="0"/>
          </a:p>
          <a:p>
            <a:pPr algn="just">
              <a:lnSpc>
                <a:spcPct val="150000"/>
              </a:lnSpc>
            </a:pPr>
            <a:r>
              <a:rPr lang="en-IN" sz="2400" dirty="0" smtClean="0"/>
              <a:t>RCM3200 Rabbit Core </a:t>
            </a:r>
            <a:r>
              <a:rPr lang="en-IN" sz="2400" dirty="0"/>
              <a:t>C-programmable Module </a:t>
            </a:r>
            <a:r>
              <a:rPr lang="en-IN" sz="2400" dirty="0" smtClean="0"/>
              <a:t>with Ethernet is </a:t>
            </a:r>
            <a:r>
              <a:rPr lang="en-IN" sz="2400" dirty="0"/>
              <a:t>a circuit board that contains Rabbit </a:t>
            </a:r>
            <a:r>
              <a:rPr lang="en-IN" sz="2400" dirty="0" smtClean="0"/>
              <a:t>Semiconductor’s Rabbit </a:t>
            </a:r>
            <a:r>
              <a:rPr lang="en-IN" sz="2400" dirty="0"/>
              <a:t>3000 microprocessor, which is a much improved and </a:t>
            </a:r>
            <a:r>
              <a:rPr lang="en-IN" sz="2400" dirty="0" smtClean="0"/>
              <a:t>enhanced derivative </a:t>
            </a:r>
            <a:r>
              <a:rPr lang="en-IN" sz="2400" dirty="0"/>
              <a:t>of </a:t>
            </a:r>
            <a:r>
              <a:rPr lang="en-IN" sz="2400" dirty="0" err="1"/>
              <a:t>ZiLOG</a:t>
            </a:r>
            <a:r>
              <a:rPr lang="en-IN" sz="2400" dirty="0"/>
              <a:t>, Inc.’s venerable Z80 microprocessor</a:t>
            </a:r>
            <a:r>
              <a:rPr lang="en-IN" sz="2400" dirty="0" smtClean="0"/>
              <a:t>.</a:t>
            </a:r>
          </a:p>
          <a:p>
            <a:pPr algn="just">
              <a:lnSpc>
                <a:spcPct val="150000"/>
              </a:lnSpc>
            </a:pPr>
            <a:r>
              <a:rPr lang="en-IN" sz="2400" dirty="0"/>
              <a:t>The Rabbit 3000 microprocessor has seven 8-bit I/O ports</a:t>
            </a:r>
            <a:r>
              <a:rPr lang="en-IN" sz="2400" dirty="0" smtClean="0"/>
              <a:t>.</a:t>
            </a:r>
          </a:p>
          <a:p>
            <a:pPr algn="just">
              <a:lnSpc>
                <a:spcPct val="150000"/>
              </a:lnSpc>
            </a:pPr>
            <a:r>
              <a:rPr lang="en-IN" sz="2400" dirty="0"/>
              <a:t>S</a:t>
            </a:r>
            <a:r>
              <a:rPr lang="en-IN" sz="2400" dirty="0" smtClean="0"/>
              <a:t>ix </a:t>
            </a:r>
            <a:r>
              <a:rPr lang="en-IN" sz="2400" dirty="0"/>
              <a:t>serial ports for asynchronous </a:t>
            </a:r>
            <a:r>
              <a:rPr lang="en-IN" sz="2400" dirty="0" smtClean="0"/>
              <a:t>and synchronous </a:t>
            </a:r>
            <a:r>
              <a:rPr lang="en-IN" sz="2400" dirty="0"/>
              <a:t>communications and Infrared Data Association (IrDA) </a:t>
            </a:r>
            <a:r>
              <a:rPr lang="en-IN" sz="2400" dirty="0" smtClean="0"/>
              <a:t>protocols.</a:t>
            </a:r>
          </a:p>
          <a:p>
            <a:pPr algn="just">
              <a:lnSpc>
                <a:spcPct val="150000"/>
              </a:lnSpc>
            </a:pPr>
            <a:r>
              <a:rPr lang="en-IN" sz="2400" dirty="0"/>
              <a:t>A</a:t>
            </a:r>
            <a:r>
              <a:rPr lang="en-IN" sz="2400" dirty="0" smtClean="0"/>
              <a:t> </a:t>
            </a:r>
            <a:r>
              <a:rPr lang="en-IN" sz="2400" dirty="0"/>
              <a:t>bidirectional parallel </a:t>
            </a:r>
            <a:r>
              <a:rPr lang="en-IN" sz="2400" dirty="0" smtClean="0"/>
              <a:t>port.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Rabbit Semiconductor RCM3200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768868"/>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a:t>
            </a:r>
            <a:r>
              <a:rPr lang="en-IN" sz="2400" dirty="0" smtClean="0"/>
              <a:t>wo </a:t>
            </a:r>
            <a:r>
              <a:rPr lang="en-IN" sz="2400" dirty="0"/>
              <a:t>input-capture channels, </a:t>
            </a:r>
            <a:endParaRPr lang="en-IN" sz="2400" dirty="0" smtClean="0"/>
          </a:p>
          <a:p>
            <a:pPr algn="just">
              <a:lnSpc>
                <a:spcPct val="150000"/>
              </a:lnSpc>
            </a:pPr>
            <a:r>
              <a:rPr lang="en-IN" sz="2400" dirty="0" smtClean="0"/>
              <a:t>Four pulse-width-modulation </a:t>
            </a:r>
            <a:r>
              <a:rPr lang="en-IN" sz="2400" dirty="0"/>
              <a:t>(PWM) outputs, and two quadrature </a:t>
            </a:r>
            <a:r>
              <a:rPr lang="en-IN" sz="2400" dirty="0" smtClean="0"/>
              <a:t>decoder units </a:t>
            </a:r>
            <a:r>
              <a:rPr lang="en-IN" sz="2400" dirty="0"/>
              <a:t>with inputs for optical incremental </a:t>
            </a:r>
            <a:r>
              <a:rPr lang="en-IN" sz="2400" dirty="0" smtClean="0"/>
              <a:t>encoder </a:t>
            </a:r>
            <a:r>
              <a:rPr lang="en-IN" sz="2400" dirty="0"/>
              <a:t>modules</a:t>
            </a:r>
            <a:r>
              <a:rPr lang="en-IN" sz="2400" dirty="0" smtClean="0"/>
              <a:t>.</a:t>
            </a:r>
          </a:p>
          <a:p>
            <a:pPr algn="just">
              <a:lnSpc>
                <a:spcPct val="150000"/>
              </a:lnSpc>
            </a:pPr>
            <a:r>
              <a:rPr lang="en-IN" sz="2400" dirty="0"/>
              <a:t>In addition to the I/O ports, there is an external memory bus with 8 </a:t>
            </a:r>
            <a:r>
              <a:rPr lang="en-IN" sz="2400" dirty="0" smtClean="0"/>
              <a:t>data bits </a:t>
            </a:r>
            <a:r>
              <a:rPr lang="en-IN" sz="2400" dirty="0"/>
              <a:t>and 20 address lines</a:t>
            </a:r>
            <a:r>
              <a:rPr lang="en-IN" sz="2400" dirty="0" smtClean="0"/>
              <a:t>.</a:t>
            </a:r>
          </a:p>
          <a:p>
            <a:pPr algn="just">
              <a:lnSpc>
                <a:spcPct val="150000"/>
              </a:lnSpc>
            </a:pPr>
            <a:r>
              <a:rPr lang="en-IN" sz="2400" dirty="0"/>
              <a:t>The power supply can range from +3.6V to as </a:t>
            </a:r>
            <a:r>
              <a:rPr lang="en-IN" sz="2400" dirty="0" smtClean="0"/>
              <a:t>low </a:t>
            </a:r>
            <a:r>
              <a:rPr lang="en-IN" sz="2400" dirty="0"/>
              <a:t>as +1.8V</a:t>
            </a:r>
            <a:r>
              <a:rPr lang="en-IN" sz="2400" dirty="0" smtClean="0"/>
              <a:t>.</a:t>
            </a:r>
          </a:p>
          <a:p>
            <a:pPr algn="just">
              <a:lnSpc>
                <a:spcPct val="150000"/>
              </a:lnSpc>
            </a:pPr>
            <a:r>
              <a:rPr lang="en-IN" sz="2400" dirty="0"/>
              <a:t>The RCM3200 module contains a Rabbit 3000 clocked at 44.2 </a:t>
            </a:r>
            <a:r>
              <a:rPr lang="en-IN" sz="2400" dirty="0" smtClean="0"/>
              <a:t>Megahertz along </a:t>
            </a:r>
            <a:r>
              <a:rPr lang="en-IN" sz="2400" dirty="0"/>
              <a:t>with memory and components to support Ethernet communications.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Rabbit Semiconductor RCM3200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768868"/>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There are 512 kilobytes of Flash memory for storing programs, 512 </a:t>
            </a:r>
            <a:r>
              <a:rPr lang="en-IN" sz="2400" dirty="0" smtClean="0"/>
              <a:t>kilobytes of </a:t>
            </a:r>
            <a:r>
              <a:rPr lang="en-IN" sz="2400" dirty="0"/>
              <a:t>fast RAM for loading code for execution, and 256 kilobytes </a:t>
            </a:r>
            <a:r>
              <a:rPr lang="en-IN" sz="2400" dirty="0" smtClean="0"/>
              <a:t>of RAM </a:t>
            </a:r>
            <a:r>
              <a:rPr lang="en-IN" sz="2400" dirty="0"/>
              <a:t>for storing data</a:t>
            </a:r>
            <a:r>
              <a:rPr lang="en-IN" sz="2400" dirty="0" smtClean="0"/>
              <a:t>.</a:t>
            </a:r>
          </a:p>
          <a:p>
            <a:pPr algn="just">
              <a:lnSpc>
                <a:spcPct val="150000"/>
              </a:lnSpc>
            </a:pPr>
            <a:endParaRPr lang="en-IN" sz="1000" dirty="0" smtClean="0"/>
          </a:p>
          <a:p>
            <a:pPr algn="just">
              <a:lnSpc>
                <a:spcPct val="150000"/>
              </a:lnSpc>
            </a:pPr>
            <a:r>
              <a:rPr lang="en-IN" sz="2400" dirty="0"/>
              <a:t>The module’s Ethernet controller is an ASIX AS88796 3-in-1 Local Bus </a:t>
            </a:r>
            <a:r>
              <a:rPr lang="en-IN" sz="2400" dirty="0" smtClean="0"/>
              <a:t>Fast Ethernet </a:t>
            </a:r>
            <a:r>
              <a:rPr lang="en-IN" sz="2400" dirty="0"/>
              <a:t>Controller, which interfaces to the CPU’s external data bus</a:t>
            </a:r>
            <a:r>
              <a:rPr lang="en-IN" sz="2400" dirty="0" smtClean="0"/>
              <a:t>.</a:t>
            </a:r>
          </a:p>
          <a:p>
            <a:pPr algn="just">
              <a:lnSpc>
                <a:spcPct val="150000"/>
              </a:lnSpc>
            </a:pPr>
            <a:endParaRPr lang="en-IN" sz="1000" dirty="0" smtClean="0"/>
          </a:p>
          <a:p>
            <a:pPr algn="just">
              <a:lnSpc>
                <a:spcPct val="150000"/>
              </a:lnSpc>
            </a:pPr>
            <a:r>
              <a:rPr lang="en-IN" sz="2400" dirty="0" smtClean="0"/>
              <a:t>The module </a:t>
            </a:r>
            <a:r>
              <a:rPr lang="en-IN" sz="2400" dirty="0"/>
              <a:t>has an RJ-45 connector for 10BASE-T and 100BASE-TX </a:t>
            </a:r>
            <a:r>
              <a:rPr lang="en-IN" sz="2400" dirty="0" smtClean="0"/>
              <a:t>Ethernet media </a:t>
            </a:r>
            <a:r>
              <a:rPr lang="en-IN" sz="2400" dirty="0"/>
              <a:t>systems.</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Rabbit Semiconductor RCM3200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150000"/>
              </a:lnSpc>
            </a:pPr>
            <a:r>
              <a:rPr lang="en-IN" sz="2400" dirty="0"/>
              <a:t>Rabbit Semiconductor’s Dynamic C is a complete </a:t>
            </a:r>
            <a:r>
              <a:rPr lang="en-IN" sz="2400" dirty="0" smtClean="0"/>
              <a:t>environment for </a:t>
            </a:r>
            <a:r>
              <a:rPr lang="en-IN" sz="2400" dirty="0"/>
              <a:t>writing and editing code, compiling and linking, loading compiled </a:t>
            </a:r>
            <a:r>
              <a:rPr lang="en-IN" sz="2400" dirty="0" smtClean="0"/>
              <a:t>code into </a:t>
            </a:r>
            <a:r>
              <a:rPr lang="en-IN" sz="2400" dirty="0"/>
              <a:t>the RCM3200’s RAM or Flash memory, </a:t>
            </a:r>
            <a:r>
              <a:rPr lang="en-IN" sz="2400" dirty="0" smtClean="0"/>
              <a:t>and debugging.</a:t>
            </a:r>
          </a:p>
          <a:p>
            <a:pPr algn="just">
              <a:lnSpc>
                <a:spcPct val="150000"/>
              </a:lnSpc>
            </a:pPr>
            <a:endParaRPr lang="en-IN" sz="1000" dirty="0" smtClean="0"/>
          </a:p>
          <a:p>
            <a:pPr algn="just">
              <a:lnSpc>
                <a:spcPct val="150000"/>
              </a:lnSpc>
            </a:pPr>
            <a:r>
              <a:rPr lang="en-IN" sz="2400" dirty="0"/>
              <a:t>Dynamic C includes drivers for the Ethernet controller </a:t>
            </a:r>
            <a:r>
              <a:rPr lang="en-IN" sz="2400" dirty="0" smtClean="0"/>
              <a:t>and libraries </a:t>
            </a:r>
            <a:r>
              <a:rPr lang="en-IN" sz="2400" dirty="0"/>
              <a:t>that support TCP/IP communications and other networking protocols</a:t>
            </a:r>
            <a:r>
              <a:rPr lang="en-IN" sz="2400" dirty="0" smtClean="0"/>
              <a:t>.</a:t>
            </a:r>
          </a:p>
          <a:p>
            <a:pPr algn="just">
              <a:lnSpc>
                <a:spcPct val="150000"/>
              </a:lnSpc>
            </a:pPr>
            <a:endParaRPr lang="en-IN" sz="1000" dirty="0" smtClean="0"/>
          </a:p>
          <a:p>
            <a:pPr algn="just">
              <a:lnSpc>
                <a:spcPct val="150000"/>
              </a:lnSpc>
            </a:pPr>
            <a:r>
              <a:rPr lang="en-IN" sz="2400" dirty="0"/>
              <a:t>The libraries provide support for an HTTP server, an FTP client </a:t>
            </a:r>
            <a:r>
              <a:rPr lang="en-IN" sz="2400" dirty="0" smtClean="0"/>
              <a:t>and server</a:t>
            </a:r>
            <a:r>
              <a:rPr lang="en-IN" sz="2400" dirty="0"/>
              <a:t>, and sending and receiving e-mail with SMTP and POP3.</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Rabbit Semiconductor RCM3200</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577039"/>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a:lnSpc>
                <a:spcPct val="150000"/>
              </a:lnSpc>
            </a:pPr>
            <a:r>
              <a:rPr lang="en-IN" sz="2400" dirty="0"/>
              <a:t>At a Glance: A fast microcontroller with an enhanced 8051 architecture</a:t>
            </a:r>
            <a:r>
              <a:rPr lang="en-IN" sz="2400" dirty="0" smtClean="0"/>
              <a:t>, plenty </a:t>
            </a:r>
            <a:r>
              <a:rPr lang="en-IN" sz="2400" dirty="0"/>
              <a:t>of I/O, an operating system, and a Java virtual machine (JVM</a:t>
            </a:r>
            <a:r>
              <a:rPr lang="en-IN" sz="2400" dirty="0" smtClean="0"/>
              <a:t>).</a:t>
            </a:r>
          </a:p>
          <a:p>
            <a:pPr algn="just">
              <a:lnSpc>
                <a:spcPct val="150000"/>
              </a:lnSpc>
            </a:pPr>
            <a:r>
              <a:rPr lang="en-IN" sz="2400" dirty="0"/>
              <a:t>Ethernet support: 10BASE-T, </a:t>
            </a:r>
            <a:r>
              <a:rPr lang="en-IN" sz="2400" dirty="0" smtClean="0"/>
              <a:t>100BASE-TX.</a:t>
            </a:r>
          </a:p>
          <a:p>
            <a:pPr algn="just">
              <a:lnSpc>
                <a:spcPct val="150000"/>
              </a:lnSpc>
            </a:pPr>
            <a:r>
              <a:rPr lang="en-IN" sz="2400" dirty="0"/>
              <a:t>Source: Dallas Semiconductor (</a:t>
            </a:r>
            <a:r>
              <a:rPr lang="en-IN" sz="2400" i="1" dirty="0">
                <a:hlinkClick r:id="rId2"/>
              </a:rPr>
              <a:t>www.dalsemi.com</a:t>
            </a:r>
            <a:r>
              <a:rPr lang="en-IN" sz="2400" dirty="0" smtClean="0"/>
              <a:t>).</a:t>
            </a:r>
          </a:p>
          <a:p>
            <a:pPr algn="just">
              <a:lnSpc>
                <a:spcPct val="150000"/>
              </a:lnSpc>
            </a:pPr>
            <a:r>
              <a:rPr lang="en-IN" sz="2400" dirty="0"/>
              <a:t>TINI stands for Tiny </a:t>
            </a:r>
            <a:r>
              <a:rPr lang="en-IN" sz="2400" dirty="0" err="1"/>
              <a:t>InterNet</a:t>
            </a:r>
            <a:r>
              <a:rPr lang="en-IN" sz="2400" dirty="0"/>
              <a:t> Interface</a:t>
            </a:r>
            <a:r>
              <a:rPr lang="en-IN" sz="2400" dirty="0" smtClean="0"/>
              <a:t>.</a:t>
            </a:r>
          </a:p>
          <a:p>
            <a:pPr algn="just">
              <a:lnSpc>
                <a:spcPct val="150000"/>
              </a:lnSpc>
            </a:pPr>
            <a:r>
              <a:rPr lang="en-IN" sz="2400" dirty="0"/>
              <a:t>Technically, the </a:t>
            </a:r>
            <a:r>
              <a:rPr lang="en-IN" sz="2400" dirty="0" smtClean="0"/>
              <a:t>TINI isn’t </a:t>
            </a:r>
            <a:r>
              <a:rPr lang="en-IN" sz="2400" dirty="0"/>
              <a:t>a CPU or a circuit board, but a platform that consists of a CPU </a:t>
            </a:r>
            <a:r>
              <a:rPr lang="en-IN" sz="2400" dirty="0" smtClean="0"/>
              <a:t>and related </a:t>
            </a:r>
            <a:r>
              <a:rPr lang="en-IN" sz="2400" dirty="0"/>
              <a:t>components, support for networking, and a Java runtime environment</a:t>
            </a: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IN" sz="3600" b="1" dirty="0">
                <a:solidFill>
                  <a:srgbClr val="FF0000"/>
                </a:solidFill>
              </a:rPr>
              <a:t>Dallas Semiconductor DSTINIm400 (TINI)</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70862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TotalTime>
  <Words>8353</Words>
  <Application>Microsoft Office PowerPoint</Application>
  <PresentationFormat>On-screen Show (4:3)</PresentationFormat>
  <Paragraphs>951</Paragraphs>
  <Slides>199</Slides>
  <Notes>1</Notes>
  <HiddenSlides>0</HiddenSlides>
  <MMClips>0</MMClips>
  <ScaleCrop>false</ScaleCrop>
  <HeadingPairs>
    <vt:vector size="4" baseType="variant">
      <vt:variant>
        <vt:lpstr>Theme</vt:lpstr>
      </vt:variant>
      <vt:variant>
        <vt:i4>1</vt:i4>
      </vt:variant>
      <vt:variant>
        <vt:lpstr>Slide Titles</vt:lpstr>
      </vt:variant>
      <vt:variant>
        <vt:i4>199</vt:i4>
      </vt:variant>
    </vt:vector>
  </HeadingPairs>
  <TitlesOfParts>
    <vt:vector size="200" baseType="lpstr">
      <vt:lpstr>Office Theme</vt:lpstr>
      <vt:lpstr>PowerPoint Presentation</vt:lpstr>
      <vt:lpstr>PowerPoint Presentation</vt:lpstr>
      <vt:lpstr>Basic Networking Concepts</vt:lpstr>
      <vt:lpstr>Basic Networking Concepts</vt:lpstr>
      <vt:lpstr>Elements of a network</vt:lpstr>
      <vt:lpstr>Elements of a network</vt:lpstr>
      <vt:lpstr>Elements of a network</vt:lpstr>
      <vt:lpstr>Elements of a network</vt:lpstr>
      <vt:lpstr>Elements of a network</vt:lpstr>
      <vt:lpstr>Nine elements of a network</vt:lpstr>
      <vt:lpstr>Nine elements of a network</vt:lpstr>
      <vt:lpstr>Nine elements of a network</vt:lpstr>
      <vt:lpstr>Nine elements of a network</vt:lpstr>
      <vt:lpstr>Nine elements of a network</vt:lpstr>
      <vt:lpstr>Nine elements of a network</vt:lpstr>
      <vt:lpstr>Nine elements of a network</vt:lpstr>
      <vt:lpstr>Nine elements of a network</vt:lpstr>
      <vt:lpstr>Network Protocol Stack</vt:lpstr>
      <vt:lpstr>Functionality of Network  Components </vt:lpstr>
      <vt:lpstr>Server</vt:lpstr>
      <vt:lpstr>PowerPoint Presentation</vt:lpstr>
      <vt:lpstr>Client </vt:lpstr>
      <vt:lpstr>Workstation </vt:lpstr>
      <vt:lpstr>Network Connectivity </vt:lpstr>
      <vt:lpstr>Communication Medium </vt:lpstr>
      <vt:lpstr>Network Interface Card (NIC) </vt:lpstr>
      <vt:lpstr>Concentrators </vt:lpstr>
      <vt:lpstr>Concentrators </vt:lpstr>
      <vt:lpstr>Concentrators </vt:lpstr>
      <vt:lpstr>Concentrators </vt:lpstr>
      <vt:lpstr>Concentrators </vt:lpstr>
      <vt:lpstr>Different Types of Cabling </vt:lpstr>
      <vt:lpstr>Coaxial Cable </vt:lpstr>
      <vt:lpstr>Coaxial Cable </vt:lpstr>
      <vt:lpstr>Coaxial Cable </vt:lpstr>
      <vt:lpstr>Coaxial Cable </vt:lpstr>
      <vt:lpstr>Coaxial Cable </vt:lpstr>
      <vt:lpstr>Twisted-Pair Cable </vt:lpstr>
      <vt:lpstr>Twisted-Pair Cable </vt:lpstr>
      <vt:lpstr>Fiber-Optic Cable </vt:lpstr>
      <vt:lpstr>Fiber-Optic Cable </vt:lpstr>
      <vt:lpstr>Comparison</vt:lpstr>
      <vt:lpstr>Wireless </vt:lpstr>
      <vt:lpstr>Installation and Configuration of a Network Interface Card </vt:lpstr>
      <vt:lpstr>Installation and Configuration of a Network Interface Card </vt:lpstr>
      <vt:lpstr>Installation and Configuration of a Network Interface Card </vt:lpstr>
      <vt:lpstr>Installation and Configuration of a Network Interface Card </vt:lpstr>
      <vt:lpstr>Installation and Configuration of a Network Interface Card </vt:lpstr>
      <vt:lpstr>Installation and Configuration of a Network Interface Card </vt:lpstr>
      <vt:lpstr>Transmission Speed</vt:lpstr>
      <vt:lpstr>Transmission Speed</vt:lpstr>
      <vt:lpstr>Transmission Speed</vt:lpstr>
      <vt:lpstr>Transmission Speed</vt:lpstr>
      <vt:lpstr>Transmission Speed</vt:lpstr>
      <vt:lpstr>Transmission Speed</vt:lpstr>
      <vt:lpstr>Transmission Speed</vt:lpstr>
      <vt:lpstr>Inside Ethernet</vt:lpstr>
      <vt:lpstr>Inside Ethernet</vt:lpstr>
      <vt:lpstr>Inside Ethernet</vt:lpstr>
      <vt:lpstr>Inside Ethernet</vt:lpstr>
      <vt:lpstr>Inside Ethernet</vt:lpstr>
      <vt:lpstr>The IEEE 802.3 Standard</vt:lpstr>
      <vt:lpstr>The IEEE 802.3 Standard</vt:lpstr>
      <vt:lpstr>The 802.x Series</vt:lpstr>
      <vt:lpstr>The 802.x Series</vt:lpstr>
      <vt:lpstr>Frames</vt:lpstr>
      <vt:lpstr>Frames</vt:lpstr>
      <vt:lpstr>Frames</vt:lpstr>
      <vt:lpstr>Frames</vt:lpstr>
      <vt:lpstr>Frames</vt:lpstr>
      <vt:lpstr>Frames</vt:lpstr>
      <vt:lpstr>Frames</vt:lpstr>
      <vt:lpstr>Frames</vt:lpstr>
      <vt:lpstr>Frames</vt:lpstr>
      <vt:lpstr>Frames</vt:lpstr>
      <vt:lpstr>Frames</vt:lpstr>
      <vt:lpstr>Frames</vt:lpstr>
      <vt:lpstr>Frames</vt:lpstr>
      <vt:lpstr>Frames</vt:lpstr>
      <vt:lpstr>Frames</vt:lpstr>
      <vt:lpstr>Media Access Control: Deciding When to Transmit</vt:lpstr>
      <vt:lpstr>Media Access Control</vt:lpstr>
      <vt:lpstr>Media Access Control</vt:lpstr>
      <vt:lpstr>Media Access Control</vt:lpstr>
      <vt:lpstr>Media Access Control</vt:lpstr>
      <vt:lpstr>Media Access Control</vt:lpstr>
      <vt:lpstr>Media Access Control</vt:lpstr>
      <vt:lpstr>Media Access Control</vt:lpstr>
      <vt:lpstr>Media Access Control</vt:lpstr>
      <vt:lpstr>Media Access Control</vt:lpstr>
      <vt:lpstr>Media Access Control</vt:lpstr>
      <vt:lpstr>Design Choices</vt:lpstr>
      <vt:lpstr>Design Choices</vt:lpstr>
      <vt:lpstr>Rabbit Semiconductor RCM3200</vt:lpstr>
      <vt:lpstr>Rabbit Semiconductor RCM3200</vt:lpstr>
      <vt:lpstr>Rabbit Semiconductor RCM3200</vt:lpstr>
      <vt:lpstr>Rabbit Semiconductor RCM3200</vt:lpstr>
      <vt:lpstr>Rabbit Semiconductor RCM3200</vt:lpstr>
      <vt:lpstr>Dallas Semiconductor DSTINIm400 (TINI)</vt:lpstr>
      <vt:lpstr>Dallas Semiconductor DSTINIm400 (TINI)</vt:lpstr>
      <vt:lpstr>Dallas Semiconductor DSTINIm400 (TINI)</vt:lpstr>
      <vt:lpstr>Dallas Semiconductor DSTINIm400 (TINI)</vt:lpstr>
      <vt:lpstr>Dallas Semiconductor DSTINIm400 (TINI)</vt:lpstr>
      <vt:lpstr>Dallas Semiconductor DSTINIm400 (TINI)</vt:lpstr>
      <vt:lpstr>Dallas Semiconductor DSTINIm400 (TINI)</vt:lpstr>
      <vt:lpstr>Systronix JStik</vt:lpstr>
      <vt:lpstr>Systronix JStik</vt:lpstr>
      <vt:lpstr>Systronix JStik</vt:lpstr>
      <vt:lpstr>Netburner MOD5282 Processor Module</vt:lpstr>
      <vt:lpstr>Netburner MOD5282 Processor Module</vt:lpstr>
      <vt:lpstr>Netburner MOD5282 Processor Module</vt:lpstr>
      <vt:lpstr>Microchip Technology PICDEM.net Demonstration Board</vt:lpstr>
      <vt:lpstr>Microchip Technology PICDEM.net Demonstration Board</vt:lpstr>
      <vt:lpstr>Microchip Technology PICDEM.net Demonstration Board</vt:lpstr>
      <vt:lpstr>Special-Purpose Modules</vt:lpstr>
      <vt:lpstr>Special-Purpose Modules</vt:lpstr>
      <vt:lpstr>Special-Purpose Modules</vt:lpstr>
      <vt:lpstr>Special-Purpose Modules</vt:lpstr>
      <vt:lpstr>Special-Purpose Modules</vt:lpstr>
      <vt:lpstr>Ethernet Controllers</vt:lpstr>
      <vt:lpstr>Ethernet Controllers</vt:lpstr>
      <vt:lpstr>Ethernet Controllers</vt:lpstr>
      <vt:lpstr>Ethernet Controllers</vt:lpstr>
      <vt:lpstr>Ethernet Controllers</vt:lpstr>
      <vt:lpstr>Ethernet Controllers</vt:lpstr>
      <vt:lpstr>Ethernet Controllers</vt:lpstr>
      <vt:lpstr>Ethernet Controllers</vt:lpstr>
      <vt:lpstr>Ethernet Controllers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Tehran Univercity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8051</dc:title>
  <dc:creator>hasanpur</dc:creator>
  <cp:lastModifiedBy>Prashanth</cp:lastModifiedBy>
  <cp:revision>660</cp:revision>
  <cp:lastPrinted>1601-01-01T00:00:00Z</cp:lastPrinted>
  <dcterms:created xsi:type="dcterms:W3CDTF">2003-06-01T05:29:53Z</dcterms:created>
  <dcterms:modified xsi:type="dcterms:W3CDTF">2015-09-10T01:59:48Z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