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16"/>
  </p:notesMasterIdLst>
  <p:handoutMasterIdLst>
    <p:handoutMasterId r:id="rId117"/>
  </p:handoutMasterIdLst>
  <p:sldIdLst>
    <p:sldId id="658" r:id="rId2"/>
    <p:sldId id="861" r:id="rId3"/>
    <p:sldId id="900" r:id="rId4"/>
    <p:sldId id="978" r:id="rId5"/>
    <p:sldId id="979" r:id="rId6"/>
    <p:sldId id="980" r:id="rId7"/>
    <p:sldId id="981" r:id="rId8"/>
    <p:sldId id="982" r:id="rId9"/>
    <p:sldId id="983" r:id="rId10"/>
    <p:sldId id="984" r:id="rId11"/>
    <p:sldId id="985" r:id="rId12"/>
    <p:sldId id="986" r:id="rId13"/>
    <p:sldId id="987" r:id="rId14"/>
    <p:sldId id="988" r:id="rId15"/>
    <p:sldId id="989" r:id="rId16"/>
    <p:sldId id="990" r:id="rId17"/>
    <p:sldId id="991" r:id="rId18"/>
    <p:sldId id="992" r:id="rId19"/>
    <p:sldId id="993" r:id="rId20"/>
    <p:sldId id="994" r:id="rId21"/>
    <p:sldId id="995" r:id="rId22"/>
    <p:sldId id="996" r:id="rId23"/>
    <p:sldId id="997" r:id="rId24"/>
    <p:sldId id="998" r:id="rId25"/>
    <p:sldId id="999" r:id="rId26"/>
    <p:sldId id="1000" r:id="rId27"/>
    <p:sldId id="1001" r:id="rId28"/>
    <p:sldId id="1002" r:id="rId29"/>
    <p:sldId id="1003" r:id="rId30"/>
    <p:sldId id="1004" r:id="rId31"/>
    <p:sldId id="1005" r:id="rId32"/>
    <p:sldId id="1006" r:id="rId33"/>
    <p:sldId id="1007" r:id="rId34"/>
    <p:sldId id="1008" r:id="rId35"/>
    <p:sldId id="1009" r:id="rId36"/>
    <p:sldId id="1010" r:id="rId37"/>
    <p:sldId id="1011" r:id="rId38"/>
    <p:sldId id="1012" r:id="rId39"/>
    <p:sldId id="1013" r:id="rId40"/>
    <p:sldId id="1014" r:id="rId41"/>
    <p:sldId id="1015" r:id="rId42"/>
    <p:sldId id="1016" r:id="rId43"/>
    <p:sldId id="1017" r:id="rId44"/>
    <p:sldId id="1018" r:id="rId45"/>
    <p:sldId id="1019" r:id="rId46"/>
    <p:sldId id="1020" r:id="rId47"/>
    <p:sldId id="1021" r:id="rId48"/>
    <p:sldId id="1022" r:id="rId49"/>
    <p:sldId id="1023" r:id="rId50"/>
    <p:sldId id="1024" r:id="rId51"/>
    <p:sldId id="1025" r:id="rId52"/>
    <p:sldId id="1026" r:id="rId53"/>
    <p:sldId id="1027" r:id="rId54"/>
    <p:sldId id="1028" r:id="rId55"/>
    <p:sldId id="1029" r:id="rId56"/>
    <p:sldId id="1030" r:id="rId57"/>
    <p:sldId id="1031" r:id="rId58"/>
    <p:sldId id="1032" r:id="rId59"/>
    <p:sldId id="1033" r:id="rId60"/>
    <p:sldId id="1034" r:id="rId61"/>
    <p:sldId id="1035" r:id="rId62"/>
    <p:sldId id="1036" r:id="rId63"/>
    <p:sldId id="1037" r:id="rId64"/>
    <p:sldId id="1038" r:id="rId65"/>
    <p:sldId id="1039" r:id="rId66"/>
    <p:sldId id="1040" r:id="rId67"/>
    <p:sldId id="1041" r:id="rId68"/>
    <p:sldId id="1042" r:id="rId69"/>
    <p:sldId id="1043" r:id="rId70"/>
    <p:sldId id="1044" r:id="rId71"/>
    <p:sldId id="1045" r:id="rId72"/>
    <p:sldId id="1046" r:id="rId73"/>
    <p:sldId id="1047" r:id="rId74"/>
    <p:sldId id="1048" r:id="rId75"/>
    <p:sldId id="1049" r:id="rId76"/>
    <p:sldId id="1050" r:id="rId77"/>
    <p:sldId id="1051" r:id="rId78"/>
    <p:sldId id="1052" r:id="rId79"/>
    <p:sldId id="1053" r:id="rId80"/>
    <p:sldId id="1054" r:id="rId81"/>
    <p:sldId id="1055" r:id="rId82"/>
    <p:sldId id="1056" r:id="rId83"/>
    <p:sldId id="1057" r:id="rId84"/>
    <p:sldId id="1083" r:id="rId85"/>
    <p:sldId id="1058" r:id="rId86"/>
    <p:sldId id="1059" r:id="rId87"/>
    <p:sldId id="1060" r:id="rId88"/>
    <p:sldId id="1061" r:id="rId89"/>
    <p:sldId id="1062" r:id="rId90"/>
    <p:sldId id="1063" r:id="rId91"/>
    <p:sldId id="1064" r:id="rId92"/>
    <p:sldId id="1065" r:id="rId93"/>
    <p:sldId id="1066" r:id="rId94"/>
    <p:sldId id="1067" r:id="rId95"/>
    <p:sldId id="918" r:id="rId96"/>
    <p:sldId id="1089" r:id="rId97"/>
    <p:sldId id="1085" r:id="rId98"/>
    <p:sldId id="1086" r:id="rId99"/>
    <p:sldId id="1087" r:id="rId100"/>
    <p:sldId id="1088" r:id="rId101"/>
    <p:sldId id="1090" r:id="rId102"/>
    <p:sldId id="1091" r:id="rId103"/>
    <p:sldId id="1092" r:id="rId104"/>
    <p:sldId id="1093" r:id="rId105"/>
    <p:sldId id="1094" r:id="rId106"/>
    <p:sldId id="1095" r:id="rId107"/>
    <p:sldId id="921" r:id="rId108"/>
    <p:sldId id="1096" r:id="rId109"/>
    <p:sldId id="1097" r:id="rId110"/>
    <p:sldId id="1098" r:id="rId111"/>
    <p:sldId id="1099" r:id="rId112"/>
    <p:sldId id="1100" r:id="rId113"/>
    <p:sldId id="1101" r:id="rId114"/>
    <p:sldId id="1102" r:id="rId115"/>
  </p:sldIdLst>
  <p:sldSz cx="9144000" cy="6858000" type="screen4x3"/>
  <p:notesSz cx="6858000" cy="9144000"/>
  <p:defaultTextStyle>
    <a:defPPr>
      <a:defRPr lang="en-US"/>
    </a:defPPr>
    <a:lvl1pPr algn="l" rtl="0" fontAlgn="base">
      <a:spcBef>
        <a:spcPct val="0"/>
      </a:spcBef>
      <a:spcAft>
        <a:spcPct val="0"/>
      </a:spcAft>
      <a:defRPr sz="2000" kern="1200">
        <a:solidFill>
          <a:srgbClr val="000000"/>
        </a:solidFill>
        <a:latin typeface="Arial" charset="0"/>
        <a:ea typeface="+mn-ea"/>
        <a:cs typeface="Arial" charset="0"/>
      </a:defRPr>
    </a:lvl1pPr>
    <a:lvl2pPr marL="457200" algn="l" rtl="0" fontAlgn="base">
      <a:spcBef>
        <a:spcPct val="0"/>
      </a:spcBef>
      <a:spcAft>
        <a:spcPct val="0"/>
      </a:spcAft>
      <a:defRPr sz="2000" kern="1200">
        <a:solidFill>
          <a:srgbClr val="000000"/>
        </a:solidFill>
        <a:latin typeface="Arial" charset="0"/>
        <a:ea typeface="+mn-ea"/>
        <a:cs typeface="Arial" charset="0"/>
      </a:defRPr>
    </a:lvl2pPr>
    <a:lvl3pPr marL="914400" algn="l" rtl="0" fontAlgn="base">
      <a:spcBef>
        <a:spcPct val="0"/>
      </a:spcBef>
      <a:spcAft>
        <a:spcPct val="0"/>
      </a:spcAft>
      <a:defRPr sz="2000" kern="1200">
        <a:solidFill>
          <a:srgbClr val="000000"/>
        </a:solidFill>
        <a:latin typeface="Arial" charset="0"/>
        <a:ea typeface="+mn-ea"/>
        <a:cs typeface="Arial" charset="0"/>
      </a:defRPr>
    </a:lvl3pPr>
    <a:lvl4pPr marL="1371600" algn="l" rtl="0" fontAlgn="base">
      <a:spcBef>
        <a:spcPct val="0"/>
      </a:spcBef>
      <a:spcAft>
        <a:spcPct val="0"/>
      </a:spcAft>
      <a:defRPr sz="2000" kern="1200">
        <a:solidFill>
          <a:srgbClr val="000000"/>
        </a:solidFill>
        <a:latin typeface="Arial" charset="0"/>
        <a:ea typeface="+mn-ea"/>
        <a:cs typeface="Arial" charset="0"/>
      </a:defRPr>
    </a:lvl4pPr>
    <a:lvl5pPr marL="1828800" algn="l" rtl="0" fontAlgn="base">
      <a:spcBef>
        <a:spcPct val="0"/>
      </a:spcBef>
      <a:spcAft>
        <a:spcPct val="0"/>
      </a:spcAft>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1F14AC"/>
    <a:srgbClr val="CC00FF"/>
    <a:srgbClr val="2C2C78"/>
    <a:srgbClr val="CC99FF"/>
    <a:srgbClr val="FFFF66"/>
    <a:srgbClr val="FFFF00"/>
    <a:srgbClr val="0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autoAdjust="0"/>
  </p:normalViewPr>
  <p:slideViewPr>
    <p:cSldViewPr>
      <p:cViewPr varScale="1">
        <p:scale>
          <a:sx n="70" d="100"/>
          <a:sy n="70" d="100"/>
        </p:scale>
        <p:origin x="-137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FAEB13-5431-433B-A6D3-ACE8F904CC66}" type="datetimeFigureOut">
              <a:rPr lang="en-IN" smtClean="0"/>
              <a:t>16-11-2015</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7D5E40-5BB1-4A73-BFAA-CA8CC66D195B}" type="slidenum">
              <a:rPr lang="en-IN" smtClean="0"/>
              <a:t>‹#›</a:t>
            </a:fld>
            <a:endParaRPr lang="en-IN"/>
          </a:p>
        </p:txBody>
      </p:sp>
    </p:spTree>
    <p:extLst>
      <p:ext uri="{BB962C8B-B14F-4D97-AF65-F5344CB8AC3E}">
        <p14:creationId xmlns:p14="http://schemas.microsoft.com/office/powerpoint/2010/main" val="2776411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pitchFamily="34" charset="0"/>
                <a:cs typeface="Arial" pitchFamily="34" charset="0"/>
              </a:defRPr>
            </a:lvl1pPr>
          </a:lstStyle>
          <a:p>
            <a:pPr>
              <a:defRPr/>
            </a:pPr>
            <a:endParaRPr lang="en-US"/>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34" charset="0"/>
                <a:cs typeface="Arial" pitchFamily="34" charset="0"/>
              </a:defRPr>
            </a:lvl1pPr>
          </a:lstStyle>
          <a:p>
            <a:pPr>
              <a:defRPr/>
            </a:pPr>
            <a:endParaRPr lang="en-US"/>
          </a:p>
        </p:txBody>
      </p:sp>
      <p:sp>
        <p:nvSpPr>
          <p:cNvPr id="171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34" charset="0"/>
                <a:cs typeface="Arial" pitchFamily="34" charset="0"/>
              </a:defRPr>
            </a:lvl1pPr>
          </a:lstStyle>
          <a:p>
            <a:pPr>
              <a:defRPr/>
            </a:pPr>
            <a:endParaRPr lang="en-US"/>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34" charset="0"/>
                <a:cs typeface="Arial" pitchFamily="34" charset="0"/>
              </a:defRPr>
            </a:lvl1pPr>
          </a:lstStyle>
          <a:p>
            <a:pPr>
              <a:defRPr/>
            </a:pPr>
            <a:fld id="{8FFC21A9-7A7A-41E5-B06F-08A08A897DEF}" type="slidenum">
              <a:rPr lang="en-US"/>
              <a:pPr>
                <a:defRPr/>
              </a:pPr>
              <a:t>‹#›</a:t>
            </a:fld>
            <a:endParaRPr lang="en-US"/>
          </a:p>
        </p:txBody>
      </p:sp>
    </p:spTree>
    <p:extLst>
      <p:ext uri="{BB962C8B-B14F-4D97-AF65-F5344CB8AC3E}">
        <p14:creationId xmlns:p14="http://schemas.microsoft.com/office/powerpoint/2010/main" val="19026234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8FFC21A9-7A7A-41E5-B06F-08A08A897DEF}" type="slidenum">
              <a:rPr lang="en-US" smtClean="0"/>
              <a:pPr>
                <a:defRPr/>
              </a:pPr>
              <a:t>1</a:t>
            </a:fld>
            <a:endParaRPr lang="en-US" dirty="0"/>
          </a:p>
        </p:txBody>
      </p:sp>
    </p:spTree>
    <p:extLst>
      <p:ext uri="{BB962C8B-B14F-4D97-AF65-F5344CB8AC3E}">
        <p14:creationId xmlns:p14="http://schemas.microsoft.com/office/powerpoint/2010/main" val="93547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506B4A-E5B6-4071-B556-A68B1E6D79B3}" type="datetime2">
              <a:rPr lang="en-US" smtClean="0"/>
              <a:t>Monday, November 16,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681FC505-2800-4F7C-9BA0-95A9F87DFFBF}" type="slidenum">
              <a:rPr lang="en-US"/>
              <a:pPr>
                <a:defRPr/>
              </a:pPr>
              <a:t>‹#›</a:t>
            </a:fld>
            <a:endParaRPr lang="en-US"/>
          </a:p>
        </p:txBody>
      </p:sp>
    </p:spTree>
    <p:extLst>
      <p:ext uri="{BB962C8B-B14F-4D97-AF65-F5344CB8AC3E}">
        <p14:creationId xmlns:p14="http://schemas.microsoft.com/office/powerpoint/2010/main" val="18168718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4E9644-2A49-4F6B-968E-594AAC00B2AD}" type="datetime2">
              <a:rPr lang="en-US" smtClean="0"/>
              <a:t>Monday, November 16,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960CE79D-E249-4B7D-A10F-ED9E41963CD0}" type="slidenum">
              <a:rPr lang="en-US"/>
              <a:pPr>
                <a:defRPr/>
              </a:pPr>
              <a:t>‹#›</a:t>
            </a:fld>
            <a:endParaRPr lang="en-US"/>
          </a:p>
        </p:txBody>
      </p:sp>
    </p:spTree>
    <p:extLst>
      <p:ext uri="{BB962C8B-B14F-4D97-AF65-F5344CB8AC3E}">
        <p14:creationId xmlns:p14="http://schemas.microsoft.com/office/powerpoint/2010/main" val="66957977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CAC3CE-88EB-4B5C-8E26-7122063592F6}" type="datetime2">
              <a:rPr lang="en-US" smtClean="0"/>
              <a:t>Monday, November 16,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33E2529C-9C93-487F-AB0B-DA2DB2F768B4}" type="slidenum">
              <a:rPr lang="en-US"/>
              <a:pPr>
                <a:defRPr/>
              </a:pPr>
              <a:t>‹#›</a:t>
            </a:fld>
            <a:endParaRPr lang="en-US"/>
          </a:p>
        </p:txBody>
      </p:sp>
    </p:spTree>
    <p:extLst>
      <p:ext uri="{BB962C8B-B14F-4D97-AF65-F5344CB8AC3E}">
        <p14:creationId xmlns:p14="http://schemas.microsoft.com/office/powerpoint/2010/main" val="56606864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A8F2CD-8F62-4878-BC1D-5A95AD5C9369}" type="datetime2">
              <a:rPr lang="en-US" smtClean="0"/>
              <a:t>Monday, November 16,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21DBE227-8F40-419F-9427-D506C86A5E4B}" type="slidenum">
              <a:rPr lang="en-US"/>
              <a:pPr>
                <a:defRPr/>
              </a:pPr>
              <a:t>‹#›</a:t>
            </a:fld>
            <a:endParaRPr lang="en-US"/>
          </a:p>
        </p:txBody>
      </p:sp>
    </p:spTree>
    <p:extLst>
      <p:ext uri="{BB962C8B-B14F-4D97-AF65-F5344CB8AC3E}">
        <p14:creationId xmlns:p14="http://schemas.microsoft.com/office/powerpoint/2010/main" val="301602228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D170BA-5236-45E4-B12B-AC51FC999858}" type="datetime2">
              <a:rPr lang="en-US" smtClean="0"/>
              <a:t>Monday, November 16,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07396E74-87FE-408C-A241-BB0D6B9D91CF}" type="slidenum">
              <a:rPr lang="en-US"/>
              <a:pPr>
                <a:defRPr/>
              </a:pPr>
              <a:t>‹#›</a:t>
            </a:fld>
            <a:endParaRPr lang="en-US"/>
          </a:p>
        </p:txBody>
      </p:sp>
    </p:spTree>
    <p:extLst>
      <p:ext uri="{BB962C8B-B14F-4D97-AF65-F5344CB8AC3E}">
        <p14:creationId xmlns:p14="http://schemas.microsoft.com/office/powerpoint/2010/main" val="308115224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0C74E5-D63A-4256-81C2-1A1CB5E46BE7}" type="datetime2">
              <a:rPr lang="en-US" smtClean="0"/>
              <a:t>Monday, November 16, 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7" name="Slide Number Placeholder 5"/>
          <p:cNvSpPr>
            <a:spLocks noGrp="1"/>
          </p:cNvSpPr>
          <p:nvPr>
            <p:ph type="sldNum" sz="quarter" idx="12"/>
          </p:nvPr>
        </p:nvSpPr>
        <p:spPr/>
        <p:txBody>
          <a:bodyPr/>
          <a:lstStyle>
            <a:lvl1pPr>
              <a:defRPr/>
            </a:lvl1pPr>
          </a:lstStyle>
          <a:p>
            <a:pPr>
              <a:defRPr/>
            </a:pPr>
            <a:fld id="{D1EBEFD2-B18E-4C1F-A15E-2C51B47340EA}" type="slidenum">
              <a:rPr lang="en-US"/>
              <a:pPr>
                <a:defRPr/>
              </a:pPr>
              <a:t>‹#›</a:t>
            </a:fld>
            <a:endParaRPr lang="en-US"/>
          </a:p>
        </p:txBody>
      </p:sp>
    </p:spTree>
    <p:extLst>
      <p:ext uri="{BB962C8B-B14F-4D97-AF65-F5344CB8AC3E}">
        <p14:creationId xmlns:p14="http://schemas.microsoft.com/office/powerpoint/2010/main" val="401599838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53B867-151F-45DE-970C-7FCC0B3ED1A6}" type="datetime2">
              <a:rPr lang="en-US" smtClean="0"/>
              <a:t>Monday, November 16, 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9" name="Slide Number Placeholder 5"/>
          <p:cNvSpPr>
            <a:spLocks noGrp="1"/>
          </p:cNvSpPr>
          <p:nvPr>
            <p:ph type="sldNum" sz="quarter" idx="12"/>
          </p:nvPr>
        </p:nvSpPr>
        <p:spPr/>
        <p:txBody>
          <a:bodyPr/>
          <a:lstStyle>
            <a:lvl1pPr>
              <a:defRPr/>
            </a:lvl1pPr>
          </a:lstStyle>
          <a:p>
            <a:pPr>
              <a:defRPr/>
            </a:pPr>
            <a:fld id="{4D5BBE16-5AE8-43FE-931B-7F4E26EBFC25}" type="slidenum">
              <a:rPr lang="en-US"/>
              <a:pPr>
                <a:defRPr/>
              </a:pPr>
              <a:t>‹#›</a:t>
            </a:fld>
            <a:endParaRPr lang="en-US"/>
          </a:p>
        </p:txBody>
      </p:sp>
    </p:spTree>
    <p:extLst>
      <p:ext uri="{BB962C8B-B14F-4D97-AF65-F5344CB8AC3E}">
        <p14:creationId xmlns:p14="http://schemas.microsoft.com/office/powerpoint/2010/main" val="254604576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856507-EABE-4AB6-AE0D-F2463D419B06}" type="datetime2">
              <a:rPr lang="en-US" smtClean="0"/>
              <a:t>Monday, November 16, 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5" name="Slide Number Placeholder 5"/>
          <p:cNvSpPr>
            <a:spLocks noGrp="1"/>
          </p:cNvSpPr>
          <p:nvPr>
            <p:ph type="sldNum" sz="quarter" idx="12"/>
          </p:nvPr>
        </p:nvSpPr>
        <p:spPr/>
        <p:txBody>
          <a:bodyPr/>
          <a:lstStyle>
            <a:lvl1pPr>
              <a:defRPr/>
            </a:lvl1pPr>
          </a:lstStyle>
          <a:p>
            <a:pPr>
              <a:defRPr/>
            </a:pPr>
            <a:fld id="{E92BAFA8-B723-44FA-AFD8-491DDAE10237}" type="slidenum">
              <a:rPr lang="en-US"/>
              <a:pPr>
                <a:defRPr/>
              </a:pPr>
              <a:t>‹#›</a:t>
            </a:fld>
            <a:endParaRPr lang="en-US"/>
          </a:p>
        </p:txBody>
      </p:sp>
    </p:spTree>
    <p:extLst>
      <p:ext uri="{BB962C8B-B14F-4D97-AF65-F5344CB8AC3E}">
        <p14:creationId xmlns:p14="http://schemas.microsoft.com/office/powerpoint/2010/main" val="167445709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F02911-C031-4978-BAD4-757EF1BAAE3F}" type="datetime2">
              <a:rPr lang="en-US" smtClean="0"/>
              <a:t>Monday, November 16, 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4" name="Slide Number Placeholder 5"/>
          <p:cNvSpPr>
            <a:spLocks noGrp="1"/>
          </p:cNvSpPr>
          <p:nvPr>
            <p:ph type="sldNum" sz="quarter" idx="12"/>
          </p:nvPr>
        </p:nvSpPr>
        <p:spPr/>
        <p:txBody>
          <a:bodyPr/>
          <a:lstStyle>
            <a:lvl1pPr>
              <a:defRPr/>
            </a:lvl1pPr>
          </a:lstStyle>
          <a:p>
            <a:pPr>
              <a:defRPr/>
            </a:pPr>
            <a:fld id="{15222074-2EE5-42E2-9DCC-4A65092B209E}" type="slidenum">
              <a:rPr lang="en-US"/>
              <a:pPr>
                <a:defRPr/>
              </a:pPr>
              <a:t>‹#›</a:t>
            </a:fld>
            <a:endParaRPr lang="en-US"/>
          </a:p>
        </p:txBody>
      </p:sp>
    </p:spTree>
    <p:extLst>
      <p:ext uri="{BB962C8B-B14F-4D97-AF65-F5344CB8AC3E}">
        <p14:creationId xmlns:p14="http://schemas.microsoft.com/office/powerpoint/2010/main" val="83509349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8DA2BD-0284-4FC3-9095-746F9E5001D6}" type="datetime2">
              <a:rPr lang="en-US" smtClean="0"/>
              <a:t>Monday, November 16, 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7" name="Slide Number Placeholder 5"/>
          <p:cNvSpPr>
            <a:spLocks noGrp="1"/>
          </p:cNvSpPr>
          <p:nvPr>
            <p:ph type="sldNum" sz="quarter" idx="12"/>
          </p:nvPr>
        </p:nvSpPr>
        <p:spPr/>
        <p:txBody>
          <a:bodyPr/>
          <a:lstStyle>
            <a:lvl1pPr>
              <a:defRPr/>
            </a:lvl1pPr>
          </a:lstStyle>
          <a:p>
            <a:pPr>
              <a:defRPr/>
            </a:pPr>
            <a:fld id="{9706A429-1D88-403C-9D43-4DC5E0904E88}" type="slidenum">
              <a:rPr lang="en-US"/>
              <a:pPr>
                <a:defRPr/>
              </a:pPr>
              <a:t>‹#›</a:t>
            </a:fld>
            <a:endParaRPr lang="en-US"/>
          </a:p>
        </p:txBody>
      </p:sp>
    </p:spTree>
    <p:extLst>
      <p:ext uri="{BB962C8B-B14F-4D97-AF65-F5344CB8AC3E}">
        <p14:creationId xmlns:p14="http://schemas.microsoft.com/office/powerpoint/2010/main" val="27945870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B64089-4B90-49F5-81D8-4D18B8329D98}" type="datetime2">
              <a:rPr lang="en-US" smtClean="0"/>
              <a:t>Monday, November 16, 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7" name="Slide Number Placeholder 5"/>
          <p:cNvSpPr>
            <a:spLocks noGrp="1"/>
          </p:cNvSpPr>
          <p:nvPr>
            <p:ph type="sldNum" sz="quarter" idx="12"/>
          </p:nvPr>
        </p:nvSpPr>
        <p:spPr/>
        <p:txBody>
          <a:bodyPr/>
          <a:lstStyle>
            <a:lvl1pPr>
              <a:defRPr/>
            </a:lvl1pPr>
          </a:lstStyle>
          <a:p>
            <a:pPr>
              <a:defRPr/>
            </a:pPr>
            <a:fld id="{7E851CAC-28A6-4AF9-B71E-A0AFB461AF05}" type="slidenum">
              <a:rPr lang="en-US"/>
              <a:pPr>
                <a:defRPr/>
              </a:pPr>
              <a:t>‹#›</a:t>
            </a:fld>
            <a:endParaRPr lang="en-US"/>
          </a:p>
        </p:txBody>
      </p:sp>
    </p:spTree>
    <p:extLst>
      <p:ext uri="{BB962C8B-B14F-4D97-AF65-F5344CB8AC3E}">
        <p14:creationId xmlns:p14="http://schemas.microsoft.com/office/powerpoint/2010/main" val="290922870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A66A6E5-E4D8-4CA2-84CD-81B4C7CF9DF7}" type="datetime2">
              <a:rPr lang="en-US" smtClean="0"/>
              <a:t>Monday, November 16, 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K.V.PRASHANTH M.Sc.,M.Tech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5804C0F-9B08-436F-8BC1-D360A1EAA8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random/>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323528" y="1700808"/>
            <a:ext cx="8424936" cy="2520280"/>
          </a:xfrm>
          <a:prstGeom prst="rect">
            <a:avLst/>
          </a:prstGeom>
        </p:spPr>
        <p:txBody>
          <a:bodyPr wrap="none" fromWordArt="1">
            <a:prstTxWarp prst="textPlain">
              <a:avLst>
                <a:gd name="adj" fmla="val 50000"/>
              </a:avLst>
            </a:prstTxWarp>
          </a:bodyPr>
          <a:lstStyle/>
          <a:p>
            <a:pPr algn="ctr"/>
            <a:r>
              <a:rPr lang="en-IN" sz="2800" kern="10" dirty="0" smtClean="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EMBEDDED </a:t>
            </a:r>
          </a:p>
          <a:p>
            <a:pPr algn="ctr"/>
            <a:r>
              <a:rPr lang="en-IN" sz="2800" kern="10" dirty="0" smtClean="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NETWORKING</a:t>
            </a:r>
            <a:endParaRPr lang="en-IN" sz="2800" kern="10" dirty="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ndParaRPr>
          </a:p>
        </p:txBody>
      </p:sp>
      <p:pic>
        <p:nvPicPr>
          <p:cNvPr id="20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spTree>
    <p:extLst>
      <p:ext uri="{BB962C8B-B14F-4D97-AF65-F5344CB8AC3E}">
        <p14:creationId xmlns:p14="http://schemas.microsoft.com/office/powerpoint/2010/main" val="3838860765"/>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r>
              <a:rPr lang="en-IN" sz="2400" dirty="0" smtClean="0"/>
              <a:t>For </a:t>
            </a:r>
            <a:r>
              <a:rPr lang="en-IN" sz="2400" dirty="0"/>
              <a:t>example, TCPCONFIG 3 specifies that the first </a:t>
            </a:r>
            <a:r>
              <a:rPr lang="en-IN" sz="2400" dirty="0" smtClean="0"/>
              <a:t>Ethernet interface </a:t>
            </a:r>
            <a:r>
              <a:rPr lang="en-IN" sz="2400" dirty="0"/>
              <a:t>will obtain its IP address and other configuration values from </a:t>
            </a:r>
            <a:r>
              <a:rPr lang="en-IN" sz="2400" dirty="0" smtClean="0"/>
              <a:t>a DHCP </a:t>
            </a:r>
            <a:r>
              <a:rPr lang="en-IN" sz="2400" dirty="0"/>
              <a:t>server</a:t>
            </a:r>
            <a:r>
              <a:rPr lang="en-IN" sz="2400" dirty="0" smtClean="0"/>
              <a:t>.</a:t>
            </a:r>
          </a:p>
          <a:p>
            <a:pPr algn="just">
              <a:lnSpc>
                <a:spcPct val="150000"/>
              </a:lnSpc>
            </a:pPr>
            <a:endParaRPr lang="en-IN" sz="2400" dirty="0" smtClean="0"/>
          </a:p>
          <a:p>
            <a:pPr algn="just">
              <a:lnSpc>
                <a:spcPct val="150000"/>
              </a:lnSpc>
            </a:pPr>
            <a:r>
              <a:rPr lang="en-IN" sz="2400" dirty="0"/>
              <a:t>TCPCONFIG values greater than 99 must be in a file called </a:t>
            </a:r>
            <a:r>
              <a:rPr lang="en-IN" sz="2400" i="1" dirty="0"/>
              <a:t>custom_config.lib</a:t>
            </a:r>
            <a:r>
              <a:rPr lang="en-IN" sz="2400" dirty="0" smtClean="0"/>
              <a:t>. Create </a:t>
            </a:r>
            <a:r>
              <a:rPr lang="en-IN" sz="2400" dirty="0"/>
              <a:t>this file if you want to store custom configurations in your own file</a:t>
            </a:r>
            <a:r>
              <a:rPr lang="en-IN" sz="2400" dirty="0" smtClean="0"/>
              <a:t>, rather </a:t>
            </a:r>
            <a:r>
              <a:rPr lang="en-IN" sz="2400" dirty="0"/>
              <a:t>than using </a:t>
            </a:r>
            <a:r>
              <a:rPr lang="en-IN" sz="2400" i="1" dirty="0"/>
              <a:t>tcp_config.lib</a:t>
            </a:r>
            <a:r>
              <a:rPr lang="en-IN" sz="2400" dirty="0"/>
              <a: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931804"/>
      </p:ext>
    </p:extLst>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a:solidFill>
                  <a:srgbClr val="FF0000"/>
                </a:solidFill>
              </a:rPr>
              <a:t>Sending the </a:t>
            </a:r>
            <a:r>
              <a:rPr lang="en-IN" sz="2400" b="1" dirty="0" smtClean="0">
                <a:solidFill>
                  <a:srgbClr val="FF0000"/>
                </a:solidFill>
              </a:rPr>
              <a:t>Message</a:t>
            </a:r>
          </a:p>
          <a:p>
            <a:pPr marL="0" indent="0" algn="just">
              <a:lnSpc>
                <a:spcPct val="150000"/>
              </a:lnSpc>
              <a:buNone/>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E-mail for Embedded Systems</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309" y="1340768"/>
            <a:ext cx="5184576" cy="4908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211812"/>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a:solidFill>
                  <a:srgbClr val="FF0000"/>
                </a:solidFill>
              </a:rPr>
              <a:t>Receiving E-mail on a </a:t>
            </a:r>
            <a:r>
              <a:rPr lang="en-IN" sz="2400" b="1" dirty="0" smtClean="0">
                <a:solidFill>
                  <a:srgbClr val="FF0000"/>
                </a:solidFill>
              </a:rPr>
              <a:t>Rabbit</a:t>
            </a:r>
          </a:p>
          <a:p>
            <a:pPr marL="0" indent="0" algn="just">
              <a:lnSpc>
                <a:spcPct val="150000"/>
              </a:lnSpc>
              <a:buNone/>
            </a:pPr>
            <a:r>
              <a:rPr lang="en-IN" sz="2400" dirty="0" smtClean="0"/>
              <a:t>	#</a:t>
            </a:r>
            <a:r>
              <a:rPr lang="en-IN" sz="2400" dirty="0"/>
              <a:t>define TCPCONFIG 1</a:t>
            </a:r>
          </a:p>
          <a:p>
            <a:pPr marL="0" indent="0" algn="just">
              <a:lnSpc>
                <a:spcPct val="150000"/>
              </a:lnSpc>
              <a:buNone/>
            </a:pPr>
            <a:r>
              <a:rPr lang="en-IN" sz="2400" dirty="0" smtClean="0"/>
              <a:t>	#</a:t>
            </a:r>
            <a:r>
              <a:rPr lang="en-IN" sz="2400" dirty="0"/>
              <a:t>define POP_HOST "mail.example.com"</a:t>
            </a:r>
          </a:p>
          <a:p>
            <a:pPr marL="0" indent="0" algn="just">
              <a:lnSpc>
                <a:spcPct val="150000"/>
              </a:lnSpc>
              <a:buNone/>
            </a:pPr>
            <a:r>
              <a:rPr lang="en-IN" sz="2400" dirty="0" smtClean="0"/>
              <a:t>	#</a:t>
            </a:r>
            <a:r>
              <a:rPr lang="en-IN" sz="2400" dirty="0"/>
              <a:t>define POP_USER "rabbit1"</a:t>
            </a:r>
          </a:p>
          <a:p>
            <a:pPr marL="0" indent="0" algn="just">
              <a:lnSpc>
                <a:spcPct val="150000"/>
              </a:lnSpc>
              <a:buNone/>
            </a:pPr>
            <a:r>
              <a:rPr lang="en-IN" sz="2400" dirty="0" smtClean="0"/>
              <a:t>	#</a:t>
            </a:r>
            <a:r>
              <a:rPr lang="en-IN" sz="2400" dirty="0"/>
              <a:t>define POP_PASS "</a:t>
            </a:r>
            <a:r>
              <a:rPr lang="en-IN" sz="2400" dirty="0" smtClean="0"/>
              <a:t>embedded“</a:t>
            </a:r>
          </a:p>
          <a:p>
            <a:pPr algn="just"/>
            <a:r>
              <a:rPr lang="en-IN" sz="2400" dirty="0"/>
              <a:t>The POP_PARSE_EXTRA macro is optional, but convenient. It </a:t>
            </a:r>
            <a:r>
              <a:rPr lang="en-IN" sz="2400" dirty="0" smtClean="0"/>
              <a:t>performs additional </a:t>
            </a:r>
            <a:r>
              <a:rPr lang="en-IN" sz="2400" dirty="0"/>
              <a:t>processing of received messages, storing the contents of the To</a:t>
            </a:r>
            <a:r>
              <a:rPr lang="en-IN" sz="2400" dirty="0" smtClean="0"/>
              <a:t>, From</a:t>
            </a:r>
            <a:r>
              <a:rPr lang="en-IN" sz="2400" dirty="0"/>
              <a:t>, and Subject fields and the message body in separate strings.</a:t>
            </a:r>
            <a:r>
              <a:rPr lang="en-IN" sz="2400" dirty="0" smtClean="0"/>
              <a:t>	</a:t>
            </a:r>
          </a:p>
          <a:p>
            <a:pPr marL="0" indent="0" algn="just">
              <a:lnSpc>
                <a:spcPct val="150000"/>
              </a:lnSpc>
              <a:buNone/>
            </a:pPr>
            <a:r>
              <a:rPr lang="en-IN" sz="2400" dirty="0" smtClean="0"/>
              <a:t>	#</a:t>
            </a:r>
            <a:r>
              <a:rPr lang="en-IN" sz="2400" dirty="0"/>
              <a:t>define POP_PARSE_EXTRA</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E-mail for Embedded Systems</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486161"/>
      </p:ext>
    </p:extLst>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dirty="0" smtClean="0"/>
              <a:t>	#</a:t>
            </a:r>
            <a:r>
              <a:rPr lang="en-IN" sz="2400" dirty="0" err="1"/>
              <a:t>memmap</a:t>
            </a:r>
            <a:r>
              <a:rPr lang="en-IN" sz="2400" dirty="0"/>
              <a:t> </a:t>
            </a:r>
            <a:r>
              <a:rPr lang="en-IN" sz="2400" dirty="0" err="1"/>
              <a:t>xmem</a:t>
            </a:r>
            <a:endParaRPr lang="en-IN" sz="2400" dirty="0"/>
          </a:p>
          <a:p>
            <a:pPr marL="0" indent="0" algn="just">
              <a:lnSpc>
                <a:spcPct val="150000"/>
              </a:lnSpc>
              <a:buNone/>
            </a:pPr>
            <a:r>
              <a:rPr lang="en-IN" sz="2400" dirty="0" smtClean="0"/>
              <a:t>	#</a:t>
            </a:r>
            <a:r>
              <a:rPr lang="en-IN" sz="2400" dirty="0"/>
              <a:t>use "dcrtcp.lib"</a:t>
            </a:r>
          </a:p>
          <a:p>
            <a:pPr marL="0" indent="0" algn="just">
              <a:lnSpc>
                <a:spcPct val="150000"/>
              </a:lnSpc>
              <a:buNone/>
            </a:pPr>
            <a:r>
              <a:rPr lang="en-IN" sz="2400" dirty="0" smtClean="0"/>
              <a:t>	#</a:t>
            </a:r>
            <a:r>
              <a:rPr lang="en-IN" sz="2400" dirty="0"/>
              <a:t>use "</a:t>
            </a:r>
            <a:r>
              <a:rPr lang="en-IN" sz="2400" dirty="0" smtClean="0"/>
              <a:t>pop3.lib“</a:t>
            </a:r>
          </a:p>
          <a:p>
            <a:pPr marL="0" indent="0" algn="just">
              <a:lnSpc>
                <a:spcPct val="150000"/>
              </a:lnSpc>
              <a:buNone/>
            </a:pPr>
            <a:endParaRPr lang="en-IN" sz="2400" dirty="0"/>
          </a:p>
          <a:p>
            <a:pPr marL="0" indent="0" algn="just">
              <a:lnSpc>
                <a:spcPct val="150000"/>
              </a:lnSpc>
              <a:buNone/>
            </a:pPr>
            <a:r>
              <a:rPr lang="en-IN" sz="2400" dirty="0" smtClean="0"/>
              <a:t>	int </a:t>
            </a:r>
            <a:r>
              <a:rPr lang="en-IN" sz="2400" dirty="0" err="1"/>
              <a:t>current_message</a:t>
            </a:r>
            <a:r>
              <a:rPr lang="en-IN" sz="2400" dirty="0" smtClean="0"/>
              <a:t>;</a:t>
            </a:r>
          </a:p>
          <a:p>
            <a:pPr marL="0" indent="0" algn="just">
              <a:lnSpc>
                <a:spcPct val="150000"/>
              </a:lnSpc>
              <a:buNone/>
            </a:pPr>
            <a:endParaRPr lang="en-IN" altLang="en-US" sz="2400" dirty="0">
              <a:latin typeface="+mj-lt"/>
              <a:cs typeface="Times New Roman" panose="02020603050405020304" pitchFamily="18" charset="0"/>
            </a:endParaRPr>
          </a:p>
          <a:p>
            <a:pPr marL="0" indent="0" algn="just">
              <a:lnSpc>
                <a:spcPct val="150000"/>
              </a:lnSpc>
              <a:buNone/>
            </a:pPr>
            <a:r>
              <a:rPr lang="en-IN" sz="2400" b="1" dirty="0">
                <a:solidFill>
                  <a:srgbClr val="FF0000"/>
                </a:solidFill>
              </a:rPr>
              <a:t>Processing and Displaying </a:t>
            </a:r>
            <a:r>
              <a:rPr lang="en-IN" sz="2400" b="1" dirty="0" smtClean="0">
                <a:solidFill>
                  <a:srgbClr val="FF0000"/>
                </a:solidFill>
              </a:rPr>
              <a:t>Messages</a:t>
            </a:r>
          </a:p>
          <a:p>
            <a:pPr algn="just">
              <a:lnSpc>
                <a:spcPct val="150000"/>
              </a:lnSpc>
            </a:pPr>
            <a:r>
              <a:rPr lang="en-IN" sz="2400" dirty="0"/>
              <a:t>The </a:t>
            </a:r>
            <a:r>
              <a:rPr lang="en-IN" sz="2400" dirty="0" err="1"/>
              <a:t>store_message</a:t>
            </a:r>
            <a:r>
              <a:rPr lang="en-IN" sz="2400" dirty="0"/>
              <a:t>() function is a </a:t>
            </a:r>
            <a:r>
              <a:rPr lang="en-IN" sz="2400" dirty="0" err="1"/>
              <a:t>callback</a:t>
            </a:r>
            <a:r>
              <a:rPr lang="en-IN" sz="2400" dirty="0"/>
              <a:t> function that receives </a:t>
            </a:r>
            <a:r>
              <a:rPr lang="en-IN" sz="2400" dirty="0" smtClean="0"/>
              <a:t>and processes </a:t>
            </a:r>
            <a:r>
              <a:rPr lang="en-IN" sz="2400" dirty="0"/>
              <a:t>downloaded messages.</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E-mail for Embedded Systems</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70460"/>
      </p:ext>
    </p:extLst>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nSpc>
                <a:spcPct val="150000"/>
              </a:lnSpc>
              <a:buNone/>
            </a:pPr>
            <a:endParaRPr lang="en-IN" sz="2400" dirty="0" smtClean="0"/>
          </a:p>
          <a:p>
            <a:pPr marL="0" indent="0">
              <a:lnSpc>
                <a:spcPct val="150000"/>
              </a:lnSpc>
              <a:buNone/>
            </a:pPr>
            <a:r>
              <a:rPr lang="en-IN" sz="2400" dirty="0" smtClean="0"/>
              <a:t>int </a:t>
            </a:r>
            <a:r>
              <a:rPr lang="en-IN" sz="2400" dirty="0" err="1"/>
              <a:t>store_message</a:t>
            </a:r>
            <a:r>
              <a:rPr lang="en-IN" sz="2400" dirty="0"/>
              <a:t>(int </a:t>
            </a:r>
            <a:r>
              <a:rPr lang="en-IN" sz="2400" dirty="0" err="1"/>
              <a:t>message_number</a:t>
            </a:r>
            <a:r>
              <a:rPr lang="en-IN" sz="2400" dirty="0"/>
              <a:t>, char *</a:t>
            </a:r>
            <a:r>
              <a:rPr lang="en-IN" sz="2400" dirty="0" err="1" smtClean="0"/>
              <a:t>to,char</a:t>
            </a:r>
            <a:r>
              <a:rPr lang="en-IN" sz="2400" dirty="0" smtClean="0"/>
              <a:t> </a:t>
            </a:r>
            <a:r>
              <a:rPr lang="en-IN" sz="2400" dirty="0"/>
              <a:t>*from, </a:t>
            </a:r>
            <a:endParaRPr lang="en-IN" sz="2400" dirty="0" smtClean="0"/>
          </a:p>
          <a:p>
            <a:pPr marL="0" indent="0">
              <a:lnSpc>
                <a:spcPct val="150000"/>
              </a:lnSpc>
              <a:buNone/>
            </a:pPr>
            <a:r>
              <a:rPr lang="en-IN" sz="2400" dirty="0"/>
              <a:t> </a:t>
            </a:r>
            <a:r>
              <a:rPr lang="en-IN" sz="2400" dirty="0" smtClean="0"/>
              <a:t>                                  char </a:t>
            </a:r>
            <a:r>
              <a:rPr lang="en-IN" sz="2400" dirty="0"/>
              <a:t>*subject, char *</a:t>
            </a:r>
            <a:r>
              <a:rPr lang="en-IN" sz="2400" dirty="0" err="1"/>
              <a:t>body_line</a:t>
            </a:r>
            <a:r>
              <a:rPr lang="en-IN" sz="2400" dirty="0" smtClean="0"/>
              <a:t>, int </a:t>
            </a:r>
            <a:r>
              <a:rPr lang="en-IN" sz="2400" dirty="0" err="1"/>
              <a:t>body_length</a:t>
            </a:r>
            <a:r>
              <a:rPr lang="en-IN" sz="2400" dirty="0" smtClean="0"/>
              <a:t>)</a:t>
            </a:r>
          </a:p>
          <a:p>
            <a:pPr marL="0" indent="0">
              <a:lnSpc>
                <a:spcPct val="150000"/>
              </a:lnSpc>
              <a:buNone/>
            </a:pPr>
            <a:r>
              <a:rPr lang="en-IN" sz="2400" dirty="0" smtClean="0"/>
              <a:t>	{</a:t>
            </a:r>
          </a:p>
          <a:p>
            <a:pPr marL="0" indent="0">
              <a:buNone/>
            </a:pPr>
            <a:r>
              <a:rPr lang="en-IN" sz="2400" dirty="0" smtClean="0"/>
              <a:t>		#</a:t>
            </a:r>
            <a:r>
              <a:rPr lang="en-IN" sz="2400" dirty="0"/>
              <a:t>GLOBAL_INIT</a:t>
            </a:r>
          </a:p>
          <a:p>
            <a:pPr marL="0" indent="0">
              <a:buNone/>
            </a:pPr>
            <a:r>
              <a:rPr lang="en-IN" sz="2400" dirty="0" smtClean="0"/>
              <a:t>			{</a:t>
            </a:r>
            <a:endParaRPr lang="en-IN" sz="2400" dirty="0"/>
          </a:p>
          <a:p>
            <a:pPr marL="0" indent="0">
              <a:buNone/>
            </a:pPr>
            <a:r>
              <a:rPr lang="en-IN" sz="2400" dirty="0" smtClean="0"/>
              <a:t>			</a:t>
            </a:r>
            <a:r>
              <a:rPr lang="en-IN" sz="2400" dirty="0" err="1" smtClean="0"/>
              <a:t>current_message</a:t>
            </a:r>
            <a:r>
              <a:rPr lang="en-IN" sz="2400" dirty="0" smtClean="0"/>
              <a:t> </a:t>
            </a:r>
            <a:r>
              <a:rPr lang="en-IN" sz="2400" dirty="0"/>
              <a:t>= -1;</a:t>
            </a:r>
          </a:p>
          <a:p>
            <a:pPr marL="0" indent="0">
              <a:buNone/>
            </a:pPr>
            <a:r>
              <a:rPr lang="en-IN" sz="2400" dirty="0" smtClean="0"/>
              <a:t>			}</a:t>
            </a:r>
          </a:p>
          <a:p>
            <a:pPr marL="0" indent="0">
              <a:buNone/>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E-mail for Embedded Systems</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70460"/>
      </p:ext>
    </p:extLst>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nSpc>
                <a:spcPct val="150000"/>
              </a:lnSpc>
              <a:buNone/>
            </a:pPr>
            <a:endParaRPr lang="en-IN" sz="1000" dirty="0" smtClean="0"/>
          </a:p>
          <a:p>
            <a:pPr marL="0" indent="0">
              <a:lnSpc>
                <a:spcPct val="150000"/>
              </a:lnSpc>
              <a:buNone/>
            </a:pPr>
            <a:r>
              <a:rPr lang="en-IN" sz="2400" dirty="0" smtClean="0"/>
              <a:t>	if(</a:t>
            </a:r>
            <a:r>
              <a:rPr lang="en-IN" sz="2400" dirty="0" err="1" smtClean="0"/>
              <a:t>current_message</a:t>
            </a:r>
            <a:r>
              <a:rPr lang="en-IN" sz="2400" dirty="0" smtClean="0"/>
              <a:t> </a:t>
            </a:r>
            <a:r>
              <a:rPr lang="en-IN" sz="2400" dirty="0"/>
              <a:t>!= </a:t>
            </a:r>
            <a:r>
              <a:rPr lang="en-IN" sz="2400" dirty="0" err="1"/>
              <a:t>message_number</a:t>
            </a:r>
            <a:r>
              <a:rPr lang="en-IN" sz="2400" dirty="0"/>
              <a:t>) </a:t>
            </a:r>
            <a:endParaRPr lang="en-IN" sz="2400" dirty="0" smtClean="0"/>
          </a:p>
          <a:p>
            <a:pPr marL="0" indent="0">
              <a:lnSpc>
                <a:spcPct val="150000"/>
              </a:lnSpc>
              <a:buNone/>
            </a:pPr>
            <a:r>
              <a:rPr lang="en-IN" sz="2400" dirty="0"/>
              <a:t>	</a:t>
            </a:r>
            <a:r>
              <a:rPr lang="en-IN" sz="2400" dirty="0" smtClean="0"/>
              <a:t>{</a:t>
            </a:r>
            <a:endParaRPr lang="en-IN" sz="2400" dirty="0"/>
          </a:p>
          <a:p>
            <a:pPr marL="0" indent="0">
              <a:lnSpc>
                <a:spcPct val="150000"/>
              </a:lnSpc>
              <a:buNone/>
            </a:pPr>
            <a:r>
              <a:rPr lang="en-IN" sz="2400" dirty="0" smtClean="0"/>
              <a:t>		</a:t>
            </a:r>
            <a:r>
              <a:rPr lang="en-IN" sz="2400" dirty="0" err="1" smtClean="0"/>
              <a:t>current_message</a:t>
            </a:r>
            <a:r>
              <a:rPr lang="en-IN" sz="2400" dirty="0" smtClean="0"/>
              <a:t> </a:t>
            </a:r>
            <a:r>
              <a:rPr lang="en-IN" sz="2400" dirty="0"/>
              <a:t>= </a:t>
            </a:r>
            <a:r>
              <a:rPr lang="en-IN" sz="2400" dirty="0" err="1"/>
              <a:t>message_number</a:t>
            </a:r>
            <a:r>
              <a:rPr lang="en-IN" sz="2400" dirty="0"/>
              <a:t>;</a:t>
            </a:r>
          </a:p>
          <a:p>
            <a:pPr marL="0" indent="0">
              <a:lnSpc>
                <a:spcPct val="150000"/>
              </a:lnSpc>
              <a:buNone/>
            </a:pPr>
            <a:r>
              <a:rPr lang="fr-FR" sz="2400" dirty="0" smtClean="0"/>
              <a:t>		</a:t>
            </a:r>
            <a:r>
              <a:rPr lang="fr-FR" sz="2400" dirty="0" err="1" smtClean="0"/>
              <a:t>printf</a:t>
            </a:r>
            <a:r>
              <a:rPr lang="fr-FR" sz="2400" dirty="0"/>
              <a:t>("MESSAGE &lt;%d&gt;\n", </a:t>
            </a:r>
            <a:r>
              <a:rPr lang="fr-FR" sz="2400" dirty="0" err="1"/>
              <a:t>current_message</a:t>
            </a:r>
            <a:r>
              <a:rPr lang="fr-FR" sz="2400" dirty="0"/>
              <a:t>);</a:t>
            </a:r>
          </a:p>
          <a:p>
            <a:pPr marL="0" indent="0">
              <a:lnSpc>
                <a:spcPct val="150000"/>
              </a:lnSpc>
              <a:buNone/>
            </a:pPr>
            <a:r>
              <a:rPr lang="en-IN" sz="2400" dirty="0" smtClean="0"/>
              <a:t>		</a:t>
            </a:r>
            <a:r>
              <a:rPr lang="en-IN" sz="2400" dirty="0" err="1" smtClean="0"/>
              <a:t>printf</a:t>
            </a:r>
            <a:r>
              <a:rPr lang="en-IN" sz="2400" dirty="0"/>
              <a:t>("FROM: %s\n", from);</a:t>
            </a:r>
          </a:p>
          <a:p>
            <a:pPr marL="0" indent="0">
              <a:lnSpc>
                <a:spcPct val="150000"/>
              </a:lnSpc>
              <a:buNone/>
            </a:pPr>
            <a:r>
              <a:rPr lang="en-IN" sz="2400" dirty="0" smtClean="0"/>
              <a:t>		</a:t>
            </a:r>
            <a:r>
              <a:rPr lang="en-IN" sz="2400" dirty="0" err="1" smtClean="0"/>
              <a:t>printf</a:t>
            </a:r>
            <a:r>
              <a:rPr lang="en-IN" sz="2400" dirty="0"/>
              <a:t>("TO: %s\n", to);</a:t>
            </a:r>
          </a:p>
          <a:p>
            <a:pPr marL="0" indent="0">
              <a:lnSpc>
                <a:spcPct val="150000"/>
              </a:lnSpc>
              <a:buNone/>
            </a:pPr>
            <a:r>
              <a:rPr lang="en-IN" sz="2400" dirty="0" smtClean="0"/>
              <a:t>		</a:t>
            </a:r>
            <a:r>
              <a:rPr lang="en-IN" sz="2400" dirty="0" err="1" smtClean="0"/>
              <a:t>printf</a:t>
            </a:r>
            <a:r>
              <a:rPr lang="en-IN" sz="2400" dirty="0"/>
              <a:t>("SUBJECT: %s\n", subject);</a:t>
            </a:r>
          </a:p>
          <a:p>
            <a:pPr marL="0" indent="0">
              <a:lnSpc>
                <a:spcPct val="150000"/>
              </a:lnSpc>
              <a:buNone/>
            </a:pPr>
            <a:r>
              <a:rPr lang="en-IN" sz="2400" dirty="0" smtClean="0"/>
              <a:t>	}</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E-mail for Embedded Systems</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70460"/>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a:solidFill>
                  <a:srgbClr val="FF0000"/>
                </a:solidFill>
              </a:rPr>
              <a:t>How E-mail </a:t>
            </a:r>
            <a:r>
              <a:rPr lang="en-IN" sz="2400" b="1" dirty="0" smtClean="0">
                <a:solidFill>
                  <a:srgbClr val="FF0000"/>
                </a:solidFill>
              </a:rPr>
              <a:t>Works</a:t>
            </a:r>
          </a:p>
          <a:p>
            <a:pPr marL="0" indent="0" algn="just">
              <a:lnSpc>
                <a:spcPct val="150000"/>
              </a:lnSpc>
              <a:buNone/>
            </a:pPr>
            <a:r>
              <a:rPr lang="en-IN" sz="2400" dirty="0"/>
              <a:t>To send and receive e-mails on the Internet, an embedded system (or </a:t>
            </a:r>
            <a:r>
              <a:rPr lang="en-IN" sz="2400" dirty="0" smtClean="0"/>
              <a:t>any computer</a:t>
            </a:r>
            <a:r>
              <a:rPr lang="en-IN" sz="2400" dirty="0"/>
              <a:t>) must have the following</a:t>
            </a:r>
            <a:r>
              <a:rPr lang="en-IN" sz="2400" dirty="0" smtClean="0"/>
              <a:t>:</a:t>
            </a:r>
          </a:p>
          <a:p>
            <a:pPr algn="just">
              <a:lnSpc>
                <a:spcPct val="150000"/>
              </a:lnSpc>
              <a:buFont typeface="Arial" panose="020B0604020202020204" pitchFamily="34" charset="0"/>
              <a:buChar char="•"/>
            </a:pPr>
            <a:r>
              <a:rPr lang="en-IN" sz="2400" dirty="0"/>
              <a:t>A connection to the Internet</a:t>
            </a:r>
            <a:r>
              <a:rPr lang="en-IN" sz="2400" dirty="0" smtClean="0"/>
              <a:t>.</a:t>
            </a:r>
          </a:p>
          <a:p>
            <a:pPr algn="just">
              <a:lnSpc>
                <a:spcPct val="150000"/>
              </a:lnSpc>
            </a:pPr>
            <a:r>
              <a:rPr lang="en-IN" sz="2400" dirty="0"/>
              <a:t>An e-mail account with an address in the form </a:t>
            </a:r>
            <a:r>
              <a:rPr lang="en-IN" sz="2400" i="1" dirty="0" err="1"/>
              <a:t>user_name@domain</a:t>
            </a:r>
            <a:r>
              <a:rPr lang="en-IN" sz="2400" dirty="0"/>
              <a:t>. </a:t>
            </a:r>
            <a:r>
              <a:rPr lang="en-IN" sz="2400" dirty="0" smtClean="0"/>
              <a:t>In the </a:t>
            </a:r>
            <a:r>
              <a:rPr lang="en-IN" sz="2400" dirty="0"/>
              <a:t>e-mail address </a:t>
            </a:r>
            <a:r>
              <a:rPr lang="en-IN" sz="2400" i="1" dirty="0"/>
              <a:t>rabbit1@Lvr.com</a:t>
            </a:r>
            <a:r>
              <a:rPr lang="en-IN" sz="2400" dirty="0"/>
              <a:t>, </a:t>
            </a:r>
            <a:r>
              <a:rPr lang="en-IN" sz="2400" i="1" dirty="0"/>
              <a:t>Lvr.com </a:t>
            </a:r>
            <a:r>
              <a:rPr lang="en-IN" sz="2400" dirty="0"/>
              <a:t>is the domain that hosts </a:t>
            </a:r>
            <a:r>
              <a:rPr lang="en-IN" sz="2400" dirty="0" smtClean="0"/>
              <a:t>the e-mail </a:t>
            </a:r>
            <a:r>
              <a:rPr lang="en-IN" sz="2400" dirty="0"/>
              <a:t>account and </a:t>
            </a:r>
            <a:r>
              <a:rPr lang="en-IN" sz="2400" i="1" dirty="0"/>
              <a:t>rabbit1 </a:t>
            </a:r>
            <a:r>
              <a:rPr lang="en-IN" sz="2400" dirty="0"/>
              <a:t>is the user name that identifies the owner </a:t>
            </a:r>
            <a:r>
              <a:rPr lang="en-IN" sz="2400" dirty="0" smtClean="0"/>
              <a:t>of the </a:t>
            </a:r>
            <a:r>
              <a:rPr lang="en-IN" sz="2400" dirty="0"/>
              <a:t>account in the domain. The user also selects a password required </a:t>
            </a:r>
            <a:r>
              <a:rPr lang="en-IN" sz="2400" dirty="0" smtClean="0"/>
              <a:t>to gain </a:t>
            </a:r>
            <a:r>
              <a:rPr lang="en-IN" sz="2400" dirty="0"/>
              <a:t>access to the account’s mailbox.</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E-mail for Embedded Systems</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70460"/>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Access to incoming and outgoing mail servers. The incoming mail </a:t>
            </a:r>
            <a:r>
              <a:rPr lang="en-IN" sz="2400" dirty="0" smtClean="0"/>
              <a:t>server accepts </a:t>
            </a:r>
            <a:r>
              <a:rPr lang="en-IN" sz="2400" dirty="0"/>
              <a:t>and stores e-mail addressed to the account and enables the user </a:t>
            </a:r>
            <a:r>
              <a:rPr lang="en-IN" sz="2400" dirty="0" smtClean="0"/>
              <a:t>to retrieve </a:t>
            </a:r>
            <a:r>
              <a:rPr lang="en-IN" sz="2400" dirty="0"/>
              <a:t>received messages. The outgoing mail server accepts and </a:t>
            </a:r>
            <a:r>
              <a:rPr lang="en-IN" sz="2400" dirty="0" smtClean="0"/>
              <a:t>delivers or </a:t>
            </a:r>
            <a:r>
              <a:rPr lang="en-IN" sz="2400" dirty="0"/>
              <a:t>forwards any mail the user sends</a:t>
            </a:r>
            <a:r>
              <a:rPr lang="en-IN" sz="2400" dirty="0" smtClean="0"/>
              <a:t>.</a:t>
            </a:r>
          </a:p>
          <a:p>
            <a:pPr algn="just">
              <a:lnSpc>
                <a:spcPct val="150000"/>
              </a:lnSpc>
            </a:pPr>
            <a:r>
              <a:rPr lang="en-IN" sz="2400" dirty="0"/>
              <a:t>Support for TCP/IP and the protocols used by the mail servers in </a:t>
            </a:r>
            <a:r>
              <a:rPr lang="en-IN" sz="2400" dirty="0" smtClean="0"/>
              <a:t>sending and </a:t>
            </a:r>
            <a:r>
              <a:rPr lang="en-IN" sz="2400" dirty="0"/>
              <a:t>retrieving e-mail. Two widely supported protocols are the </a:t>
            </a:r>
            <a:r>
              <a:rPr lang="en-IN" sz="2400" dirty="0" smtClean="0"/>
              <a:t>Simple Mail </a:t>
            </a:r>
            <a:r>
              <a:rPr lang="en-IN" sz="2400" dirty="0"/>
              <a:t>Transfer Protocol (SMTP) for sending e-mail to a server that </a:t>
            </a:r>
            <a:r>
              <a:rPr lang="en-IN" sz="2400" dirty="0" smtClean="0"/>
              <a:t>will </a:t>
            </a:r>
            <a:r>
              <a:rPr lang="en-IN" sz="2400" dirty="0"/>
              <a:t>forward the e-mail toward its recipient and the Post Office Protocol </a:t>
            </a:r>
            <a:r>
              <a:rPr lang="en-IN" sz="2400" dirty="0" smtClean="0"/>
              <a:t>Version 3 </a:t>
            </a:r>
            <a:r>
              <a:rPr lang="en-IN" sz="2400" dirty="0"/>
              <a:t>(POP3) for retrieving received e-mail from a mailbox on a server.</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E-mail for Embedded Systems</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086273"/>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endParaRPr lang="en-IN" sz="2400" dirty="0" smtClean="0"/>
          </a:p>
          <a:p>
            <a:pPr algn="just">
              <a:lnSpc>
                <a:spcPct val="150000"/>
              </a:lnSpc>
            </a:pPr>
            <a:r>
              <a:rPr lang="en-IN" sz="2400" dirty="0" smtClean="0"/>
              <a:t>Dynamic C’s </a:t>
            </a:r>
            <a:r>
              <a:rPr lang="en-IN" sz="2400" i="1" dirty="0" smtClean="0"/>
              <a:t>ftp.lib </a:t>
            </a:r>
            <a:r>
              <a:rPr lang="en-IN" sz="2400" dirty="0"/>
              <a:t>and </a:t>
            </a:r>
            <a:r>
              <a:rPr lang="en-IN" sz="2400" i="1" dirty="0"/>
              <a:t>ftp_server.lib </a:t>
            </a:r>
            <a:r>
              <a:rPr lang="en-IN" sz="2400" dirty="0"/>
              <a:t>libraries provide functions for transferring </a:t>
            </a:r>
            <a:r>
              <a:rPr lang="en-IN" sz="2400" dirty="0" smtClean="0"/>
              <a:t>information in </a:t>
            </a:r>
            <a:r>
              <a:rPr lang="en-IN" sz="2400" dirty="0"/>
              <a:t>files</a:t>
            </a:r>
            <a:r>
              <a:rPr lang="en-IN" sz="2400" dirty="0" smtClean="0"/>
              <a:t>.</a:t>
            </a:r>
          </a:p>
          <a:p>
            <a:pPr algn="just">
              <a:lnSpc>
                <a:spcPct val="150000"/>
              </a:lnSpc>
            </a:pPr>
            <a:endParaRPr lang="en-IN" sz="2400" dirty="0" smtClean="0"/>
          </a:p>
          <a:p>
            <a:pPr algn="just">
              <a:lnSpc>
                <a:spcPct val="150000"/>
              </a:lnSpc>
            </a:pPr>
            <a:r>
              <a:rPr lang="en-IN" sz="2400" dirty="0"/>
              <a:t>For the TINI, </a:t>
            </a:r>
            <a:r>
              <a:rPr lang="en-IN" sz="2400" dirty="0" smtClean="0"/>
              <a:t>TINI’s </a:t>
            </a:r>
            <a:r>
              <a:rPr lang="en-IN" sz="2400" dirty="0" err="1"/>
              <a:t>FTPClient</a:t>
            </a:r>
            <a:r>
              <a:rPr lang="en-IN" sz="2400" dirty="0"/>
              <a:t> and </a:t>
            </a:r>
            <a:r>
              <a:rPr lang="en-IN" sz="2400" dirty="0" err="1"/>
              <a:t>FTPserver</a:t>
            </a:r>
            <a:r>
              <a:rPr lang="en-IN" sz="2400" dirty="0"/>
              <a:t> classes.</a:t>
            </a:r>
            <a:endParaRPr lang="en-IN" sz="2400" dirty="0" smtClean="0"/>
          </a:p>
          <a:p>
            <a:pPr algn="just">
              <a:lnSpc>
                <a:spcPct val="150000"/>
              </a:lnSpc>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200" b="1" dirty="0" smtClean="0">
                <a:solidFill>
                  <a:srgbClr val="FF0000"/>
                </a:solidFill>
                <a:cs typeface="Times New Roman" panose="02020603050405020304" pitchFamily="18" charset="0"/>
              </a:rPr>
              <a:t>FILE TRANSFER PROTOCOL</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389391"/>
      </p:ext>
    </p:extLst>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endParaRPr lang="en-IN" sz="1200" b="1" dirty="0" smtClean="0">
              <a:solidFill>
                <a:srgbClr val="FF0000"/>
              </a:solidFill>
            </a:endParaRPr>
          </a:p>
          <a:p>
            <a:pPr marL="0" indent="0" algn="just">
              <a:lnSpc>
                <a:spcPct val="150000"/>
              </a:lnSpc>
              <a:buNone/>
            </a:pPr>
            <a:r>
              <a:rPr lang="en-IN" sz="2400" b="1" dirty="0" smtClean="0">
                <a:solidFill>
                  <a:srgbClr val="FF0000"/>
                </a:solidFill>
              </a:rPr>
              <a:t>Rabbit FTP Client</a:t>
            </a:r>
          </a:p>
          <a:p>
            <a:pPr marL="0" indent="0" algn="just">
              <a:lnSpc>
                <a:spcPct val="150000"/>
              </a:lnSpc>
              <a:buNone/>
            </a:pPr>
            <a:endParaRPr lang="en-IN" sz="2400" b="1" dirty="0" smtClean="0">
              <a:solidFill>
                <a:srgbClr val="FF0000"/>
              </a:solidFill>
            </a:endParaRPr>
          </a:p>
          <a:p>
            <a:pPr algn="just">
              <a:lnSpc>
                <a:spcPct val="150000"/>
              </a:lnSpc>
            </a:pPr>
            <a:r>
              <a:rPr lang="en-IN" sz="2400" dirty="0" smtClean="0"/>
              <a:t>A Dynamic C application can use one of two sources for files to send and receive.</a:t>
            </a:r>
          </a:p>
          <a:p>
            <a:pPr algn="just">
              <a:lnSpc>
                <a:spcPct val="150000"/>
              </a:lnSpc>
            </a:pPr>
            <a:endParaRPr lang="en-IN" sz="2400" dirty="0" smtClean="0"/>
          </a:p>
          <a:p>
            <a:pPr algn="just">
              <a:lnSpc>
                <a:spcPct val="150000"/>
              </a:lnSpc>
            </a:pPr>
            <a:r>
              <a:rPr lang="en-IN" sz="2400" dirty="0" smtClean="0"/>
              <a:t>Many basic applications can store the files in buffers in root memory.</a:t>
            </a:r>
          </a:p>
          <a:p>
            <a:pPr algn="just">
              <a:lnSpc>
                <a:spcPct val="150000"/>
              </a:lnSpc>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200" b="1" dirty="0" smtClean="0">
                <a:solidFill>
                  <a:srgbClr val="FF0000"/>
                </a:solidFill>
                <a:cs typeface="Times New Roman" panose="02020603050405020304" pitchFamily="18" charset="0"/>
              </a:rPr>
              <a:t>FILE TRANSFER PROTOCOL</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570106"/>
      </p:ext>
    </p:extLst>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buNone/>
            </a:pPr>
            <a:endParaRPr lang="en-IN" sz="2400" b="1" dirty="0" smtClean="0">
              <a:solidFill>
                <a:srgbClr val="FF0000"/>
              </a:solidFill>
            </a:endParaRPr>
          </a:p>
          <a:p>
            <a:pPr marL="0" indent="0" algn="just">
              <a:buNone/>
            </a:pPr>
            <a:r>
              <a:rPr lang="en-IN" sz="2400" b="1" dirty="0" smtClean="0">
                <a:solidFill>
                  <a:srgbClr val="FF0000"/>
                </a:solidFill>
              </a:rPr>
              <a:t>Retrieving </a:t>
            </a:r>
            <a:r>
              <a:rPr lang="en-IN" sz="2400" b="1" dirty="0">
                <a:solidFill>
                  <a:srgbClr val="FF0000"/>
                </a:solidFill>
              </a:rPr>
              <a:t>a </a:t>
            </a:r>
            <a:r>
              <a:rPr lang="en-IN" sz="2400" b="1" dirty="0" smtClean="0">
                <a:solidFill>
                  <a:srgbClr val="FF0000"/>
                </a:solidFill>
              </a:rPr>
              <a:t>File</a:t>
            </a:r>
          </a:p>
          <a:p>
            <a:pPr marL="0" indent="0" algn="just">
              <a:buNone/>
            </a:pPr>
            <a:endParaRPr lang="en-IN" sz="2400" b="1" dirty="0" smtClean="0">
              <a:solidFill>
                <a:srgbClr val="FF0000"/>
              </a:solidFill>
            </a:endParaRPr>
          </a:p>
          <a:p>
            <a:pPr marL="0" indent="0" algn="just">
              <a:lnSpc>
                <a:spcPct val="150000"/>
              </a:lnSpc>
              <a:buNone/>
            </a:pPr>
            <a:r>
              <a:rPr lang="en-IN" altLang="en-US" sz="2400" b="1" dirty="0">
                <a:solidFill>
                  <a:srgbClr val="FF0000"/>
                </a:solidFill>
                <a:latin typeface="+mj-lt"/>
                <a:cs typeface="Times New Roman" panose="02020603050405020304" pitchFamily="18" charset="0"/>
              </a:rPr>
              <a:t>	</a:t>
            </a:r>
            <a:r>
              <a:rPr lang="en-IN" sz="2400" dirty="0"/>
              <a:t>#define TCPCONFIG </a:t>
            </a:r>
            <a:r>
              <a:rPr lang="en-IN" sz="2400" dirty="0" smtClean="0"/>
              <a:t>1</a:t>
            </a:r>
          </a:p>
          <a:p>
            <a:pPr marL="0" indent="0" algn="just">
              <a:lnSpc>
                <a:spcPct val="150000"/>
              </a:lnSpc>
              <a:buNone/>
            </a:pPr>
            <a:endParaRPr lang="en-IN" sz="2400" dirty="0" smtClean="0"/>
          </a:p>
          <a:p>
            <a:pPr marL="0" indent="0">
              <a:lnSpc>
                <a:spcPct val="150000"/>
              </a:lnSpc>
              <a:buNone/>
            </a:pPr>
            <a:r>
              <a:rPr lang="en-IN" altLang="en-US" sz="2400" dirty="0">
                <a:solidFill>
                  <a:srgbClr val="FF0000"/>
                </a:solidFill>
                <a:latin typeface="+mj-lt"/>
                <a:cs typeface="Times New Roman" panose="02020603050405020304" pitchFamily="18" charset="0"/>
              </a:rPr>
              <a:t>	</a:t>
            </a:r>
            <a:r>
              <a:rPr lang="en-IN" sz="2400" dirty="0"/>
              <a:t>#define REMOTE_HOST "ftp.example.com"</a:t>
            </a:r>
          </a:p>
          <a:p>
            <a:pPr marL="0" indent="0">
              <a:lnSpc>
                <a:spcPct val="150000"/>
              </a:lnSpc>
              <a:buNone/>
            </a:pPr>
            <a:r>
              <a:rPr lang="en-IN" sz="2400" dirty="0" smtClean="0"/>
              <a:t>	#</a:t>
            </a:r>
            <a:r>
              <a:rPr lang="en-IN" sz="2400" dirty="0"/>
              <a:t>define REMOTE_PORT 0</a:t>
            </a:r>
          </a:p>
          <a:p>
            <a:pPr marL="0" indent="0">
              <a:lnSpc>
                <a:spcPct val="150000"/>
              </a:lnSpc>
              <a:buNone/>
            </a:pPr>
            <a:r>
              <a:rPr lang="en-IN" sz="2400" dirty="0" smtClean="0"/>
              <a:t>	#define </a:t>
            </a:r>
            <a:r>
              <a:rPr lang="en-IN" sz="2400" dirty="0"/>
              <a:t>REMOTE_USERNAME "embedded"</a:t>
            </a:r>
          </a:p>
          <a:p>
            <a:pPr marL="0" indent="0">
              <a:lnSpc>
                <a:spcPct val="150000"/>
              </a:lnSpc>
              <a:buNone/>
            </a:pPr>
            <a:r>
              <a:rPr lang="en-IN" sz="2400" dirty="0" smtClean="0"/>
              <a:t>	#</a:t>
            </a:r>
            <a:r>
              <a:rPr lang="en-IN" sz="2400" dirty="0"/>
              <a:t>define REMOTE_PASSWORD "</a:t>
            </a:r>
            <a:r>
              <a:rPr lang="en-IN" sz="2400" dirty="0" err="1"/>
              <a:t>ethernet</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200" b="1" dirty="0" smtClean="0">
                <a:solidFill>
                  <a:srgbClr val="FF0000"/>
                </a:solidFill>
                <a:cs typeface="Times New Roman" panose="02020603050405020304" pitchFamily="18" charset="0"/>
              </a:rPr>
              <a:t>FILE TRANSFER PROTOCOL</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96302"/>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err="1" smtClean="0"/>
              <a:t>ifconfig</a:t>
            </a:r>
            <a:r>
              <a:rPr lang="en-IN" sz="2400" dirty="0"/>
              <a:t>() function enables firmware to set and retrieve </a:t>
            </a:r>
            <a:r>
              <a:rPr lang="en-IN" sz="2400" dirty="0" smtClean="0"/>
              <a:t>various network </a:t>
            </a:r>
            <a:r>
              <a:rPr lang="en-IN" sz="2400" dirty="0"/>
              <a:t>values at runtime</a:t>
            </a:r>
            <a:r>
              <a:rPr lang="en-IN" sz="2400" dirty="0" smtClean="0"/>
              <a:t>. </a:t>
            </a:r>
            <a:r>
              <a:rPr lang="en-IN" sz="2400" dirty="0"/>
              <a:t>Calls to </a:t>
            </a:r>
            <a:r>
              <a:rPr lang="en-IN" sz="2400" dirty="0" err="1"/>
              <a:t>ifconfig</a:t>
            </a:r>
            <a:r>
              <a:rPr lang="en-IN" sz="2400" dirty="0"/>
              <a:t>() can contain varying numbers of parameters</a:t>
            </a:r>
            <a:r>
              <a:rPr lang="en-IN" sz="2400" dirty="0" smtClean="0"/>
              <a:t>.</a:t>
            </a:r>
          </a:p>
          <a:p>
            <a:pPr marL="0" indent="0">
              <a:lnSpc>
                <a:spcPct val="150000"/>
              </a:lnSpc>
              <a:buNone/>
            </a:pPr>
            <a:r>
              <a:rPr lang="en-IN" sz="2400" dirty="0" smtClean="0"/>
              <a:t>	longword </a:t>
            </a:r>
            <a:r>
              <a:rPr lang="en-IN" sz="2400" dirty="0" err="1"/>
              <a:t>my_ip_address</a:t>
            </a:r>
            <a:r>
              <a:rPr lang="en-IN" sz="2400" dirty="0"/>
              <a:t>;</a:t>
            </a:r>
          </a:p>
          <a:p>
            <a:pPr marL="0" indent="0">
              <a:lnSpc>
                <a:spcPct val="150000"/>
              </a:lnSpc>
              <a:buNone/>
            </a:pPr>
            <a:r>
              <a:rPr lang="en-IN" sz="2400" dirty="0" smtClean="0"/>
              <a:t>	char </a:t>
            </a:r>
            <a:r>
              <a:rPr lang="en-IN" sz="2400" dirty="0" err="1"/>
              <a:t>redirect_to</a:t>
            </a:r>
            <a:r>
              <a:rPr lang="en-IN" sz="2400" dirty="0"/>
              <a:t>[127];</a:t>
            </a:r>
          </a:p>
          <a:p>
            <a:pPr marL="0" indent="0">
              <a:lnSpc>
                <a:spcPct val="150000"/>
              </a:lnSpc>
              <a:buNone/>
            </a:pPr>
            <a:r>
              <a:rPr lang="en-IN" sz="2400" dirty="0" smtClean="0"/>
              <a:t>	char </a:t>
            </a:r>
            <a:r>
              <a:rPr lang="en-IN" sz="2400" dirty="0" err="1"/>
              <a:t>ip_dotted_quad</a:t>
            </a:r>
            <a:r>
              <a:rPr lang="en-IN" sz="2400" dirty="0"/>
              <a:t>[16];</a:t>
            </a:r>
          </a:p>
          <a:p>
            <a:pPr marL="0" indent="0">
              <a:lnSpc>
                <a:spcPct val="150000"/>
              </a:lnSpc>
              <a:buNone/>
            </a:pPr>
            <a:r>
              <a:rPr lang="en-IN" sz="2400" dirty="0" smtClean="0"/>
              <a:t>	</a:t>
            </a:r>
            <a:r>
              <a:rPr lang="en-IN" sz="2400" dirty="0" err="1" smtClean="0"/>
              <a:t>ifconfig</a:t>
            </a:r>
            <a:r>
              <a:rPr lang="en-IN" sz="2400" dirty="0" smtClean="0"/>
              <a:t>(IF_DEFAULT, 	IFG_IPADDR</a:t>
            </a:r>
            <a:r>
              <a:rPr lang="en-IN" sz="2400" dirty="0"/>
              <a:t>, &amp;</a:t>
            </a:r>
            <a:r>
              <a:rPr lang="en-IN" sz="2400" dirty="0" err="1"/>
              <a:t>my_ip_address</a:t>
            </a:r>
            <a:r>
              <a:rPr lang="en-IN" sz="2400" dirty="0" smtClean="0"/>
              <a:t>, IFS_END</a:t>
            </a:r>
            <a:r>
              <a:rPr lang="en-IN" sz="2400" dirty="0"/>
              <a:t>);</a:t>
            </a:r>
          </a:p>
          <a:p>
            <a:pPr marL="0" indent="0">
              <a:lnSpc>
                <a:spcPct val="150000"/>
              </a:lnSpc>
              <a:buNone/>
            </a:pPr>
            <a:r>
              <a:rPr lang="en-IN" sz="2400" dirty="0" smtClean="0"/>
              <a:t>	</a:t>
            </a:r>
            <a:r>
              <a:rPr lang="en-IN" sz="2400" dirty="0" err="1" smtClean="0"/>
              <a:t>sprintf</a:t>
            </a:r>
            <a:r>
              <a:rPr lang="en-IN" sz="2400" dirty="0" smtClean="0"/>
              <a:t>(</a:t>
            </a:r>
            <a:r>
              <a:rPr lang="en-IN" sz="2400" dirty="0" err="1" smtClean="0"/>
              <a:t>redirect_to</a:t>
            </a:r>
            <a:r>
              <a:rPr lang="en-IN" sz="2400" dirty="0"/>
              <a:t>, "http://%s/index.shtml</a:t>
            </a:r>
            <a:r>
              <a:rPr lang="en-IN" sz="2400" dirty="0" smtClean="0"/>
              <a:t>", 		   </a:t>
            </a:r>
          </a:p>
          <a:p>
            <a:pPr marL="0" indent="0">
              <a:lnSpc>
                <a:spcPct val="150000"/>
              </a:lnSpc>
              <a:buNone/>
            </a:pPr>
            <a:r>
              <a:rPr lang="en-IN" sz="2400" dirty="0"/>
              <a:t> </a:t>
            </a:r>
            <a:r>
              <a:rPr lang="en-IN" sz="2400" dirty="0" smtClean="0"/>
              <a:t>                                             </a:t>
            </a:r>
            <a:r>
              <a:rPr lang="en-IN" sz="2400" dirty="0" err="1" smtClean="0"/>
              <a:t>inet_ntoa</a:t>
            </a:r>
            <a:r>
              <a:rPr lang="en-IN" sz="2400" dirty="0" smtClean="0"/>
              <a:t>(</a:t>
            </a:r>
            <a:r>
              <a:rPr lang="en-IN" sz="2400" dirty="0" err="1" smtClean="0"/>
              <a:t>ip_dotted_quad</a:t>
            </a:r>
            <a:r>
              <a:rPr lang="en-IN" sz="2400" dirty="0"/>
              <a:t>, </a:t>
            </a:r>
            <a:r>
              <a:rPr lang="en-IN" sz="2400" dirty="0" err="1"/>
              <a:t>my_ip_address</a:t>
            </a:r>
            <a:r>
              <a:rPr lang="en-IN" sz="2400" dirty="0"/>
              <a:t>));</a:t>
            </a:r>
            <a:endParaRPr lang="en-IN" altLang="en-US" sz="2400" dirty="0">
              <a:latin typeface="+mj-lt"/>
              <a:cs typeface="Times New Roman" panose="02020603050405020304" pitchFamily="18" charset="0"/>
            </a:endParaRPr>
          </a:p>
          <a:p>
            <a:pPr algn="just">
              <a:lnSpc>
                <a:spcPct val="150000"/>
              </a:lnSpc>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931804"/>
      </p:ext>
    </p:extLst>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REMOTE_HOST </a:t>
            </a:r>
            <a:r>
              <a:rPr lang="en-IN" sz="2400" dirty="0"/>
              <a:t>is the domain name or IP address of the remote FTP server</a:t>
            </a:r>
            <a:r>
              <a:rPr lang="en-IN" sz="2400" dirty="0" smtClean="0"/>
              <a:t>.</a:t>
            </a:r>
          </a:p>
          <a:p>
            <a:pPr algn="just">
              <a:lnSpc>
                <a:spcPct val="150000"/>
              </a:lnSpc>
            </a:pPr>
            <a:endParaRPr lang="en-IN" sz="1000" dirty="0"/>
          </a:p>
          <a:p>
            <a:pPr algn="just">
              <a:lnSpc>
                <a:spcPct val="150000"/>
              </a:lnSpc>
            </a:pPr>
            <a:r>
              <a:rPr lang="en-IN" sz="2400" dirty="0"/>
              <a:t>REMOTE_PORT is the port on the FTP server to connect to. Set this value </a:t>
            </a:r>
            <a:r>
              <a:rPr lang="en-IN" sz="2400" dirty="0" smtClean="0"/>
              <a:t>to zero </a:t>
            </a:r>
            <a:r>
              <a:rPr lang="en-IN" sz="2400" dirty="0"/>
              <a:t>to connect to the default port for the FTP control connection </a:t>
            </a:r>
            <a:r>
              <a:rPr lang="en-IN" sz="2400" dirty="0" smtClean="0"/>
              <a:t>.</a:t>
            </a:r>
          </a:p>
          <a:p>
            <a:pPr algn="just">
              <a:lnSpc>
                <a:spcPct val="150000"/>
              </a:lnSpc>
            </a:pPr>
            <a:endParaRPr lang="en-IN" sz="1000" dirty="0"/>
          </a:p>
          <a:p>
            <a:pPr algn="just">
              <a:lnSpc>
                <a:spcPct val="150000"/>
              </a:lnSpc>
            </a:pPr>
            <a:r>
              <a:rPr lang="en-IN" sz="2400" dirty="0"/>
              <a:t>REMOTE_USERNAME and REMOTE_PASSWORD are the user name and </a:t>
            </a:r>
            <a:r>
              <a:rPr lang="en-IN" sz="2400" dirty="0" smtClean="0"/>
              <a:t>password that </a:t>
            </a:r>
            <a:r>
              <a:rPr lang="en-IN" sz="2400" dirty="0"/>
              <a:t>enable access to a user area on the FTP server.</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200" b="1" dirty="0" smtClean="0">
                <a:solidFill>
                  <a:srgbClr val="FF0000"/>
                </a:solidFill>
                <a:cs typeface="Times New Roman" panose="02020603050405020304" pitchFamily="18" charset="0"/>
              </a:rPr>
              <a:t>FILE TRANSFER PROTOCOL</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96302"/>
      </p:ext>
    </p:extLst>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nSpc>
                <a:spcPct val="150000"/>
              </a:lnSpc>
              <a:buNone/>
            </a:pPr>
            <a:endParaRPr lang="en-IN" sz="1000" dirty="0" smtClean="0"/>
          </a:p>
          <a:p>
            <a:pPr marL="0" indent="0">
              <a:lnSpc>
                <a:spcPct val="150000"/>
              </a:lnSpc>
              <a:buNone/>
            </a:pPr>
            <a:r>
              <a:rPr lang="en-IN" sz="2400" dirty="0" smtClean="0"/>
              <a:t>	#</a:t>
            </a:r>
            <a:r>
              <a:rPr lang="en-IN" sz="2400" dirty="0"/>
              <a:t>define REMOTE_DIR </a:t>
            </a:r>
            <a:r>
              <a:rPr lang="en-IN" sz="2400" dirty="0" smtClean="0"/>
              <a:t>		"/</a:t>
            </a:r>
            <a:r>
              <a:rPr lang="en-IN" sz="2400" dirty="0" err="1"/>
              <a:t>usr</a:t>
            </a:r>
            <a:r>
              <a:rPr lang="en-IN" sz="2400" dirty="0"/>
              <a:t>/embedded/"</a:t>
            </a:r>
          </a:p>
          <a:p>
            <a:pPr marL="0" indent="0">
              <a:lnSpc>
                <a:spcPct val="150000"/>
              </a:lnSpc>
              <a:buNone/>
            </a:pPr>
            <a:r>
              <a:rPr lang="en-IN" sz="2400" dirty="0" smtClean="0"/>
              <a:t>	#</a:t>
            </a:r>
            <a:r>
              <a:rPr lang="en-IN" sz="2400" dirty="0"/>
              <a:t>define </a:t>
            </a:r>
            <a:r>
              <a:rPr lang="en-IN" sz="2400" dirty="0" smtClean="0"/>
              <a:t>REMOTE_FILE		"testfile.txt</a:t>
            </a:r>
          </a:p>
          <a:p>
            <a:pPr marL="0" indent="0">
              <a:lnSpc>
                <a:spcPct val="150000"/>
              </a:lnSpc>
              <a:buNone/>
            </a:pPr>
            <a:r>
              <a:rPr lang="en-IN" sz="2400" dirty="0" smtClean="0"/>
              <a:t>	#</a:t>
            </a:r>
            <a:r>
              <a:rPr lang="en-IN" sz="2400" dirty="0"/>
              <a:t>define USE_PASSIVE</a:t>
            </a:r>
          </a:p>
          <a:p>
            <a:pPr marL="0" indent="0">
              <a:lnSpc>
                <a:spcPct val="150000"/>
              </a:lnSpc>
              <a:buNone/>
            </a:pPr>
            <a:r>
              <a:rPr lang="en-IN" sz="2400" dirty="0" smtClean="0"/>
              <a:t>		#</a:t>
            </a:r>
            <a:r>
              <a:rPr lang="en-IN" sz="2400" dirty="0" err="1" smtClean="0"/>
              <a:t>ifdef</a:t>
            </a:r>
            <a:r>
              <a:rPr lang="en-IN" sz="2400" dirty="0" smtClean="0"/>
              <a:t> </a:t>
            </a:r>
            <a:r>
              <a:rPr lang="en-IN" sz="2400" dirty="0"/>
              <a:t>USE_PASSIVE</a:t>
            </a:r>
          </a:p>
          <a:p>
            <a:pPr marL="0" indent="0">
              <a:lnSpc>
                <a:spcPct val="150000"/>
              </a:lnSpc>
              <a:buNone/>
            </a:pPr>
            <a:r>
              <a:rPr lang="en-IN" sz="2400" dirty="0" smtClean="0"/>
              <a:t>			#</a:t>
            </a:r>
            <a:r>
              <a:rPr lang="en-IN" sz="2400" dirty="0"/>
              <a:t>define PASSIVE_FLAG FTP_MODE_PASSIVE</a:t>
            </a:r>
          </a:p>
          <a:p>
            <a:pPr marL="0" indent="0">
              <a:lnSpc>
                <a:spcPct val="150000"/>
              </a:lnSpc>
              <a:buNone/>
            </a:pPr>
            <a:r>
              <a:rPr lang="en-IN" sz="2400" dirty="0" smtClean="0"/>
              <a:t>		#</a:t>
            </a:r>
            <a:r>
              <a:rPr lang="en-IN" sz="2400" dirty="0"/>
              <a:t>else</a:t>
            </a:r>
          </a:p>
          <a:p>
            <a:pPr marL="0" indent="0">
              <a:lnSpc>
                <a:spcPct val="150000"/>
              </a:lnSpc>
              <a:buNone/>
            </a:pPr>
            <a:r>
              <a:rPr lang="en-IN" sz="2400" dirty="0" smtClean="0"/>
              <a:t>			#</a:t>
            </a:r>
            <a:r>
              <a:rPr lang="en-IN" sz="2400" dirty="0"/>
              <a:t>define PASSIVE_FLAG 0</a:t>
            </a:r>
          </a:p>
          <a:p>
            <a:pPr marL="0" indent="0">
              <a:lnSpc>
                <a:spcPct val="150000"/>
              </a:lnSpc>
              <a:buNone/>
            </a:pPr>
            <a:r>
              <a:rPr lang="en-IN" sz="2400" dirty="0" smtClean="0"/>
              <a:t>		#</a:t>
            </a:r>
            <a:r>
              <a:rPr lang="en-IN" sz="2400" dirty="0" err="1"/>
              <a:t>endif</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200" b="1" dirty="0" smtClean="0">
                <a:solidFill>
                  <a:srgbClr val="FF0000"/>
                </a:solidFill>
                <a:cs typeface="Times New Roman" panose="02020603050405020304" pitchFamily="18" charset="0"/>
              </a:rPr>
              <a:t>FILE TRANSFER PROTOCOL</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96302"/>
      </p:ext>
    </p:extLst>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nSpc>
                <a:spcPct val="150000"/>
              </a:lnSpc>
              <a:buNone/>
            </a:pPr>
            <a:r>
              <a:rPr lang="en-IN" sz="2400" dirty="0" smtClean="0"/>
              <a:t>		#</a:t>
            </a:r>
            <a:r>
              <a:rPr lang="en-IN" sz="2400" dirty="0" err="1"/>
              <a:t>memmap</a:t>
            </a:r>
            <a:r>
              <a:rPr lang="en-IN" sz="2400" dirty="0"/>
              <a:t> </a:t>
            </a:r>
            <a:r>
              <a:rPr lang="en-IN" sz="2400" dirty="0" err="1"/>
              <a:t>xmem</a:t>
            </a:r>
            <a:endParaRPr lang="en-IN" sz="2400" dirty="0"/>
          </a:p>
          <a:p>
            <a:pPr marL="0" indent="0">
              <a:lnSpc>
                <a:spcPct val="150000"/>
              </a:lnSpc>
              <a:buNone/>
            </a:pPr>
            <a:r>
              <a:rPr lang="en-IN" sz="2400" dirty="0" smtClean="0"/>
              <a:t>		#</a:t>
            </a:r>
            <a:r>
              <a:rPr lang="en-IN" sz="2400" dirty="0"/>
              <a:t>use "dcrtcp.lib"</a:t>
            </a:r>
          </a:p>
          <a:p>
            <a:pPr marL="0" indent="0">
              <a:lnSpc>
                <a:spcPct val="150000"/>
              </a:lnSpc>
              <a:buNone/>
            </a:pPr>
            <a:r>
              <a:rPr lang="en-IN" sz="2400" dirty="0" smtClean="0"/>
              <a:t>		#</a:t>
            </a:r>
            <a:r>
              <a:rPr lang="en-IN" sz="2400" dirty="0"/>
              <a:t>use "</a:t>
            </a:r>
            <a:r>
              <a:rPr lang="en-IN" sz="2400" dirty="0" smtClean="0"/>
              <a:t>ftp_client.lib“</a:t>
            </a:r>
          </a:p>
          <a:p>
            <a:pPr marL="0" indent="0">
              <a:lnSpc>
                <a:spcPct val="150000"/>
              </a:lnSpc>
              <a:buNone/>
            </a:pPr>
            <a:r>
              <a:rPr lang="en-IN" sz="2400" dirty="0" smtClean="0"/>
              <a:t>		char </a:t>
            </a:r>
            <a:r>
              <a:rPr lang="en-IN" sz="2400" dirty="0" err="1" smtClean="0"/>
              <a:t>file_buffer</a:t>
            </a:r>
            <a:r>
              <a:rPr lang="en-IN" sz="2400" dirty="0" smtClean="0"/>
              <a:t>[2048];</a:t>
            </a:r>
          </a:p>
          <a:p>
            <a:pPr marL="0" indent="0">
              <a:lnSpc>
                <a:spcPct val="150000"/>
              </a:lnSpc>
              <a:buNone/>
            </a:pPr>
            <a:endParaRPr lang="en-IN" sz="1000" dirty="0" smtClean="0"/>
          </a:p>
          <a:p>
            <a:pPr marL="0" indent="0">
              <a:lnSpc>
                <a:spcPct val="150000"/>
              </a:lnSpc>
              <a:buNone/>
            </a:pPr>
            <a:r>
              <a:rPr lang="en-IN" sz="2400" b="1" dirty="0">
                <a:solidFill>
                  <a:srgbClr val="FF0000"/>
                </a:solidFill>
              </a:rPr>
              <a:t>The main() </a:t>
            </a:r>
            <a:r>
              <a:rPr lang="en-IN" sz="2400" b="1" dirty="0" smtClean="0">
                <a:solidFill>
                  <a:srgbClr val="FF0000"/>
                </a:solidFill>
              </a:rPr>
              <a:t>Routine</a:t>
            </a:r>
          </a:p>
          <a:p>
            <a:pPr marL="0" indent="0">
              <a:lnSpc>
                <a:spcPct val="150000"/>
              </a:lnSpc>
              <a:buNone/>
            </a:pPr>
            <a:r>
              <a:rPr lang="en-IN" sz="2400" dirty="0" smtClean="0"/>
              <a:t>		main(), </a:t>
            </a:r>
          </a:p>
          <a:p>
            <a:pPr marL="0" indent="0">
              <a:lnSpc>
                <a:spcPct val="150000"/>
              </a:lnSpc>
              <a:buNone/>
            </a:pPr>
            <a:r>
              <a:rPr lang="en-IN" sz="2400" dirty="0"/>
              <a:t>	</a:t>
            </a:r>
            <a:r>
              <a:rPr lang="en-IN" sz="2400" dirty="0" smtClean="0"/>
              <a:t>	</a:t>
            </a:r>
            <a:r>
              <a:rPr lang="en-IN" sz="2400" dirty="0" err="1" smtClean="0"/>
              <a:t>sock_init</a:t>
            </a:r>
            <a:r>
              <a:rPr lang="en-IN" sz="2400" dirty="0" smtClean="0"/>
              <a:t>(), </a:t>
            </a:r>
          </a:p>
          <a:p>
            <a:pPr marL="0" indent="0">
              <a:lnSpc>
                <a:spcPct val="150000"/>
              </a:lnSpc>
              <a:buNone/>
            </a:pPr>
            <a:r>
              <a:rPr lang="en-IN" sz="2400" dirty="0"/>
              <a:t>	</a:t>
            </a:r>
            <a:r>
              <a:rPr lang="en-IN" sz="2400" dirty="0" smtClean="0"/>
              <a:t>	</a:t>
            </a:r>
            <a:r>
              <a:rPr lang="en-IN" sz="2400" dirty="0" err="1" smtClean="0"/>
              <a:t>retrieve_file</a:t>
            </a:r>
            <a:r>
              <a:rPr lang="en-IN" sz="2400" dirty="0"/>
              <a: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200" b="1" dirty="0" smtClean="0">
                <a:solidFill>
                  <a:srgbClr val="FF0000"/>
                </a:solidFill>
                <a:cs typeface="Times New Roman" panose="02020603050405020304" pitchFamily="18" charset="0"/>
              </a:rPr>
              <a:t>FILE TRANSFER PROTOCOL</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96302"/>
      </p:ext>
    </p:extLst>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200" b="1" dirty="0" smtClean="0">
                <a:solidFill>
                  <a:srgbClr val="FF0000"/>
                </a:solidFill>
                <a:cs typeface="Times New Roman" panose="02020603050405020304" pitchFamily="18" charset="0"/>
              </a:rPr>
              <a:t>FILE TRANSFER PROTOCOL</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64704"/>
            <a:ext cx="8280919"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96302"/>
      </p:ext>
    </p:extLst>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6336704"/>
          </a:xfrm>
        </p:spPr>
        <p:txBody>
          <a:bodyPr/>
          <a:lstStyle/>
          <a:p>
            <a:pPr eaLnBrk="1" hangingPunct="1"/>
            <a:r>
              <a:rPr lang="en-US" sz="3200" b="1" smtClean="0">
                <a:solidFill>
                  <a:srgbClr val="FF0000"/>
                </a:solidFill>
                <a:cs typeface="Times New Roman" panose="02020603050405020304" pitchFamily="18" charset="0"/>
              </a:rPr>
              <a:t>END OF UNIT-IV</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375813"/>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In the example above, </a:t>
            </a:r>
            <a:r>
              <a:rPr lang="en-IN" sz="2400" dirty="0"/>
              <a:t>the IFG_IPADDR macro returns the IP address for </a:t>
            </a:r>
            <a:r>
              <a:rPr lang="en-IN" sz="2400" dirty="0" smtClean="0"/>
              <a:t>the default </a:t>
            </a:r>
            <a:r>
              <a:rPr lang="en-IN" sz="2400" dirty="0"/>
              <a:t>interface (IF_DEFAULT) in the variable </a:t>
            </a:r>
            <a:r>
              <a:rPr lang="en-IN" sz="2400" dirty="0" err="1"/>
              <a:t>my_ip_address</a:t>
            </a:r>
            <a:r>
              <a:rPr lang="en-IN" sz="2400" dirty="0" smtClean="0"/>
              <a:t>.</a:t>
            </a:r>
          </a:p>
          <a:p>
            <a:pPr algn="just">
              <a:lnSpc>
                <a:spcPct val="150000"/>
              </a:lnSpc>
            </a:pPr>
            <a:endParaRPr lang="en-IN" sz="1000" dirty="0" smtClean="0"/>
          </a:p>
          <a:p>
            <a:pPr algn="just">
              <a:lnSpc>
                <a:spcPct val="150000"/>
              </a:lnSpc>
            </a:pPr>
            <a:r>
              <a:rPr lang="en-IN" sz="2400" dirty="0" smtClean="0"/>
              <a:t>A </a:t>
            </a:r>
            <a:r>
              <a:rPr lang="en-IN" sz="2400" dirty="0" err="1" smtClean="0"/>
              <a:t>sprintf</a:t>
            </a:r>
            <a:r>
              <a:rPr lang="en-IN" sz="2400" dirty="0"/>
              <a:t>() statement stores a URL containing the retrieved IP address </a:t>
            </a:r>
            <a:r>
              <a:rPr lang="en-IN" sz="2400" dirty="0" smtClean="0"/>
              <a:t>in the </a:t>
            </a:r>
            <a:r>
              <a:rPr lang="en-IN" sz="2400" dirty="0"/>
              <a:t>character array </a:t>
            </a:r>
            <a:r>
              <a:rPr lang="en-IN" sz="2400" dirty="0" err="1"/>
              <a:t>redirect_to</a:t>
            </a:r>
            <a:r>
              <a:rPr lang="en-IN" sz="2400" dirty="0" smtClean="0"/>
              <a:t>.</a:t>
            </a:r>
          </a:p>
          <a:p>
            <a:pPr algn="just">
              <a:lnSpc>
                <a:spcPct val="150000"/>
              </a:lnSpc>
            </a:pPr>
            <a:endParaRPr lang="en-IN" sz="1000" dirty="0" smtClean="0"/>
          </a:p>
          <a:p>
            <a:pPr algn="just">
              <a:lnSpc>
                <a:spcPct val="150000"/>
              </a:lnSpc>
            </a:pPr>
            <a:r>
              <a:rPr lang="en-IN" sz="2400" dirty="0"/>
              <a:t>The </a:t>
            </a:r>
            <a:r>
              <a:rPr lang="en-IN" sz="2400" dirty="0" err="1"/>
              <a:t>inet_ntoa</a:t>
            </a:r>
            <a:r>
              <a:rPr lang="en-IN" sz="2400" dirty="0"/>
              <a:t>() function converts </a:t>
            </a:r>
            <a:r>
              <a:rPr lang="en-IN" sz="2400" dirty="0" smtClean="0"/>
              <a:t>the binary </a:t>
            </a:r>
            <a:r>
              <a:rPr lang="en-IN" sz="2400" dirty="0"/>
              <a:t>IP address returned by IFG_IPADDR to dotted-quad format.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931804"/>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For </a:t>
            </a:r>
            <a:r>
              <a:rPr lang="en-IN" sz="2400" dirty="0"/>
              <a:t>debugging applications that use networking functions, the </a:t>
            </a:r>
            <a:r>
              <a:rPr lang="en-IN" sz="2400" dirty="0" smtClean="0"/>
              <a:t>following directives </a:t>
            </a:r>
            <a:r>
              <a:rPr lang="en-IN" sz="2400" dirty="0"/>
              <a:t>are useful:</a:t>
            </a:r>
          </a:p>
          <a:p>
            <a:pPr marL="0" indent="0" algn="just">
              <a:lnSpc>
                <a:spcPct val="150000"/>
              </a:lnSpc>
              <a:buNone/>
            </a:pPr>
            <a:r>
              <a:rPr lang="en-IN" sz="2400" dirty="0" smtClean="0"/>
              <a:t>		#</a:t>
            </a:r>
            <a:r>
              <a:rPr lang="en-IN" sz="2400" dirty="0"/>
              <a:t>define DCRTCP_DEBUG</a:t>
            </a:r>
          </a:p>
          <a:p>
            <a:pPr marL="0" indent="0" algn="just">
              <a:lnSpc>
                <a:spcPct val="150000"/>
              </a:lnSpc>
              <a:buNone/>
            </a:pPr>
            <a:r>
              <a:rPr lang="en-IN" sz="2400" dirty="0" smtClean="0"/>
              <a:t>		#</a:t>
            </a:r>
            <a:r>
              <a:rPr lang="en-IN" sz="2400" dirty="0"/>
              <a:t>define </a:t>
            </a:r>
            <a:r>
              <a:rPr lang="en-IN" sz="2400" dirty="0" smtClean="0"/>
              <a:t>DCRTCP_VERBOSE</a:t>
            </a:r>
          </a:p>
          <a:p>
            <a:pPr marL="0" indent="0" algn="just">
              <a:lnSpc>
                <a:spcPct val="150000"/>
              </a:lnSpc>
              <a:buNone/>
            </a:pPr>
            <a:endParaRPr lang="en-IN" sz="1000" dirty="0" smtClean="0"/>
          </a:p>
          <a:p>
            <a:pPr algn="just">
              <a:lnSpc>
                <a:spcPct val="150000"/>
              </a:lnSpc>
              <a:buFont typeface="Arial" panose="020B0604020202020204" pitchFamily="34" charset="0"/>
              <a:buChar char="•"/>
            </a:pPr>
            <a:r>
              <a:rPr lang="en-IN" sz="2400" dirty="0"/>
              <a:t>DCRTCP_DEBUG enables debugging within the TCP/IP libraries</a:t>
            </a:r>
            <a:r>
              <a:rPr lang="en-IN" sz="2400" dirty="0" smtClean="0"/>
              <a:t>.</a:t>
            </a:r>
          </a:p>
          <a:p>
            <a:pPr algn="just">
              <a:lnSpc>
                <a:spcPct val="150000"/>
              </a:lnSpc>
              <a:buFont typeface="Arial" panose="020B0604020202020204" pitchFamily="34" charset="0"/>
              <a:buChar char="•"/>
            </a:pPr>
            <a:endParaRPr lang="en-IN" sz="1000" dirty="0" smtClean="0"/>
          </a:p>
          <a:p>
            <a:pPr algn="just">
              <a:lnSpc>
                <a:spcPct val="150000"/>
              </a:lnSpc>
              <a:buFont typeface="Arial" panose="020B0604020202020204" pitchFamily="34" charset="0"/>
              <a:buChar char="•"/>
            </a:pPr>
            <a:r>
              <a:rPr lang="en-IN" sz="2400" dirty="0"/>
              <a:t>DCRTCP_VERBOSE prints debugging messages to Dynamic C’s STDIO window.</a:t>
            </a:r>
            <a:endParaRPr lang="en-IN" sz="2400" dirty="0" smtClean="0"/>
          </a:p>
          <a:p>
            <a:pPr marL="0" indent="0" algn="just">
              <a:lnSpc>
                <a:spcPct val="150000"/>
              </a:lnSpc>
              <a:buNone/>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931804"/>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r>
              <a:rPr lang="en-IN" sz="2400" dirty="0" smtClean="0"/>
              <a:t>The </a:t>
            </a:r>
            <a:r>
              <a:rPr lang="en-IN" sz="2400" dirty="0"/>
              <a:t>global variable </a:t>
            </a:r>
            <a:r>
              <a:rPr lang="en-IN" sz="2400" dirty="0" err="1"/>
              <a:t>debug_on</a:t>
            </a:r>
            <a:r>
              <a:rPr lang="en-IN" sz="2400" dirty="0"/>
              <a:t> controls the number of messages, To set </a:t>
            </a:r>
            <a:r>
              <a:rPr lang="en-IN" sz="2400" dirty="0" err="1"/>
              <a:t>debug_on</a:t>
            </a:r>
            <a:r>
              <a:rPr lang="en-IN" sz="2400" dirty="0"/>
              <a:t> from 0 (few messages</a:t>
            </a:r>
            <a:r>
              <a:rPr lang="en-IN" sz="2400" dirty="0" smtClean="0"/>
              <a:t>) to </a:t>
            </a:r>
            <a:r>
              <a:rPr lang="en-IN" sz="2400" dirty="0"/>
              <a:t>5 (maximum messages), set the third parameter in this </a:t>
            </a:r>
            <a:r>
              <a:rPr lang="en-IN" sz="2400" dirty="0" err="1"/>
              <a:t>ifconfig</a:t>
            </a:r>
            <a:r>
              <a:rPr lang="en-IN" sz="2400" dirty="0" smtClean="0"/>
              <a:t>() statement:</a:t>
            </a:r>
          </a:p>
          <a:p>
            <a:pPr algn="just">
              <a:lnSpc>
                <a:spcPct val="150000"/>
              </a:lnSpc>
            </a:pPr>
            <a:endParaRPr lang="en-IN" sz="2400" dirty="0" smtClean="0"/>
          </a:p>
          <a:p>
            <a:pPr marL="0" indent="0" algn="just">
              <a:lnSpc>
                <a:spcPct val="150000"/>
              </a:lnSpc>
              <a:buNone/>
            </a:pPr>
            <a:r>
              <a:rPr lang="en-IN" sz="2400" dirty="0" smtClean="0"/>
              <a:t>		</a:t>
            </a:r>
            <a:r>
              <a:rPr lang="en-IN" sz="2400" dirty="0" err="1" smtClean="0"/>
              <a:t>ifconfig</a:t>
            </a:r>
            <a:r>
              <a:rPr lang="en-IN" sz="2400" dirty="0" smtClean="0"/>
              <a:t>(IF_ANY</a:t>
            </a:r>
            <a:r>
              <a:rPr lang="en-IN" sz="2400" dirty="0"/>
              <a:t>, </a:t>
            </a:r>
            <a:r>
              <a:rPr lang="en-IN" sz="2400" dirty="0" smtClean="0"/>
              <a:t>IFS_DEBUG</a:t>
            </a:r>
            <a:r>
              <a:rPr lang="en-IN" sz="2400" dirty="0"/>
              <a:t>, 5, IFS_END);</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931804"/>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endParaRPr lang="en-IN" sz="1000" b="1" dirty="0" smtClean="0">
              <a:solidFill>
                <a:srgbClr val="FF0000"/>
              </a:solidFill>
            </a:endParaRPr>
          </a:p>
          <a:p>
            <a:pPr marL="0" indent="0" algn="just">
              <a:lnSpc>
                <a:spcPct val="150000"/>
              </a:lnSpc>
              <a:buNone/>
            </a:pPr>
            <a:r>
              <a:rPr lang="en-IN" sz="2400" b="1" dirty="0" smtClean="0">
                <a:solidFill>
                  <a:srgbClr val="FF0000"/>
                </a:solidFill>
              </a:rPr>
              <a:t>Sending </a:t>
            </a:r>
            <a:r>
              <a:rPr lang="en-IN" sz="2400" b="1" dirty="0">
                <a:solidFill>
                  <a:srgbClr val="FF0000"/>
                </a:solidFill>
              </a:rPr>
              <a:t>UDP Datagrams</a:t>
            </a:r>
            <a:endParaRPr lang="en-IN" sz="2400" dirty="0" smtClean="0">
              <a:solidFill>
                <a:srgbClr val="FF0000"/>
              </a:solidFill>
            </a:endParaRPr>
          </a:p>
          <a:p>
            <a:pPr algn="just">
              <a:lnSpc>
                <a:spcPct val="150000"/>
              </a:lnSpc>
            </a:pPr>
            <a:endParaRPr lang="en-IN" sz="1000" dirty="0" smtClean="0"/>
          </a:p>
          <a:p>
            <a:pPr algn="just">
              <a:lnSpc>
                <a:spcPct val="150000"/>
              </a:lnSpc>
            </a:pPr>
            <a:r>
              <a:rPr lang="en-IN" sz="2400" dirty="0" smtClean="0"/>
              <a:t>A </a:t>
            </a:r>
            <a:r>
              <a:rPr lang="en-IN" sz="2400" dirty="0"/>
              <a:t>UDP communication takes place between two sockets. A socket is </a:t>
            </a:r>
            <a:r>
              <a:rPr lang="en-IN" sz="2400" dirty="0" smtClean="0"/>
              <a:t>one end </a:t>
            </a:r>
            <a:r>
              <a:rPr lang="en-IN" sz="2400" dirty="0"/>
              <a:t>of a communication path on a network</a:t>
            </a:r>
            <a:r>
              <a:rPr lang="en-IN" sz="2400" dirty="0" smtClean="0"/>
              <a:t>. </a:t>
            </a:r>
            <a:r>
              <a:rPr lang="en-IN" sz="2400" dirty="0"/>
              <a:t>Each socket has an IP </a:t>
            </a:r>
            <a:r>
              <a:rPr lang="en-IN" sz="2400" dirty="0" smtClean="0"/>
              <a:t>address and </a:t>
            </a:r>
            <a:r>
              <a:rPr lang="en-IN" sz="2400" dirty="0"/>
              <a:t>a port number</a:t>
            </a:r>
            <a:r>
              <a:rPr lang="en-IN" sz="2400" dirty="0" smtClean="0"/>
              <a:t>.</a:t>
            </a:r>
          </a:p>
          <a:p>
            <a:pPr algn="just">
              <a:lnSpc>
                <a:spcPct val="150000"/>
              </a:lnSpc>
            </a:pPr>
            <a:endParaRPr lang="en-IN" sz="2400" dirty="0" smtClean="0"/>
          </a:p>
          <a:p>
            <a:pPr>
              <a:lnSpc>
                <a:spcPct val="150000"/>
              </a:lnSpc>
            </a:pPr>
            <a:r>
              <a:rPr lang="en-IN" sz="2400" dirty="0"/>
              <a:t>In the application, the firmware specifies the IP addresses and port </a:t>
            </a:r>
            <a:r>
              <a:rPr lang="en-IN" sz="2400" dirty="0" smtClean="0"/>
              <a:t>numbers to </a:t>
            </a:r>
            <a:r>
              <a:rPr lang="en-IN" sz="2400" dirty="0"/>
              <a:t>use and sends a datagram periodically.</a:t>
            </a:r>
            <a:endParaRPr lang="en-IN" sz="2400" dirty="0" smtClean="0"/>
          </a:p>
          <a:p>
            <a:pPr algn="just">
              <a:lnSpc>
                <a:spcPct val="150000"/>
              </a:lnSpc>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931804"/>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r>
              <a:rPr lang="en-IN" sz="2400" dirty="0" smtClean="0"/>
              <a:t>In the </a:t>
            </a:r>
            <a:r>
              <a:rPr lang="en-IN" sz="2400" dirty="0"/>
              <a:t>application, </a:t>
            </a:r>
            <a:r>
              <a:rPr lang="en-IN" sz="2400" dirty="0" smtClean="0"/>
              <a:t>must </a:t>
            </a:r>
            <a:r>
              <a:rPr lang="en-IN" sz="2400" dirty="0"/>
              <a:t>set </a:t>
            </a:r>
            <a:r>
              <a:rPr lang="en-IN" sz="2400" dirty="0" smtClean="0"/>
              <a:t>REMOTE_IP and </a:t>
            </a:r>
            <a:r>
              <a:rPr lang="en-IN" sz="2400" dirty="0"/>
              <a:t>REMOTE_PORT to appropriate values for your remote computer</a:t>
            </a:r>
            <a:r>
              <a:rPr lang="en-IN" sz="2400" dirty="0" smtClean="0"/>
              <a:t>.</a:t>
            </a:r>
          </a:p>
          <a:p>
            <a:pPr marL="0" indent="0">
              <a:lnSpc>
                <a:spcPct val="150000"/>
              </a:lnSpc>
              <a:buNone/>
            </a:pPr>
            <a:r>
              <a:rPr lang="en-IN" sz="2400" dirty="0" smtClean="0"/>
              <a:t>		#</a:t>
            </a:r>
            <a:r>
              <a:rPr lang="en-IN" sz="2400" dirty="0"/>
              <a:t>define TCPCONFIG 1</a:t>
            </a:r>
          </a:p>
          <a:p>
            <a:pPr marL="0" indent="0">
              <a:lnSpc>
                <a:spcPct val="150000"/>
              </a:lnSpc>
              <a:buNone/>
            </a:pPr>
            <a:r>
              <a:rPr lang="en-IN" sz="2400" dirty="0" smtClean="0"/>
              <a:t>		#</a:t>
            </a:r>
            <a:r>
              <a:rPr lang="en-IN" sz="2400" dirty="0"/>
              <a:t>define LOCAL_PORT 5551</a:t>
            </a:r>
          </a:p>
          <a:p>
            <a:pPr marL="0" indent="0">
              <a:lnSpc>
                <a:spcPct val="150000"/>
              </a:lnSpc>
              <a:buNone/>
            </a:pPr>
            <a:r>
              <a:rPr lang="en-IN" sz="2400" dirty="0" smtClean="0"/>
              <a:t>		#</a:t>
            </a:r>
            <a:r>
              <a:rPr lang="en-IN" sz="2400" dirty="0"/>
              <a:t>define REMOTE_IP "192.168.111.5"</a:t>
            </a:r>
          </a:p>
          <a:p>
            <a:pPr marL="0" indent="0">
              <a:lnSpc>
                <a:spcPct val="150000"/>
              </a:lnSpc>
              <a:buNone/>
            </a:pPr>
            <a:r>
              <a:rPr lang="en-IN" sz="2400" dirty="0" smtClean="0"/>
              <a:t>		#</a:t>
            </a:r>
            <a:r>
              <a:rPr lang="en-IN" sz="2400" dirty="0"/>
              <a:t>define REMOTE_PORT 5550</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931804"/>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endParaRPr lang="en-IN" sz="2400" dirty="0"/>
          </a:p>
          <a:p>
            <a:pPr algn="just">
              <a:lnSpc>
                <a:spcPct val="150000"/>
              </a:lnSpc>
            </a:pPr>
            <a:r>
              <a:rPr lang="en-IN" sz="2400" dirty="0" smtClean="0"/>
              <a:t>The </a:t>
            </a:r>
            <a:r>
              <a:rPr lang="en-IN" sz="2400" dirty="0"/>
              <a:t>MAX_UDP_SOCKET_BUFFERS constant sets the maximum number </a:t>
            </a:r>
            <a:r>
              <a:rPr lang="en-IN" sz="2400" dirty="0" smtClean="0"/>
              <a:t>of socket </a:t>
            </a:r>
            <a:r>
              <a:rPr lang="en-IN" sz="2400" dirty="0"/>
              <a:t>buffers for the application. This application, which </a:t>
            </a:r>
            <a:r>
              <a:rPr lang="en-IN" sz="2400" dirty="0" smtClean="0"/>
              <a:t>communicates with </a:t>
            </a:r>
            <a:r>
              <a:rPr lang="en-IN" sz="2400" dirty="0"/>
              <a:t>a single host, requires just one buffer:</a:t>
            </a:r>
          </a:p>
          <a:p>
            <a:pPr marL="0" indent="0" algn="just">
              <a:lnSpc>
                <a:spcPct val="150000"/>
              </a:lnSpc>
              <a:buNone/>
            </a:pPr>
            <a:r>
              <a:rPr lang="en-IN" sz="2400" dirty="0" smtClean="0"/>
              <a:t>		#</a:t>
            </a:r>
            <a:r>
              <a:rPr lang="en-IN" sz="2400" dirty="0"/>
              <a:t>define MAX_UDP_SOCKET_BUFFERS </a:t>
            </a:r>
            <a:r>
              <a:rPr lang="en-IN" sz="2400" dirty="0" smtClean="0"/>
              <a:t>1</a:t>
            </a:r>
          </a:p>
          <a:p>
            <a:pPr marL="0" indent="0" algn="just">
              <a:lnSpc>
                <a:spcPct val="150000"/>
              </a:lnSpc>
              <a:buNone/>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931804"/>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endParaRPr lang="en-IN" sz="1000" b="1" dirty="0" smtClean="0">
              <a:solidFill>
                <a:srgbClr val="FF0000"/>
              </a:solidFill>
            </a:endParaRPr>
          </a:p>
          <a:p>
            <a:pPr marL="0" indent="0" algn="just">
              <a:lnSpc>
                <a:spcPct val="150000"/>
              </a:lnSpc>
              <a:buNone/>
            </a:pPr>
            <a:r>
              <a:rPr lang="en-IN" sz="2400" b="1" dirty="0" smtClean="0">
                <a:solidFill>
                  <a:srgbClr val="FF0000"/>
                </a:solidFill>
              </a:rPr>
              <a:t>The </a:t>
            </a:r>
            <a:r>
              <a:rPr lang="en-IN" sz="2400" b="1" dirty="0">
                <a:solidFill>
                  <a:srgbClr val="FF0000"/>
                </a:solidFill>
              </a:rPr>
              <a:t>main() </a:t>
            </a:r>
            <a:r>
              <a:rPr lang="en-IN" sz="2400" b="1" dirty="0" smtClean="0">
                <a:solidFill>
                  <a:srgbClr val="FF0000"/>
                </a:solidFill>
              </a:rPr>
              <a:t>Function</a:t>
            </a:r>
          </a:p>
          <a:p>
            <a:pPr algn="just">
              <a:lnSpc>
                <a:spcPct val="150000"/>
              </a:lnSpc>
            </a:pPr>
            <a:r>
              <a:rPr lang="en-IN" sz="2400" dirty="0"/>
              <a:t>The application’s main() function begins by calling </a:t>
            </a:r>
            <a:r>
              <a:rPr lang="en-IN" sz="2400" dirty="0" err="1"/>
              <a:t>sock_init</a:t>
            </a:r>
            <a:r>
              <a:rPr lang="en-IN" sz="2400" dirty="0"/>
              <a:t>() to </a:t>
            </a:r>
            <a:r>
              <a:rPr lang="en-IN" sz="2400" dirty="0" smtClean="0"/>
              <a:t>initialize the </a:t>
            </a:r>
            <a:r>
              <a:rPr lang="en-IN" sz="2400" dirty="0"/>
              <a:t>TCP/IP stack</a:t>
            </a:r>
            <a:r>
              <a:rPr lang="en-IN" sz="2400" dirty="0" smtClean="0"/>
              <a:t>.</a:t>
            </a:r>
          </a:p>
          <a:p>
            <a:pPr algn="just">
              <a:lnSpc>
                <a:spcPct val="150000"/>
              </a:lnSpc>
            </a:pPr>
            <a:endParaRPr lang="en-IN" sz="2400" dirty="0" smtClean="0"/>
          </a:p>
          <a:p>
            <a:pPr algn="just">
              <a:lnSpc>
                <a:spcPct val="150000"/>
              </a:lnSpc>
            </a:pPr>
            <a:r>
              <a:rPr lang="en-IN" sz="2400" dirty="0"/>
              <a:t>This call is required before calling any functions </a:t>
            </a:r>
            <a:r>
              <a:rPr lang="en-IN" sz="2400" dirty="0" smtClean="0"/>
              <a:t>in </a:t>
            </a:r>
            <a:r>
              <a:rPr lang="en-IN" sz="2400" i="1" dirty="0" smtClean="0"/>
              <a:t>dcrtcp.lib</a:t>
            </a:r>
            <a:r>
              <a:rPr lang="en-IN" sz="2400" dirty="0"/>
              <a:t>, </a:t>
            </a:r>
            <a:r>
              <a:rPr lang="en-IN" sz="2400" dirty="0" smtClean="0"/>
              <a:t>including </a:t>
            </a:r>
            <a:r>
              <a:rPr lang="en-IN" sz="2400" dirty="0"/>
              <a:t>any functions that use UDP or IP. If successful, </a:t>
            </a:r>
            <a:r>
              <a:rPr lang="en-IN" sz="2400" dirty="0" smtClean="0"/>
              <a:t>the function </a:t>
            </a:r>
            <a:r>
              <a:rPr lang="en-IN" sz="2400" dirty="0"/>
              <a:t>returns zero. If the function doesn’t return zero, the network </a:t>
            </a:r>
            <a:r>
              <a:rPr lang="en-IN" sz="2400" dirty="0" smtClean="0"/>
              <a:t>isn’t available </a:t>
            </a:r>
            <a:r>
              <a:rPr lang="en-IN" sz="2400" dirty="0"/>
              <a:t>and the program ends.</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728438"/>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buNone/>
            </a:pPr>
            <a:r>
              <a:rPr lang="en-IN" sz="2400" dirty="0"/>
              <a:t>main()</a:t>
            </a:r>
          </a:p>
          <a:p>
            <a:pPr marL="0" indent="0">
              <a:buNone/>
            </a:pPr>
            <a:r>
              <a:rPr lang="en-IN" sz="2400" dirty="0" smtClean="0"/>
              <a:t>	{</a:t>
            </a:r>
            <a:endParaRPr lang="en-IN" sz="2400" dirty="0"/>
          </a:p>
          <a:p>
            <a:pPr marL="0" indent="0">
              <a:buNone/>
            </a:pPr>
            <a:r>
              <a:rPr lang="en-IN" sz="2400" dirty="0" smtClean="0"/>
              <a:t>	int </a:t>
            </a:r>
            <a:r>
              <a:rPr lang="en-IN" sz="2400" dirty="0" err="1"/>
              <a:t>return_value</a:t>
            </a:r>
            <a:r>
              <a:rPr lang="en-IN" sz="2400" dirty="0"/>
              <a:t>;</a:t>
            </a:r>
          </a:p>
          <a:p>
            <a:pPr marL="0" indent="0">
              <a:buNone/>
            </a:pPr>
            <a:r>
              <a:rPr lang="en-IN" sz="2400" dirty="0" smtClean="0"/>
              <a:t>	sequence </a:t>
            </a:r>
            <a:r>
              <a:rPr lang="en-IN" sz="2400" dirty="0"/>
              <a:t>= 255;</a:t>
            </a:r>
          </a:p>
          <a:p>
            <a:pPr marL="0" indent="0">
              <a:buNone/>
            </a:pPr>
            <a:r>
              <a:rPr lang="en-IN" sz="2400" dirty="0" smtClean="0"/>
              <a:t>	</a:t>
            </a:r>
            <a:r>
              <a:rPr lang="en-IN" sz="2400" dirty="0" err="1" smtClean="0"/>
              <a:t>return_value</a:t>
            </a:r>
            <a:r>
              <a:rPr lang="en-IN" sz="2400" dirty="0" smtClean="0"/>
              <a:t> </a:t>
            </a:r>
            <a:r>
              <a:rPr lang="en-IN" sz="2400" dirty="0"/>
              <a:t>= </a:t>
            </a:r>
            <a:r>
              <a:rPr lang="en-IN" sz="2400" dirty="0" err="1"/>
              <a:t>sock_init</a:t>
            </a:r>
            <a:r>
              <a:rPr lang="en-IN" sz="2400" dirty="0"/>
              <a:t>();</a:t>
            </a:r>
          </a:p>
          <a:p>
            <a:pPr marL="0" indent="0">
              <a:buNone/>
            </a:pPr>
            <a:r>
              <a:rPr lang="en-IN" sz="2400" dirty="0" smtClean="0"/>
              <a:t>	if </a:t>
            </a:r>
            <a:r>
              <a:rPr lang="en-IN" sz="2400" dirty="0"/>
              <a:t>(</a:t>
            </a:r>
            <a:r>
              <a:rPr lang="en-IN" sz="2400" dirty="0" err="1"/>
              <a:t>return_value</a:t>
            </a:r>
            <a:r>
              <a:rPr lang="en-IN" sz="2400" dirty="0"/>
              <a:t> == 0) </a:t>
            </a:r>
            <a:endParaRPr lang="en-IN" sz="2400" dirty="0" smtClean="0"/>
          </a:p>
          <a:p>
            <a:pPr marL="0" indent="0">
              <a:buNone/>
            </a:pPr>
            <a:r>
              <a:rPr lang="en-IN" sz="2400" dirty="0"/>
              <a:t>	</a:t>
            </a:r>
            <a:r>
              <a:rPr lang="en-IN" sz="2400" dirty="0" smtClean="0"/>
              <a:t>	{</a:t>
            </a:r>
            <a:endParaRPr lang="en-IN" sz="2400" dirty="0"/>
          </a:p>
          <a:p>
            <a:pPr marL="0" indent="0">
              <a:buNone/>
            </a:pPr>
            <a:r>
              <a:rPr lang="en-IN" sz="2400" dirty="0" smtClean="0"/>
              <a:t>		</a:t>
            </a:r>
            <a:r>
              <a:rPr lang="en-IN" sz="2400" dirty="0" err="1" smtClean="0"/>
              <a:t>printf</a:t>
            </a:r>
            <a:r>
              <a:rPr lang="en-IN" sz="2400" dirty="0"/>
              <a:t>("Network support is initialized.\n</a:t>
            </a:r>
            <a:r>
              <a:rPr lang="en-IN" sz="2400" dirty="0" smtClean="0"/>
              <a:t>");</a:t>
            </a:r>
          </a:p>
          <a:p>
            <a:pPr marL="0" indent="0">
              <a:buNone/>
            </a:pPr>
            <a:r>
              <a:rPr lang="en-IN" sz="2400" dirty="0"/>
              <a:t>	</a:t>
            </a:r>
            <a:r>
              <a:rPr lang="en-IN" sz="2400" dirty="0" smtClean="0"/>
              <a:t>	</a:t>
            </a:r>
            <a:r>
              <a:rPr lang="en-IN" sz="2000" dirty="0" smtClean="0"/>
              <a:t>}</a:t>
            </a:r>
            <a:endParaRPr lang="en-IN" sz="2000" dirty="0"/>
          </a:p>
          <a:p>
            <a:pPr marL="0" indent="0">
              <a:buNone/>
            </a:pPr>
            <a:r>
              <a:rPr lang="en-IN" sz="2400" dirty="0" smtClean="0"/>
              <a:t>		else </a:t>
            </a:r>
            <a:r>
              <a:rPr lang="en-IN" sz="2400" dirty="0"/>
              <a:t>{</a:t>
            </a:r>
          </a:p>
          <a:p>
            <a:pPr marL="0" indent="0">
              <a:buNone/>
            </a:pPr>
            <a:r>
              <a:rPr lang="en-IN" sz="2400" dirty="0" smtClean="0"/>
              <a:t>			</a:t>
            </a:r>
            <a:r>
              <a:rPr lang="en-IN" sz="2400" dirty="0" err="1" smtClean="0"/>
              <a:t>printf</a:t>
            </a:r>
            <a:r>
              <a:rPr lang="en-IN" sz="2400" dirty="0"/>
              <a:t>("The network is not available.\n");</a:t>
            </a:r>
          </a:p>
          <a:p>
            <a:pPr marL="0" indent="0">
              <a:buNone/>
            </a:pPr>
            <a:r>
              <a:rPr lang="en-IN" sz="2400" dirty="0" smtClean="0"/>
              <a:t>			exit(0</a:t>
            </a:r>
            <a:r>
              <a:rPr lang="en-IN" sz="2400" dirty="0"/>
              <a:t>);</a:t>
            </a:r>
          </a:p>
          <a:p>
            <a:pPr marL="0" indent="0">
              <a:buNone/>
            </a:pPr>
            <a:r>
              <a:rPr lang="en-IN" sz="2400" dirty="0" smtClean="0"/>
              <a:t>			}</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3670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lnSpc>
                <a:spcPct val="150000"/>
              </a:lnSpc>
              <a:spcBef>
                <a:spcPts val="0"/>
              </a:spcBef>
              <a:buNone/>
              <a:defRPr/>
            </a:pPr>
            <a:endParaRPr lang="en-IN" sz="2400" b="1" u="sng" dirty="0" smtClean="0"/>
          </a:p>
          <a:p>
            <a:pPr marL="0" indent="0" algn="just" eaLnBrk="1" hangingPunct="1">
              <a:lnSpc>
                <a:spcPct val="150000"/>
              </a:lnSpc>
              <a:spcBef>
                <a:spcPts val="0"/>
              </a:spcBef>
              <a:buNone/>
              <a:defRPr/>
            </a:pPr>
            <a:endParaRPr lang="en-IN" sz="2400" b="1" u="sng" dirty="0" smtClean="0">
              <a:solidFill>
                <a:srgbClr val="0099FF"/>
              </a:solidFill>
            </a:endParaRPr>
          </a:p>
          <a:p>
            <a:pPr marL="0" indent="0" algn="just" eaLnBrk="1" hangingPunct="1">
              <a:lnSpc>
                <a:spcPct val="150000"/>
              </a:lnSpc>
              <a:spcBef>
                <a:spcPts val="0"/>
              </a:spcBef>
              <a:buNone/>
              <a:defRPr/>
            </a:pPr>
            <a:r>
              <a:rPr lang="en-IN" sz="2400" b="1" u="sng" dirty="0" smtClean="0">
                <a:solidFill>
                  <a:srgbClr val="0099FF"/>
                </a:solidFill>
              </a:rPr>
              <a:t>EMBEDDED </a:t>
            </a:r>
            <a:r>
              <a:rPr lang="en-IN" sz="2400" b="1" u="sng" dirty="0">
                <a:solidFill>
                  <a:srgbClr val="0099FF"/>
                </a:solidFill>
              </a:rPr>
              <a:t>ETHERNET</a:t>
            </a:r>
            <a:r>
              <a:rPr lang="en-IN" sz="2400" b="1" dirty="0">
                <a:solidFill>
                  <a:srgbClr val="0099FF"/>
                </a:solidFill>
              </a:rPr>
              <a:t>: </a:t>
            </a:r>
            <a:r>
              <a:rPr lang="en-IN" sz="2400" dirty="0"/>
              <a:t>Exchanging messages using UDP and TCP – Serving web pages with Dynamic data – Serving web pages that respond to user input – Email for Embedded Systems – Using FTP – Keeping Devices and Network Secure.</a:t>
            </a:r>
          </a:p>
          <a:p>
            <a:pPr algn="just" eaLnBrk="1" hangingPunct="1">
              <a:lnSpc>
                <a:spcPct val="150000"/>
              </a:lnSpc>
              <a:spcBef>
                <a:spcPts val="0"/>
              </a:spcBef>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Rot="1" noChangeArrowheads="1"/>
          </p:cNvSpPr>
          <p:nvPr/>
        </p:nvSpPr>
        <p:spPr bwMode="auto">
          <a:xfrm>
            <a:off x="251520" y="116632"/>
            <a:ext cx="864076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IN" sz="3200" b="1" dirty="0" smtClean="0">
                <a:solidFill>
                  <a:srgbClr val="FF0000"/>
                </a:solidFill>
                <a:latin typeface="+mn-lt"/>
              </a:rPr>
              <a:t>EMBEDDED NETWORKING </a:t>
            </a:r>
            <a:r>
              <a:rPr lang="en-IN" sz="1600" b="1" dirty="0" smtClean="0">
                <a:solidFill>
                  <a:srgbClr val="FF0000"/>
                </a:solidFill>
                <a:latin typeface="+mn-lt"/>
              </a:rPr>
              <a:t>Syllabus</a:t>
            </a:r>
            <a:endParaRPr lang="en-US" sz="1600" b="1" dirty="0" smtClean="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4086705831"/>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nSpc>
                <a:spcPct val="150000"/>
              </a:lnSpc>
              <a:buFont typeface="Arial" panose="020B0604020202020204" pitchFamily="34" charset="0"/>
              <a:buChar char="•"/>
            </a:pPr>
            <a:r>
              <a:rPr lang="en-IN" sz="2400" dirty="0"/>
              <a:t>A call to </a:t>
            </a:r>
            <a:r>
              <a:rPr lang="en-IN" sz="2400" dirty="0" err="1"/>
              <a:t>udp_open</a:t>
            </a:r>
            <a:r>
              <a:rPr lang="en-IN" sz="2400" dirty="0"/>
              <a:t>() opens the specified UDP socket, enabling communications.</a:t>
            </a:r>
            <a:r>
              <a:rPr lang="en-IN" sz="2400" dirty="0" smtClean="0"/>
              <a:t>	</a:t>
            </a:r>
          </a:p>
          <a:p>
            <a:pPr marL="0" indent="0">
              <a:buNone/>
            </a:pPr>
            <a:r>
              <a:rPr lang="en-IN" sz="2400" dirty="0" smtClean="0"/>
              <a:t>	</a:t>
            </a:r>
          </a:p>
          <a:p>
            <a:pPr marL="0" indent="0">
              <a:buNone/>
            </a:pPr>
            <a:r>
              <a:rPr lang="en-IN" sz="2400" dirty="0"/>
              <a:t>	</a:t>
            </a:r>
            <a:r>
              <a:rPr lang="en-IN" sz="2400" dirty="0" smtClean="0"/>
              <a:t>if</a:t>
            </a:r>
            <a:r>
              <a:rPr lang="en-IN" sz="2400" dirty="0"/>
              <a:t>(!</a:t>
            </a:r>
            <a:r>
              <a:rPr lang="en-IN" sz="2400" dirty="0" err="1"/>
              <a:t>udp_open</a:t>
            </a:r>
            <a:r>
              <a:rPr lang="en-IN" sz="2400" dirty="0"/>
              <a:t>(&amp;</a:t>
            </a:r>
            <a:r>
              <a:rPr lang="en-IN" sz="2400" dirty="0" err="1"/>
              <a:t>my_socket</a:t>
            </a:r>
            <a:r>
              <a:rPr lang="en-IN" sz="2400" dirty="0"/>
              <a:t>, LOCAL_PORT,</a:t>
            </a:r>
          </a:p>
          <a:p>
            <a:pPr marL="0" indent="0">
              <a:buNone/>
            </a:pPr>
            <a:r>
              <a:rPr lang="en-IN" sz="2400" dirty="0" smtClean="0"/>
              <a:t>	resolve(REMOTE_IP</a:t>
            </a:r>
            <a:r>
              <a:rPr lang="en-IN" sz="2400" dirty="0"/>
              <a:t>), REMOTE_PORT, NULL)) </a:t>
            </a:r>
            <a:endParaRPr lang="en-IN" sz="2400" dirty="0" smtClean="0"/>
          </a:p>
          <a:p>
            <a:pPr marL="0" indent="0">
              <a:buNone/>
            </a:pPr>
            <a:r>
              <a:rPr lang="en-IN" sz="2400" dirty="0"/>
              <a:t>	</a:t>
            </a:r>
            <a:r>
              <a:rPr lang="en-IN" sz="2400" dirty="0" smtClean="0"/>
              <a:t>	{</a:t>
            </a:r>
          </a:p>
          <a:p>
            <a:pPr marL="0" indent="0">
              <a:buNone/>
            </a:pPr>
            <a:r>
              <a:rPr lang="en-IN" sz="2400" dirty="0" smtClean="0"/>
              <a:t>		</a:t>
            </a:r>
            <a:r>
              <a:rPr lang="en-IN" sz="2400" dirty="0" err="1" smtClean="0"/>
              <a:t>printf</a:t>
            </a:r>
            <a:r>
              <a:rPr lang="en-IN" sz="2400" dirty="0"/>
              <a:t>("</a:t>
            </a:r>
            <a:r>
              <a:rPr lang="en-IN" sz="2400" dirty="0" err="1"/>
              <a:t>udp_open</a:t>
            </a:r>
            <a:r>
              <a:rPr lang="en-IN" sz="2400" dirty="0"/>
              <a:t> failed.\n");</a:t>
            </a:r>
          </a:p>
          <a:p>
            <a:pPr marL="0" indent="0">
              <a:buNone/>
            </a:pPr>
            <a:r>
              <a:rPr lang="en-IN" sz="2400" dirty="0" smtClean="0"/>
              <a:t>		exit(0</a:t>
            </a:r>
            <a:r>
              <a:rPr lang="en-IN" sz="2400" dirty="0"/>
              <a:t>);</a:t>
            </a:r>
          </a:p>
          <a:p>
            <a:pPr marL="0" indent="0">
              <a:buNone/>
            </a:pPr>
            <a:r>
              <a:rPr lang="en-IN" sz="2400" dirty="0" smtClean="0"/>
              <a:t>		}</a:t>
            </a:r>
            <a:endParaRPr lang="en-IN" sz="2400" dirty="0"/>
          </a:p>
          <a:p>
            <a:pPr marL="0" indent="0">
              <a:buNone/>
            </a:pPr>
            <a:r>
              <a:rPr lang="en-IN" sz="2400" dirty="0" smtClean="0"/>
              <a:t>	else </a:t>
            </a:r>
            <a:r>
              <a:rPr lang="en-IN" sz="2400" dirty="0"/>
              <a:t>{</a:t>
            </a:r>
          </a:p>
          <a:p>
            <a:pPr marL="0" indent="0">
              <a:buNone/>
            </a:pPr>
            <a:r>
              <a:rPr lang="en-IN" sz="2400" dirty="0" smtClean="0"/>
              <a:t>		</a:t>
            </a:r>
            <a:r>
              <a:rPr lang="en-IN" sz="2400" dirty="0" err="1" smtClean="0"/>
              <a:t>printf</a:t>
            </a:r>
            <a:r>
              <a:rPr lang="en-IN" sz="2400" dirty="0"/>
              <a:t>("</a:t>
            </a:r>
            <a:r>
              <a:rPr lang="en-IN" sz="2400" dirty="0" err="1"/>
              <a:t>udp_open</a:t>
            </a:r>
            <a:r>
              <a:rPr lang="en-IN" sz="2400" dirty="0"/>
              <a:t> succeeded.\n");</a:t>
            </a:r>
          </a:p>
          <a:p>
            <a:pPr marL="0" indent="0">
              <a:buNone/>
            </a:pPr>
            <a:r>
              <a:rPr lang="en-IN" sz="2400" dirty="0" smtClean="0"/>
              <a:t>		}</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36700"/>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endParaRPr lang="en-IN" sz="2400" dirty="0" smtClean="0"/>
          </a:p>
          <a:p>
            <a:pPr algn="just">
              <a:lnSpc>
                <a:spcPct val="150000"/>
              </a:lnSpc>
            </a:pPr>
            <a:r>
              <a:rPr lang="en-IN" sz="2400" dirty="0" smtClean="0"/>
              <a:t>The </a:t>
            </a:r>
            <a:r>
              <a:rPr lang="en-IN" sz="2400" dirty="0"/>
              <a:t>call requires a pointer to the local socket (&amp;</a:t>
            </a:r>
            <a:r>
              <a:rPr lang="en-IN" sz="2400" dirty="0" err="1"/>
              <a:t>my_socket</a:t>
            </a:r>
            <a:r>
              <a:rPr lang="en-IN" sz="2400" dirty="0"/>
              <a:t>), a </a:t>
            </a:r>
            <a:r>
              <a:rPr lang="en-IN" sz="2400" dirty="0" smtClean="0"/>
              <a:t>local port </a:t>
            </a:r>
            <a:r>
              <a:rPr lang="en-IN" sz="2400" dirty="0"/>
              <a:t>number (LOCAL_PORT), a remote IP address </a:t>
            </a:r>
            <a:r>
              <a:rPr lang="en-IN" sz="2400" dirty="0" smtClean="0"/>
              <a:t> (</a:t>
            </a:r>
            <a:r>
              <a:rPr lang="en-IN" sz="2400" dirty="0"/>
              <a:t>resolve(REMOTE_IP</a:t>
            </a:r>
            <a:r>
              <a:rPr lang="en-IN" sz="2400" dirty="0" smtClean="0"/>
              <a:t>)) and </a:t>
            </a:r>
            <a:r>
              <a:rPr lang="en-IN" sz="2400" dirty="0"/>
              <a:t>port number (REMOTE_PORT) to communicate with, and either a </a:t>
            </a:r>
            <a:r>
              <a:rPr lang="en-IN" sz="2400" dirty="0" smtClean="0"/>
              <a:t>function to </a:t>
            </a:r>
            <a:r>
              <a:rPr lang="en-IN" sz="2400" dirty="0"/>
              <a:t>call on receiving data or NULL to place received data in the </a:t>
            </a:r>
            <a:r>
              <a:rPr lang="en-IN" sz="2400" dirty="0" smtClean="0"/>
              <a:t>socket’s receive </a:t>
            </a:r>
            <a:r>
              <a:rPr lang="en-IN" sz="2400" dirty="0"/>
              <a:t>buffer</a:t>
            </a:r>
            <a:r>
              <a:rPr lang="en-IN" sz="2400" dirty="0" smtClean="0"/>
              <a:t>.</a:t>
            </a:r>
          </a:p>
          <a:p>
            <a:pPr algn="just">
              <a:lnSpc>
                <a:spcPct val="150000"/>
              </a:lnSpc>
            </a:pPr>
            <a:endParaRPr lang="en-IN" sz="1000" dirty="0" smtClean="0"/>
          </a:p>
          <a:p>
            <a:pPr algn="just">
              <a:lnSpc>
                <a:spcPct val="150000"/>
              </a:lnSpc>
            </a:pPr>
            <a:r>
              <a:rPr lang="en-IN" sz="2400" dirty="0"/>
              <a:t>This application doesn’t receive datagrams, so the </a:t>
            </a:r>
            <a:r>
              <a:rPr lang="en-IN" sz="2400" dirty="0" smtClean="0"/>
              <a:t>parameter is </a:t>
            </a:r>
            <a:r>
              <a:rPr lang="en-IN" sz="2400" dirty="0"/>
              <a:t>null.</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36700"/>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endParaRPr lang="en-IN" sz="1000" b="1" dirty="0" smtClean="0">
              <a:solidFill>
                <a:srgbClr val="FF0000"/>
              </a:solidFill>
            </a:endParaRPr>
          </a:p>
          <a:p>
            <a:pPr marL="0" indent="0" algn="just">
              <a:lnSpc>
                <a:spcPct val="150000"/>
              </a:lnSpc>
              <a:buNone/>
            </a:pPr>
            <a:r>
              <a:rPr lang="en-IN" sz="2400" b="1" dirty="0" smtClean="0">
                <a:solidFill>
                  <a:srgbClr val="FF0000"/>
                </a:solidFill>
              </a:rPr>
              <a:t>Sending </a:t>
            </a:r>
            <a:r>
              <a:rPr lang="en-IN" sz="2400" b="1" dirty="0">
                <a:solidFill>
                  <a:srgbClr val="FF0000"/>
                </a:solidFill>
              </a:rPr>
              <a:t>a </a:t>
            </a:r>
            <a:r>
              <a:rPr lang="en-IN" sz="2400" b="1" dirty="0" smtClean="0">
                <a:solidFill>
                  <a:srgbClr val="FF0000"/>
                </a:solidFill>
              </a:rPr>
              <a:t>Datagram</a:t>
            </a:r>
          </a:p>
          <a:p>
            <a:pPr marL="0" indent="0" algn="just">
              <a:lnSpc>
                <a:spcPct val="150000"/>
              </a:lnSpc>
              <a:buNone/>
            </a:pPr>
            <a:endParaRPr lang="en-IN" sz="1000" b="1" dirty="0" smtClean="0">
              <a:solidFill>
                <a:srgbClr val="FF0000"/>
              </a:solidFill>
            </a:endParaRPr>
          </a:p>
          <a:p>
            <a:pPr algn="just">
              <a:lnSpc>
                <a:spcPct val="150000"/>
              </a:lnSpc>
            </a:pPr>
            <a:r>
              <a:rPr lang="en-IN" sz="2400" dirty="0"/>
              <a:t>The </a:t>
            </a:r>
            <a:r>
              <a:rPr lang="en-IN" sz="2400" dirty="0" err="1"/>
              <a:t>send_packet</a:t>
            </a:r>
            <a:r>
              <a:rPr lang="en-IN" sz="2400" dirty="0"/>
              <a:t>() function creates and sends a datagram. </a:t>
            </a:r>
            <a:r>
              <a:rPr lang="en-IN" sz="2400" dirty="0" smtClean="0"/>
              <a:t>The </a:t>
            </a:r>
            <a:r>
              <a:rPr lang="en-IN" sz="2400" dirty="0" err="1" smtClean="0"/>
              <a:t>send_buffer</a:t>
            </a:r>
            <a:r>
              <a:rPr lang="en-IN" sz="2400" dirty="0" smtClean="0"/>
              <a:t> </a:t>
            </a:r>
            <a:r>
              <a:rPr lang="en-IN" sz="2400" dirty="0"/>
              <a:t>array holds the data to send</a:t>
            </a:r>
            <a:r>
              <a:rPr lang="en-IN" sz="2400" dirty="0" smtClean="0"/>
              <a:t>.</a:t>
            </a:r>
          </a:p>
          <a:p>
            <a:pPr algn="just">
              <a:lnSpc>
                <a:spcPct val="150000"/>
              </a:lnSpc>
            </a:pPr>
            <a:endParaRPr lang="en-IN" sz="1000" dirty="0" smtClean="0"/>
          </a:p>
          <a:p>
            <a:pPr algn="just">
              <a:lnSpc>
                <a:spcPct val="150000"/>
              </a:lnSpc>
            </a:pPr>
            <a:r>
              <a:rPr lang="en-IN" sz="2400" dirty="0"/>
              <a:t>For each send, the </a:t>
            </a:r>
            <a:r>
              <a:rPr lang="en-IN" sz="2400" dirty="0" smtClean="0"/>
              <a:t>application increments </a:t>
            </a:r>
            <a:r>
              <a:rPr lang="en-IN" sz="2400" dirty="0"/>
              <a:t>the sequence number and places the number in the first byte </a:t>
            </a:r>
            <a:r>
              <a:rPr lang="en-IN" sz="2400" dirty="0" smtClean="0"/>
              <a:t>of the </a:t>
            </a:r>
            <a:r>
              <a:rPr lang="en-IN" sz="2400" dirty="0" err="1"/>
              <a:t>send_buffer</a:t>
            </a:r>
            <a:r>
              <a:rPr lang="en-IN" sz="2400" dirty="0"/>
              <a:t> array. The sequence number resets to zero after </a:t>
            </a:r>
            <a:r>
              <a:rPr lang="en-IN" sz="2400" dirty="0" smtClean="0"/>
              <a:t>sending 255</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3670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buNone/>
            </a:pPr>
            <a:r>
              <a:rPr lang="en-IN" sz="2400" dirty="0" smtClean="0"/>
              <a:t>	int </a:t>
            </a:r>
            <a:r>
              <a:rPr lang="en-IN" sz="2400" dirty="0" err="1"/>
              <a:t>send_packet</a:t>
            </a:r>
            <a:r>
              <a:rPr lang="en-IN" sz="2400" dirty="0"/>
              <a:t>(void)</a:t>
            </a:r>
          </a:p>
          <a:p>
            <a:pPr marL="0" indent="0">
              <a:buNone/>
            </a:pPr>
            <a:r>
              <a:rPr lang="en-IN" sz="2400" dirty="0" smtClean="0"/>
              <a:t>		{</a:t>
            </a:r>
            <a:endParaRPr lang="en-IN" sz="2400" dirty="0"/>
          </a:p>
          <a:p>
            <a:pPr marL="0" indent="0">
              <a:buNone/>
            </a:pPr>
            <a:r>
              <a:rPr lang="en-IN" sz="2400" dirty="0" smtClean="0"/>
              <a:t>		char </a:t>
            </a:r>
            <a:r>
              <a:rPr lang="en-IN" sz="2400" dirty="0" err="1"/>
              <a:t>send_buffer</a:t>
            </a:r>
            <a:r>
              <a:rPr lang="en-IN" sz="2400" dirty="0"/>
              <a:t>[2];</a:t>
            </a:r>
          </a:p>
          <a:p>
            <a:pPr marL="0" indent="0">
              <a:buNone/>
            </a:pPr>
            <a:r>
              <a:rPr lang="en-IN" sz="2400" dirty="0" smtClean="0"/>
              <a:t>		int </a:t>
            </a:r>
            <a:r>
              <a:rPr lang="en-IN" sz="2400" dirty="0" err="1"/>
              <a:t>buffer_length</a:t>
            </a:r>
            <a:r>
              <a:rPr lang="en-IN" sz="2400" dirty="0"/>
              <a:t>;</a:t>
            </a:r>
          </a:p>
          <a:p>
            <a:pPr marL="0" indent="0">
              <a:buNone/>
            </a:pPr>
            <a:r>
              <a:rPr lang="en-IN" sz="2400" dirty="0" smtClean="0"/>
              <a:t>		int </a:t>
            </a:r>
            <a:r>
              <a:rPr lang="en-IN" sz="2400" dirty="0" err="1"/>
              <a:t>return_value</a:t>
            </a:r>
            <a:r>
              <a:rPr lang="en-IN" sz="2400" dirty="0"/>
              <a:t>;</a:t>
            </a:r>
          </a:p>
          <a:p>
            <a:pPr marL="0" indent="0">
              <a:buNone/>
            </a:pPr>
            <a:r>
              <a:rPr lang="en-IN" sz="2400" dirty="0" smtClean="0"/>
              <a:t>		int </a:t>
            </a:r>
            <a:r>
              <a:rPr lang="en-IN" sz="2400" dirty="0" err="1"/>
              <a:t>test_bit</a:t>
            </a:r>
            <a:r>
              <a:rPr lang="en-IN" sz="2400" dirty="0" smtClean="0"/>
              <a:t>;</a:t>
            </a:r>
          </a:p>
          <a:p>
            <a:pPr marL="0" indent="0">
              <a:buNone/>
            </a:pPr>
            <a:r>
              <a:rPr lang="en-IN" sz="2400" dirty="0" smtClean="0"/>
              <a:t>		sequence</a:t>
            </a:r>
            <a:r>
              <a:rPr lang="en-IN" sz="2400" dirty="0"/>
              <a:t>++;</a:t>
            </a:r>
          </a:p>
          <a:p>
            <a:pPr marL="0" indent="0">
              <a:buNone/>
            </a:pPr>
            <a:r>
              <a:rPr lang="en-IN" sz="2400" dirty="0" smtClean="0"/>
              <a:t>		if </a:t>
            </a:r>
            <a:r>
              <a:rPr lang="en-IN" sz="2400" dirty="0"/>
              <a:t>(sequence &gt; 255) </a:t>
            </a:r>
            <a:endParaRPr lang="en-IN" sz="2400" dirty="0" smtClean="0"/>
          </a:p>
          <a:p>
            <a:pPr marL="0" indent="0">
              <a:buNone/>
            </a:pPr>
            <a:r>
              <a:rPr lang="en-IN" sz="2400" dirty="0"/>
              <a:t>	</a:t>
            </a:r>
            <a:r>
              <a:rPr lang="en-IN" sz="2400" dirty="0" smtClean="0"/>
              <a:t>		{</a:t>
            </a:r>
            <a:endParaRPr lang="en-IN" sz="2400" dirty="0"/>
          </a:p>
          <a:p>
            <a:pPr marL="0" indent="0">
              <a:buNone/>
            </a:pPr>
            <a:r>
              <a:rPr lang="en-IN" sz="2400" dirty="0" smtClean="0"/>
              <a:t>			sequence </a:t>
            </a:r>
            <a:r>
              <a:rPr lang="en-IN" sz="2400" dirty="0"/>
              <a:t>= 0;</a:t>
            </a:r>
          </a:p>
          <a:p>
            <a:pPr marL="0" indent="0">
              <a:buNone/>
            </a:pPr>
            <a:r>
              <a:rPr lang="en-IN" sz="2400" dirty="0" smtClean="0"/>
              <a:t>			}</a:t>
            </a:r>
            <a:endParaRPr lang="en-IN" sz="2400" dirty="0"/>
          </a:p>
          <a:p>
            <a:pPr marL="0" indent="0">
              <a:buNone/>
            </a:pPr>
            <a:r>
              <a:rPr lang="en-IN" sz="2400" dirty="0" smtClean="0"/>
              <a:t>		</a:t>
            </a:r>
            <a:r>
              <a:rPr lang="en-IN" sz="2400" dirty="0" err="1" smtClean="0"/>
              <a:t>send_buffer</a:t>
            </a:r>
            <a:r>
              <a:rPr lang="en-IN" sz="2400" dirty="0" smtClean="0"/>
              <a:t>[0] </a:t>
            </a:r>
            <a:r>
              <a:rPr lang="en-IN" sz="2400" dirty="0"/>
              <a:t>= (char)sequence;</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36700"/>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200" dirty="0" smtClean="0"/>
          </a:p>
          <a:p>
            <a:pPr algn="just">
              <a:lnSpc>
                <a:spcPct val="150000"/>
              </a:lnSpc>
            </a:pPr>
            <a:r>
              <a:rPr lang="en-IN" sz="2400" dirty="0" err="1" smtClean="0"/>
              <a:t>udp_send</a:t>
            </a:r>
            <a:r>
              <a:rPr lang="en-IN" sz="2400" dirty="0"/>
              <a:t>() function sends the datagram. The function </a:t>
            </a:r>
            <a:r>
              <a:rPr lang="en-IN" sz="2400" dirty="0" smtClean="0"/>
              <a:t>call requires  </a:t>
            </a:r>
            <a:r>
              <a:rPr lang="en-IN" sz="2400" dirty="0"/>
              <a:t>a pointer to the local socket (&amp;</a:t>
            </a:r>
            <a:r>
              <a:rPr lang="en-IN" sz="2400" dirty="0" err="1"/>
              <a:t>my_socket</a:t>
            </a:r>
            <a:r>
              <a:rPr lang="en-IN" sz="2400" dirty="0"/>
              <a:t>), a buffer with data </a:t>
            </a:r>
            <a:r>
              <a:rPr lang="en-IN" sz="2400" dirty="0" smtClean="0"/>
              <a:t>to send </a:t>
            </a:r>
            <a:r>
              <a:rPr lang="en-IN" sz="2400" dirty="0"/>
              <a:t>(</a:t>
            </a:r>
            <a:r>
              <a:rPr lang="en-IN" sz="2400" dirty="0" err="1"/>
              <a:t>send_buffer</a:t>
            </a:r>
            <a:r>
              <a:rPr lang="en-IN" sz="2400" dirty="0"/>
              <a:t>), and the number of bytes in the buffer to </a:t>
            </a:r>
            <a:r>
              <a:rPr lang="en-IN" sz="2400" dirty="0" smtClean="0"/>
              <a:t>send (</a:t>
            </a:r>
            <a:r>
              <a:rPr lang="en-IN" sz="2400" dirty="0" err="1"/>
              <a:t>sizeof</a:t>
            </a:r>
            <a:r>
              <a:rPr lang="en-IN" sz="2400" dirty="0"/>
              <a:t>(</a:t>
            </a:r>
            <a:r>
              <a:rPr lang="en-IN" sz="2400" dirty="0" err="1"/>
              <a:t>send_buffer</a:t>
            </a:r>
            <a:r>
              <a:rPr lang="en-IN" sz="2400" dirty="0" smtClean="0"/>
              <a:t>).</a:t>
            </a:r>
          </a:p>
          <a:p>
            <a:pPr algn="just">
              <a:lnSpc>
                <a:spcPct val="150000"/>
              </a:lnSpc>
            </a:pPr>
            <a:endParaRPr lang="en-IN" sz="2400" dirty="0"/>
          </a:p>
          <a:p>
            <a:pPr algn="just">
              <a:lnSpc>
                <a:spcPct val="150000"/>
              </a:lnSpc>
            </a:pPr>
            <a:r>
              <a:rPr lang="en-IN" sz="2400" dirty="0" smtClean="0"/>
              <a:t>On </a:t>
            </a:r>
            <a:r>
              <a:rPr lang="en-IN" sz="2400" dirty="0"/>
              <a:t>success, </a:t>
            </a:r>
            <a:r>
              <a:rPr lang="en-IN" sz="2400" dirty="0" err="1"/>
              <a:t>udp_send</a:t>
            </a:r>
            <a:r>
              <a:rPr lang="en-IN" sz="2400" dirty="0"/>
              <a:t>() returns the number </a:t>
            </a:r>
            <a:r>
              <a:rPr lang="en-IN" sz="2400" dirty="0" smtClean="0"/>
              <a:t>of  bytes </a:t>
            </a:r>
            <a:r>
              <a:rPr lang="en-IN" sz="2400" dirty="0"/>
              <a:t>sent. On failure, the program closes and attempts to reopen the socket</a:t>
            </a:r>
            <a:r>
              <a:rPr lang="en-IN" sz="2400" dirty="0" smtClean="0"/>
              <a:t>. If </a:t>
            </a:r>
            <a:r>
              <a:rPr lang="en-IN" sz="2400" dirty="0"/>
              <a:t>the call to </a:t>
            </a:r>
            <a:r>
              <a:rPr lang="en-IN" sz="2400" dirty="0" err="1"/>
              <a:t>udp_open</a:t>
            </a:r>
            <a:r>
              <a:rPr lang="en-IN" sz="2400" dirty="0"/>
              <a:t>() fails, the application ends.</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36700"/>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buNone/>
            </a:pPr>
            <a:r>
              <a:rPr lang="en-IN" sz="1800" dirty="0" smtClean="0"/>
              <a:t>	</a:t>
            </a:r>
            <a:r>
              <a:rPr lang="en-IN" sz="1800" dirty="0" err="1" smtClean="0"/>
              <a:t>return_value</a:t>
            </a:r>
            <a:r>
              <a:rPr lang="en-IN" sz="1800" dirty="0" smtClean="0"/>
              <a:t> </a:t>
            </a:r>
            <a:r>
              <a:rPr lang="en-IN" sz="1800" dirty="0"/>
              <a:t>= </a:t>
            </a:r>
            <a:r>
              <a:rPr lang="en-IN" sz="1800" dirty="0" err="1"/>
              <a:t>udp_send</a:t>
            </a:r>
            <a:r>
              <a:rPr lang="en-IN" sz="1800" dirty="0"/>
              <a:t>(&amp;</a:t>
            </a:r>
            <a:r>
              <a:rPr lang="en-IN" sz="1800" dirty="0" err="1"/>
              <a:t>my_socket</a:t>
            </a:r>
            <a:r>
              <a:rPr lang="en-IN" sz="1800" dirty="0"/>
              <a:t>, </a:t>
            </a:r>
            <a:r>
              <a:rPr lang="en-IN" sz="1800" dirty="0" err="1"/>
              <a:t>send_buffer</a:t>
            </a:r>
            <a:r>
              <a:rPr lang="en-IN" sz="1800" dirty="0"/>
              <a:t>,</a:t>
            </a:r>
          </a:p>
          <a:p>
            <a:pPr marL="0" indent="0">
              <a:buNone/>
            </a:pPr>
            <a:r>
              <a:rPr lang="en-IN" sz="1800" dirty="0" smtClean="0"/>
              <a:t>	</a:t>
            </a:r>
            <a:r>
              <a:rPr lang="en-IN" sz="1800" dirty="0" err="1" smtClean="0"/>
              <a:t>sizeof</a:t>
            </a:r>
            <a:r>
              <a:rPr lang="en-IN" sz="1800" dirty="0" smtClean="0"/>
              <a:t>(</a:t>
            </a:r>
            <a:r>
              <a:rPr lang="en-IN" sz="1800" dirty="0" err="1" smtClean="0"/>
              <a:t>send_buffer</a:t>
            </a:r>
            <a:r>
              <a:rPr lang="en-IN" sz="1800" dirty="0"/>
              <a:t>);</a:t>
            </a:r>
          </a:p>
          <a:p>
            <a:pPr marL="0" indent="0">
              <a:buNone/>
            </a:pPr>
            <a:r>
              <a:rPr lang="en-IN" sz="1800" dirty="0" smtClean="0"/>
              <a:t>	if </a:t>
            </a:r>
            <a:r>
              <a:rPr lang="en-IN" sz="1800" dirty="0"/>
              <a:t>(</a:t>
            </a:r>
            <a:r>
              <a:rPr lang="en-IN" sz="1800" dirty="0" err="1"/>
              <a:t>return_value</a:t>
            </a:r>
            <a:r>
              <a:rPr lang="en-IN" sz="1800" dirty="0"/>
              <a:t> &lt; 0) {</a:t>
            </a:r>
          </a:p>
          <a:p>
            <a:pPr marL="0" indent="0">
              <a:buNone/>
            </a:pPr>
            <a:r>
              <a:rPr lang="en-IN" sz="1800" dirty="0" smtClean="0"/>
              <a:t>		</a:t>
            </a:r>
            <a:r>
              <a:rPr lang="en-IN" sz="1800" dirty="0" err="1" smtClean="0"/>
              <a:t>printf</a:t>
            </a:r>
            <a:r>
              <a:rPr lang="en-IN" sz="1800" dirty="0"/>
              <a:t>("Error sending datagram. Closing and </a:t>
            </a:r>
            <a:r>
              <a:rPr lang="en-IN" sz="1800" dirty="0" smtClean="0"/>
              <a:t>reopening socket</a:t>
            </a:r>
            <a:r>
              <a:rPr lang="en-IN" sz="1800" dirty="0"/>
              <a:t>.\n");</a:t>
            </a:r>
          </a:p>
          <a:p>
            <a:pPr marL="0" indent="0">
              <a:buNone/>
            </a:pPr>
            <a:r>
              <a:rPr lang="en-IN" sz="1800" dirty="0" smtClean="0"/>
              <a:t>		</a:t>
            </a:r>
            <a:r>
              <a:rPr lang="en-IN" sz="1800" dirty="0" err="1" smtClean="0"/>
              <a:t>sock_close</a:t>
            </a:r>
            <a:r>
              <a:rPr lang="en-IN" sz="1800" dirty="0"/>
              <a:t>(&amp;</a:t>
            </a:r>
            <a:r>
              <a:rPr lang="en-IN" sz="1800" dirty="0" err="1"/>
              <a:t>my_socket</a:t>
            </a:r>
            <a:r>
              <a:rPr lang="en-IN" sz="1800" dirty="0"/>
              <a:t>);</a:t>
            </a:r>
          </a:p>
          <a:p>
            <a:pPr marL="0" indent="0">
              <a:buNone/>
            </a:pPr>
            <a:r>
              <a:rPr lang="en-IN" sz="1800" dirty="0" smtClean="0"/>
              <a:t>		if</a:t>
            </a:r>
            <a:r>
              <a:rPr lang="en-IN" sz="1800" dirty="0"/>
              <a:t>(!</a:t>
            </a:r>
            <a:r>
              <a:rPr lang="en-IN" sz="1800" dirty="0" err="1"/>
              <a:t>udp_open</a:t>
            </a:r>
            <a:r>
              <a:rPr lang="en-IN" sz="1800" dirty="0"/>
              <a:t>(&amp;</a:t>
            </a:r>
            <a:r>
              <a:rPr lang="en-IN" sz="1800" dirty="0" err="1"/>
              <a:t>my_socket</a:t>
            </a:r>
            <a:r>
              <a:rPr lang="en-IN" sz="1800" dirty="0"/>
              <a:t>, LOCAL_PORT,</a:t>
            </a:r>
          </a:p>
          <a:p>
            <a:pPr marL="0" indent="0">
              <a:buNone/>
            </a:pPr>
            <a:r>
              <a:rPr lang="en-IN" sz="1800" dirty="0" smtClean="0"/>
              <a:t>		resolve(REMOTE_IP</a:t>
            </a:r>
            <a:r>
              <a:rPr lang="en-IN" sz="1800" dirty="0"/>
              <a:t>), REMOTE_PORT, NULL)) </a:t>
            </a:r>
            <a:endParaRPr lang="en-IN" sz="1800" dirty="0" smtClean="0"/>
          </a:p>
          <a:p>
            <a:pPr marL="0" indent="0">
              <a:buNone/>
            </a:pPr>
            <a:r>
              <a:rPr lang="en-IN" sz="1800" dirty="0"/>
              <a:t>	</a:t>
            </a:r>
            <a:r>
              <a:rPr lang="en-IN" sz="1800" dirty="0" smtClean="0"/>
              <a:t>	{</a:t>
            </a:r>
            <a:endParaRPr lang="en-IN" sz="1800" dirty="0"/>
          </a:p>
          <a:p>
            <a:pPr marL="0" indent="0">
              <a:buNone/>
            </a:pPr>
            <a:r>
              <a:rPr lang="en-IN" sz="1800" dirty="0" smtClean="0"/>
              <a:t>		</a:t>
            </a:r>
            <a:r>
              <a:rPr lang="en-IN" sz="1800" dirty="0" err="1" smtClean="0"/>
              <a:t>printf</a:t>
            </a:r>
            <a:r>
              <a:rPr lang="en-IN" sz="1800" dirty="0"/>
              <a:t>("</a:t>
            </a:r>
            <a:r>
              <a:rPr lang="en-IN" sz="1800" dirty="0" err="1"/>
              <a:t>udp_open</a:t>
            </a:r>
            <a:r>
              <a:rPr lang="en-IN" sz="1800" dirty="0"/>
              <a:t> failed.\n");</a:t>
            </a:r>
          </a:p>
          <a:p>
            <a:pPr marL="0" indent="0">
              <a:buNone/>
            </a:pPr>
            <a:r>
              <a:rPr lang="en-IN" sz="1800" dirty="0" smtClean="0"/>
              <a:t>		exit(0</a:t>
            </a:r>
            <a:r>
              <a:rPr lang="en-IN" sz="1800" dirty="0"/>
              <a:t>);</a:t>
            </a:r>
          </a:p>
          <a:p>
            <a:pPr marL="0" indent="0">
              <a:buNone/>
            </a:pPr>
            <a:r>
              <a:rPr lang="en-IN" sz="1800" dirty="0" smtClean="0"/>
              <a:t>		}</a:t>
            </a:r>
            <a:endParaRPr lang="en-IN" sz="1800" dirty="0"/>
          </a:p>
          <a:p>
            <a:pPr marL="0" indent="0">
              <a:buNone/>
            </a:pPr>
            <a:r>
              <a:rPr lang="en-IN" sz="1800" dirty="0" smtClean="0"/>
              <a:t>			}</a:t>
            </a:r>
            <a:endParaRPr lang="en-IN" sz="1800" dirty="0"/>
          </a:p>
          <a:p>
            <a:pPr marL="0" indent="0">
              <a:buNone/>
            </a:pPr>
            <a:r>
              <a:rPr lang="en-IN" sz="1800" dirty="0" smtClean="0"/>
              <a:t>		else	 {</a:t>
            </a:r>
          </a:p>
          <a:p>
            <a:pPr marL="0" indent="0">
              <a:buNone/>
            </a:pPr>
            <a:r>
              <a:rPr lang="en-IN" sz="1800" dirty="0" smtClean="0"/>
              <a:t>			</a:t>
            </a:r>
            <a:r>
              <a:rPr lang="en-IN" sz="1800" dirty="0" err="1" smtClean="0"/>
              <a:t>printf</a:t>
            </a:r>
            <a:r>
              <a:rPr lang="en-IN" sz="1800" dirty="0"/>
              <a:t>("Sent: Message number %d \n", sequence);</a:t>
            </a:r>
          </a:p>
          <a:p>
            <a:pPr marL="0" indent="0">
              <a:buNone/>
            </a:pPr>
            <a:r>
              <a:rPr lang="en-IN" sz="1800" dirty="0" smtClean="0"/>
              <a:t>			}</a:t>
            </a:r>
            <a:endParaRPr lang="en-IN" sz="1800" dirty="0"/>
          </a:p>
          <a:p>
            <a:pPr marL="0" indent="0">
              <a:buNone/>
            </a:pPr>
            <a:r>
              <a:rPr lang="en-IN" sz="1800" dirty="0" smtClean="0"/>
              <a:t>			return </a:t>
            </a:r>
            <a:r>
              <a:rPr lang="en-IN" sz="1800" dirty="0"/>
              <a:t>1;</a:t>
            </a:r>
          </a:p>
          <a:p>
            <a:pPr marL="0" indent="0">
              <a:buNone/>
            </a:pPr>
            <a:r>
              <a:rPr lang="en-IN" sz="1800" dirty="0" smtClean="0"/>
              <a:t>		} </a:t>
            </a:r>
            <a:r>
              <a:rPr lang="en-IN" sz="1800" dirty="0"/>
              <a:t>// end </a:t>
            </a:r>
            <a:r>
              <a:rPr lang="en-IN" sz="1800" dirty="0" err="1"/>
              <a:t>send_packet</a:t>
            </a:r>
            <a:r>
              <a:rPr lang="en-IN" sz="1800" dirty="0"/>
              <a:t>()</a:t>
            </a:r>
            <a:endParaRPr lang="en-US" altLang="en-US" sz="18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36700"/>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a:solidFill>
                  <a:srgbClr val="FF0000"/>
                </a:solidFill>
              </a:rPr>
              <a:t>Receiving UDP </a:t>
            </a:r>
            <a:r>
              <a:rPr lang="en-IN" sz="2400" b="1" dirty="0" smtClean="0">
                <a:solidFill>
                  <a:srgbClr val="FF0000"/>
                </a:solidFill>
              </a:rPr>
              <a:t>Datagrams</a:t>
            </a:r>
          </a:p>
          <a:p>
            <a:pPr marL="0" indent="0" algn="just">
              <a:lnSpc>
                <a:spcPct val="150000"/>
              </a:lnSpc>
              <a:buNone/>
            </a:pPr>
            <a:r>
              <a:rPr lang="en-IN" sz="2400" b="1" dirty="0"/>
              <a:t>Initial Defines and </a:t>
            </a:r>
            <a:r>
              <a:rPr lang="en-IN" sz="2400" b="1" dirty="0" smtClean="0"/>
              <a:t>Declarations</a:t>
            </a:r>
          </a:p>
          <a:p>
            <a:pPr algn="just">
              <a:lnSpc>
                <a:spcPct val="150000"/>
              </a:lnSpc>
            </a:pPr>
            <a:endParaRPr lang="en-IN" sz="1000" dirty="0" smtClean="0"/>
          </a:p>
          <a:p>
            <a:pPr algn="just">
              <a:lnSpc>
                <a:spcPct val="150000"/>
              </a:lnSpc>
            </a:pPr>
            <a:r>
              <a:rPr lang="en-IN" sz="2400" dirty="0" smtClean="0"/>
              <a:t>A </a:t>
            </a:r>
            <a:r>
              <a:rPr lang="en-IN" sz="2400" dirty="0"/>
              <a:t>TCPCONFIG 1 macro selects a network configuration from </a:t>
            </a:r>
            <a:r>
              <a:rPr lang="en-IN" sz="2400" dirty="0" smtClean="0"/>
              <a:t>the </a:t>
            </a:r>
            <a:r>
              <a:rPr lang="en-IN" sz="2400" i="1" dirty="0" smtClean="0"/>
              <a:t>tcp_config.lib </a:t>
            </a:r>
            <a:r>
              <a:rPr lang="en-IN" sz="2400" dirty="0"/>
              <a:t>file</a:t>
            </a:r>
            <a:r>
              <a:rPr lang="en-IN" sz="2400" dirty="0" smtClean="0"/>
              <a:t>.</a:t>
            </a:r>
          </a:p>
          <a:p>
            <a:pPr algn="just">
              <a:lnSpc>
                <a:spcPct val="150000"/>
              </a:lnSpc>
            </a:pPr>
            <a:endParaRPr lang="en-IN" sz="1000" dirty="0" smtClean="0"/>
          </a:p>
          <a:p>
            <a:pPr algn="just">
              <a:lnSpc>
                <a:spcPct val="150000"/>
              </a:lnSpc>
            </a:pPr>
            <a:r>
              <a:rPr lang="en-IN" sz="2400" dirty="0"/>
              <a:t>The MAX_UDP_SOCKET_BUFFERS macro specifies the number of </a:t>
            </a:r>
            <a:r>
              <a:rPr lang="en-IN" sz="2400" dirty="0" smtClean="0"/>
              <a:t>socket buffers </a:t>
            </a:r>
            <a:r>
              <a:rPr lang="en-IN" sz="2400" dirty="0"/>
              <a:t>to allocate for UDP sockets. This application requires one </a:t>
            </a:r>
            <a:r>
              <a:rPr lang="en-IN" sz="2400" dirty="0" smtClean="0"/>
              <a:t>socket buffer</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36700"/>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LOCAL_PORT </a:t>
            </a:r>
            <a:r>
              <a:rPr lang="en-IN" sz="2400" dirty="0"/>
              <a:t>specifies the port that the Rabbit will receive datagrams on</a:t>
            </a:r>
            <a:r>
              <a:rPr lang="en-IN" sz="2400" dirty="0" smtClean="0"/>
              <a:t>. Generally</a:t>
            </a:r>
            <a:r>
              <a:rPr lang="en-IN" sz="2400" dirty="0"/>
              <a:t>, any port over 1023 is acceptable. The remote host will need </a:t>
            </a:r>
            <a:r>
              <a:rPr lang="en-IN" sz="2400" dirty="0" smtClean="0"/>
              <a:t>to know </a:t>
            </a:r>
            <a:r>
              <a:rPr lang="en-IN" sz="2400" dirty="0"/>
              <a:t>this value when sending </a:t>
            </a:r>
            <a:r>
              <a:rPr lang="en-IN" sz="2400" dirty="0" smtClean="0"/>
              <a:t>datagrams.</a:t>
            </a:r>
          </a:p>
          <a:p>
            <a:pPr algn="just">
              <a:lnSpc>
                <a:spcPct val="150000"/>
              </a:lnSpc>
            </a:pPr>
            <a:endParaRPr lang="en-IN" sz="1000" dirty="0" smtClean="0"/>
          </a:p>
          <a:p>
            <a:pPr algn="just">
              <a:lnSpc>
                <a:spcPct val="150000"/>
              </a:lnSpc>
            </a:pPr>
            <a:r>
              <a:rPr lang="en-IN" sz="2400" dirty="0"/>
              <a:t>REMOTE_IP is the IP address of the host to receive datagrams from. Set </a:t>
            </a:r>
            <a:r>
              <a:rPr lang="en-IN" sz="2400" dirty="0" smtClean="0"/>
              <a:t>this value </a:t>
            </a:r>
            <a:r>
              <a:rPr lang="en-IN" sz="2400" dirty="0"/>
              <a:t>to the IP </a:t>
            </a:r>
            <a:r>
              <a:rPr lang="en-IN" sz="2400" dirty="0" smtClean="0"/>
              <a:t>address </a:t>
            </a:r>
            <a:r>
              <a:rPr lang="en-IN" sz="2400" dirty="0"/>
              <a:t>of the sending host</a:t>
            </a:r>
            <a:r>
              <a:rPr lang="en-IN" sz="2400" dirty="0" smtClean="0"/>
              <a:t>.</a:t>
            </a:r>
          </a:p>
          <a:p>
            <a:pPr algn="just">
              <a:lnSpc>
                <a:spcPct val="150000"/>
              </a:lnSpc>
            </a:pPr>
            <a:endParaRPr lang="en-IN" sz="1000" dirty="0" smtClean="0"/>
          </a:p>
          <a:p>
            <a:pPr algn="just">
              <a:lnSpc>
                <a:spcPct val="150000"/>
              </a:lnSpc>
            </a:pPr>
            <a:r>
              <a:rPr lang="en-IN" sz="2400" dirty="0"/>
              <a:t>To accept datagrams from </a:t>
            </a:r>
            <a:r>
              <a:rPr lang="en-IN" sz="2400" dirty="0" smtClean="0"/>
              <a:t>any host</a:t>
            </a:r>
            <a:r>
              <a:rPr lang="en-IN" sz="2400" dirty="0"/>
              <a:t>, set REMOTE_IP to zero. To accept only broadcast packets, </a:t>
            </a:r>
            <a:r>
              <a:rPr lang="en-IN" sz="2400" dirty="0" smtClean="0"/>
              <a:t>set REMOTE_IP </a:t>
            </a:r>
            <a:r>
              <a:rPr lang="en-IN" sz="2400" dirty="0"/>
              <a:t>to 255.255.255.255.</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440471"/>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dirty="0" smtClean="0"/>
              <a:t>		#</a:t>
            </a:r>
            <a:r>
              <a:rPr lang="en-IN" sz="2400" dirty="0"/>
              <a:t>define TCPCONFIG 1</a:t>
            </a:r>
          </a:p>
          <a:p>
            <a:pPr marL="0" indent="0" algn="just">
              <a:lnSpc>
                <a:spcPct val="150000"/>
              </a:lnSpc>
              <a:buNone/>
            </a:pPr>
            <a:r>
              <a:rPr lang="en-IN" sz="2400" dirty="0" smtClean="0"/>
              <a:t>		#</a:t>
            </a:r>
            <a:r>
              <a:rPr lang="en-IN" sz="2400" dirty="0"/>
              <a:t>define MAX_UDP_SOCKET_BUFFERS 1</a:t>
            </a:r>
          </a:p>
          <a:p>
            <a:pPr marL="0" indent="0" algn="just">
              <a:lnSpc>
                <a:spcPct val="150000"/>
              </a:lnSpc>
              <a:buNone/>
            </a:pPr>
            <a:r>
              <a:rPr lang="en-IN" sz="2400" dirty="0" smtClean="0"/>
              <a:t>		#</a:t>
            </a:r>
            <a:r>
              <a:rPr lang="en-IN" sz="2400" dirty="0"/>
              <a:t>define LOCAL_PORT 5550</a:t>
            </a:r>
          </a:p>
          <a:p>
            <a:pPr marL="0" indent="0" algn="just">
              <a:lnSpc>
                <a:spcPct val="150000"/>
              </a:lnSpc>
              <a:buNone/>
            </a:pPr>
            <a:r>
              <a:rPr lang="en-IN" sz="2400" dirty="0" smtClean="0"/>
              <a:t>		#</a:t>
            </a:r>
            <a:r>
              <a:rPr lang="en-IN" sz="2400" dirty="0"/>
              <a:t>define REMOTE_IP "</a:t>
            </a:r>
            <a:r>
              <a:rPr lang="en-IN" sz="2400" dirty="0" smtClean="0"/>
              <a:t>192.168.111.5“</a:t>
            </a:r>
          </a:p>
          <a:p>
            <a:pPr marL="0" indent="0" algn="just">
              <a:lnSpc>
                <a:spcPct val="150000"/>
              </a:lnSpc>
              <a:buNone/>
            </a:pPr>
            <a:endParaRPr lang="en-IN" sz="2400" dirty="0" smtClean="0"/>
          </a:p>
          <a:p>
            <a:pPr algn="just">
              <a:lnSpc>
                <a:spcPct val="150000"/>
              </a:lnSpc>
            </a:pPr>
            <a:r>
              <a:rPr lang="en-IN" sz="2400" dirty="0"/>
              <a:t>The </a:t>
            </a:r>
            <a:r>
              <a:rPr lang="en-IN" sz="2400" dirty="0" err="1"/>
              <a:t>receive_packet</a:t>
            </a:r>
            <a:r>
              <a:rPr lang="en-IN" sz="2400" dirty="0"/>
              <a:t>() function checks for a received datagram and </a:t>
            </a:r>
            <a:r>
              <a:rPr lang="en-IN" sz="2400" dirty="0" smtClean="0"/>
              <a:t>if there </a:t>
            </a:r>
            <a:r>
              <a:rPr lang="en-IN" sz="2400" dirty="0"/>
              <a:t>is one, writes its contents to Dynamic C’s STDIO window. </a:t>
            </a:r>
            <a:r>
              <a:rPr lang="en-IN" sz="2400" dirty="0" smtClean="0"/>
              <a:t>The </a:t>
            </a:r>
            <a:r>
              <a:rPr lang="en-IN" sz="2400" dirty="0" err="1" smtClean="0"/>
              <a:t>received_data</a:t>
            </a:r>
            <a:r>
              <a:rPr lang="en-IN" sz="2400" dirty="0" smtClean="0"/>
              <a:t> </a:t>
            </a:r>
            <a:r>
              <a:rPr lang="en-IN" sz="2400" dirty="0"/>
              <a:t>array holds the contents of the received datagram.</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492488"/>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buNone/>
            </a:pPr>
            <a:r>
              <a:rPr lang="en-IN" sz="2400" dirty="0"/>
              <a:t>int </a:t>
            </a:r>
            <a:r>
              <a:rPr lang="en-IN" sz="2400" dirty="0" err="1"/>
              <a:t>receive_packet</a:t>
            </a:r>
            <a:r>
              <a:rPr lang="en-IN" sz="2400" dirty="0"/>
              <a:t>()</a:t>
            </a:r>
          </a:p>
          <a:p>
            <a:pPr marL="0" indent="0" algn="just">
              <a:buNone/>
            </a:pPr>
            <a:r>
              <a:rPr lang="en-IN" sz="2400" dirty="0" smtClean="0"/>
              <a:t>	{</a:t>
            </a:r>
            <a:endParaRPr lang="en-IN" sz="2400" dirty="0"/>
          </a:p>
          <a:p>
            <a:pPr marL="0" indent="0" algn="just">
              <a:buNone/>
            </a:pPr>
            <a:r>
              <a:rPr lang="en-IN" sz="2400" dirty="0" smtClean="0"/>
              <a:t>	static </a:t>
            </a:r>
            <a:r>
              <a:rPr lang="en-IN" sz="2400" dirty="0"/>
              <a:t>char </a:t>
            </a:r>
            <a:r>
              <a:rPr lang="en-IN" sz="2400" dirty="0" err="1"/>
              <a:t>received_data</a:t>
            </a:r>
            <a:r>
              <a:rPr lang="en-IN" sz="2400" dirty="0"/>
              <a:t>[128</a:t>
            </a:r>
            <a:r>
              <a:rPr lang="en-IN" sz="2400" dirty="0" smtClean="0"/>
              <a:t>];</a:t>
            </a:r>
          </a:p>
          <a:p>
            <a:pPr marL="0" indent="0" algn="just">
              <a:buNone/>
            </a:pPr>
            <a:endParaRPr lang="en-IN" sz="2400" dirty="0"/>
          </a:p>
          <a:p>
            <a:pPr algn="just">
              <a:lnSpc>
                <a:spcPct val="150000"/>
              </a:lnSpc>
              <a:buFont typeface="Arial" panose="020B0604020202020204" pitchFamily="34" charset="0"/>
              <a:buChar char="•"/>
            </a:pPr>
            <a:r>
              <a:rPr lang="en-IN" sz="2400" dirty="0" smtClean="0"/>
              <a:t>The </a:t>
            </a:r>
            <a:r>
              <a:rPr lang="en-IN" sz="2400" dirty="0"/>
              <a:t>GLOBAL_INIT section executes only once. The </a:t>
            </a:r>
            <a:r>
              <a:rPr lang="en-IN" sz="2400" dirty="0" err="1"/>
              <a:t>memset</a:t>
            </a:r>
            <a:r>
              <a:rPr lang="en-IN" sz="2400" dirty="0"/>
              <a:t>() function initializes the block of memory that will hold a received datagram.</a:t>
            </a:r>
            <a:endParaRPr lang="en-US" altLang="en-US" sz="2400" dirty="0">
              <a:solidFill>
                <a:srgbClr val="FF0000"/>
              </a:solidFill>
              <a:cs typeface="Times New Roman" panose="02020603050405020304" pitchFamily="18" charset="0"/>
            </a:endParaRPr>
          </a:p>
          <a:p>
            <a:pPr marL="0" indent="0" algn="just">
              <a:buNone/>
            </a:pPr>
            <a:endParaRPr lang="en-IN" sz="2400" dirty="0" smtClean="0"/>
          </a:p>
          <a:p>
            <a:pPr marL="0" indent="0" algn="just">
              <a:buNone/>
            </a:pPr>
            <a:r>
              <a:rPr lang="en-IN" sz="2400" dirty="0" smtClean="0"/>
              <a:t>	#</a:t>
            </a:r>
            <a:r>
              <a:rPr lang="en-IN" sz="2400" dirty="0"/>
              <a:t>GLOBAL_INIT</a:t>
            </a:r>
          </a:p>
          <a:p>
            <a:pPr marL="0" indent="0" algn="just">
              <a:buNone/>
            </a:pPr>
            <a:r>
              <a:rPr lang="en-IN" sz="2400" dirty="0" smtClean="0"/>
              <a:t>		{</a:t>
            </a:r>
            <a:endParaRPr lang="en-IN" sz="2400" dirty="0"/>
          </a:p>
          <a:p>
            <a:pPr marL="0" indent="0" algn="just">
              <a:buNone/>
            </a:pPr>
            <a:r>
              <a:rPr lang="en-IN" sz="2400" dirty="0" smtClean="0"/>
              <a:t>		</a:t>
            </a:r>
            <a:r>
              <a:rPr lang="en-IN" sz="2400" dirty="0" err="1" smtClean="0"/>
              <a:t>memset</a:t>
            </a:r>
            <a:r>
              <a:rPr lang="en-IN" sz="2400" dirty="0" smtClean="0"/>
              <a:t>(</a:t>
            </a:r>
            <a:r>
              <a:rPr lang="en-IN" sz="2400" dirty="0" err="1" smtClean="0"/>
              <a:t>received_data</a:t>
            </a:r>
            <a:r>
              <a:rPr lang="en-IN" sz="2400" dirty="0"/>
              <a:t>, 0, </a:t>
            </a:r>
            <a:r>
              <a:rPr lang="en-IN" sz="2400" dirty="0" err="1"/>
              <a:t>sizeof</a:t>
            </a:r>
            <a:r>
              <a:rPr lang="en-IN" sz="2400" dirty="0"/>
              <a:t>(</a:t>
            </a:r>
            <a:r>
              <a:rPr lang="en-IN" sz="2400" dirty="0" err="1"/>
              <a:t>received_data</a:t>
            </a:r>
            <a:r>
              <a:rPr lang="en-IN" sz="2400" dirty="0"/>
              <a:t>));</a:t>
            </a:r>
          </a:p>
          <a:p>
            <a:pPr marL="0" indent="0" algn="just">
              <a:buNone/>
            </a:pPr>
            <a:r>
              <a:rPr lang="en-IN" sz="2400" dirty="0" smtClean="0"/>
              <a:t>		}</a:t>
            </a:r>
          </a:p>
          <a:p>
            <a:pPr marL="0" indent="0" algn="just">
              <a:buNone/>
            </a:pPr>
            <a:endParaRPr lang="en-IN" sz="2400" dirty="0" smtClean="0"/>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492488"/>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r>
              <a:rPr lang="en-IN" sz="2400" dirty="0" smtClean="0"/>
              <a:t>Communications </a:t>
            </a:r>
            <a:r>
              <a:rPr lang="en-IN" sz="2400" dirty="0"/>
              <a:t>that use UDP, TCP, or </a:t>
            </a:r>
            <a:r>
              <a:rPr lang="en-IN" sz="2400" dirty="0" smtClean="0"/>
              <a:t>other Internet </a:t>
            </a:r>
            <a:r>
              <a:rPr lang="en-IN" sz="2400" dirty="0"/>
              <a:t>protocols must use IP addresses to identify the sender and </a:t>
            </a:r>
            <a:r>
              <a:rPr lang="en-IN" sz="2400" dirty="0" smtClean="0"/>
              <a:t>receiver of </a:t>
            </a:r>
            <a:r>
              <a:rPr lang="en-IN" sz="2400" dirty="0"/>
              <a:t>the communications (with the exception that a UDP datagram </a:t>
            </a:r>
            <a:r>
              <a:rPr lang="en-IN" sz="2400" dirty="0" smtClean="0"/>
              <a:t>doesn’t have </a:t>
            </a:r>
            <a:r>
              <a:rPr lang="en-IN" sz="2400" dirty="0"/>
              <a:t>to specify a source address</a:t>
            </a:r>
            <a:r>
              <a:rPr lang="en-IN" sz="2400" dirty="0" smtClean="0"/>
              <a:t>).</a:t>
            </a:r>
          </a:p>
          <a:p>
            <a:pPr algn="just">
              <a:lnSpc>
                <a:spcPct val="150000"/>
              </a:lnSpc>
            </a:pPr>
            <a:endParaRPr lang="en-IN" sz="2400" dirty="0" smtClean="0"/>
          </a:p>
          <a:p>
            <a:pPr algn="just">
              <a:lnSpc>
                <a:spcPct val="150000"/>
              </a:lnSpc>
            </a:pPr>
            <a:r>
              <a:rPr lang="en-IN" sz="2400" dirty="0"/>
              <a:t>S</a:t>
            </a:r>
            <a:r>
              <a:rPr lang="en-IN" sz="2400" dirty="0" smtClean="0"/>
              <a:t>ending </a:t>
            </a:r>
            <a:r>
              <a:rPr lang="en-IN" sz="2400" dirty="0"/>
              <a:t>a message using </a:t>
            </a:r>
            <a:r>
              <a:rPr lang="en-IN" sz="2400" dirty="0" smtClean="0"/>
              <a:t>IP may </a:t>
            </a:r>
            <a:r>
              <a:rPr lang="en-IN" sz="2400" dirty="0"/>
              <a:t>require any or all of the following: a netmask value, the IP address of </a:t>
            </a:r>
            <a:r>
              <a:rPr lang="en-IN" sz="2400" dirty="0" smtClean="0"/>
              <a:t>a gateway</a:t>
            </a:r>
            <a:r>
              <a:rPr lang="en-IN" sz="2400" dirty="0"/>
              <a:t>, or router, and the IP address of a domain-name server.</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The </a:t>
            </a:r>
            <a:r>
              <a:rPr lang="en-IN" sz="2400" dirty="0" err="1"/>
              <a:t>udp_recv</a:t>
            </a:r>
            <a:r>
              <a:rPr lang="en-IN" sz="2400" dirty="0"/>
              <a:t>() function receives a datagram from the host specified </a:t>
            </a:r>
            <a:r>
              <a:rPr lang="en-IN" sz="2400" dirty="0" smtClean="0"/>
              <a:t>in </a:t>
            </a:r>
            <a:r>
              <a:rPr lang="en-IN" sz="2400" dirty="0" err="1" smtClean="0"/>
              <a:t>datagram_socket</a:t>
            </a:r>
            <a:r>
              <a:rPr lang="en-IN" sz="2400" dirty="0"/>
              <a:t>. The datagram is stored in </a:t>
            </a:r>
            <a:r>
              <a:rPr lang="en-IN" sz="2400" dirty="0" err="1"/>
              <a:t>received_data</a:t>
            </a:r>
            <a:r>
              <a:rPr lang="en-IN" sz="2400" dirty="0"/>
              <a:t>. If </a:t>
            </a:r>
            <a:r>
              <a:rPr lang="en-IN" sz="2400" dirty="0" smtClean="0"/>
              <a:t>the return </a:t>
            </a:r>
            <a:r>
              <a:rPr lang="en-IN" sz="2400" dirty="0"/>
              <a:t>value is -1, there is no datagram and the function returns</a:t>
            </a:r>
            <a:r>
              <a:rPr lang="en-IN" sz="2400" dirty="0" smtClean="0"/>
              <a:t>.</a:t>
            </a:r>
          </a:p>
          <a:p>
            <a:pPr marL="0" indent="0">
              <a:buNone/>
            </a:pPr>
            <a:r>
              <a:rPr lang="en-IN" sz="2400" dirty="0" smtClean="0"/>
              <a:t>	</a:t>
            </a:r>
          </a:p>
          <a:p>
            <a:pPr marL="0" indent="0">
              <a:buNone/>
            </a:pPr>
            <a:r>
              <a:rPr lang="en-IN" sz="2400" dirty="0"/>
              <a:t>	</a:t>
            </a:r>
            <a:r>
              <a:rPr lang="en-IN" sz="2400" dirty="0" smtClean="0"/>
              <a:t>if </a:t>
            </a:r>
            <a:r>
              <a:rPr lang="en-IN" sz="2400" dirty="0"/>
              <a:t>(-1 == </a:t>
            </a:r>
            <a:r>
              <a:rPr lang="en-IN" sz="2400" dirty="0" err="1"/>
              <a:t>udp_recv</a:t>
            </a:r>
            <a:r>
              <a:rPr lang="en-IN" sz="2400" dirty="0"/>
              <a:t>(&amp;</a:t>
            </a:r>
            <a:r>
              <a:rPr lang="en-IN" sz="2400" dirty="0" err="1"/>
              <a:t>datagram_socket</a:t>
            </a:r>
            <a:r>
              <a:rPr lang="en-IN" sz="2400" dirty="0"/>
              <a:t>, </a:t>
            </a:r>
            <a:r>
              <a:rPr lang="en-IN" sz="2400" dirty="0" err="1"/>
              <a:t>received_data</a:t>
            </a:r>
            <a:r>
              <a:rPr lang="en-IN" sz="2400" dirty="0"/>
              <a:t>,</a:t>
            </a:r>
          </a:p>
          <a:p>
            <a:pPr marL="0" indent="0">
              <a:buNone/>
            </a:pPr>
            <a:r>
              <a:rPr lang="en-IN" sz="2400" dirty="0" smtClean="0"/>
              <a:t>		</a:t>
            </a:r>
            <a:r>
              <a:rPr lang="en-IN" sz="2400" dirty="0" err="1" smtClean="0"/>
              <a:t>sizeof</a:t>
            </a:r>
            <a:r>
              <a:rPr lang="en-IN" sz="2400" dirty="0" smtClean="0"/>
              <a:t>(</a:t>
            </a:r>
            <a:r>
              <a:rPr lang="en-IN" sz="2400" dirty="0" err="1" smtClean="0"/>
              <a:t>received_data</a:t>
            </a:r>
            <a:r>
              <a:rPr lang="en-IN" sz="2400" dirty="0" smtClean="0"/>
              <a:t>)))</a:t>
            </a:r>
          </a:p>
          <a:p>
            <a:pPr marL="0" indent="0">
              <a:buNone/>
            </a:pPr>
            <a:r>
              <a:rPr lang="en-IN" sz="2400" dirty="0"/>
              <a:t>	</a:t>
            </a:r>
            <a:r>
              <a:rPr lang="en-IN" sz="2400" dirty="0" smtClean="0"/>
              <a:t> </a:t>
            </a:r>
            <a:r>
              <a:rPr lang="en-IN" sz="2400" dirty="0"/>
              <a:t>{</a:t>
            </a:r>
          </a:p>
          <a:p>
            <a:pPr marL="0" indent="0">
              <a:buNone/>
            </a:pPr>
            <a:r>
              <a:rPr lang="en-IN" sz="2400" dirty="0" smtClean="0"/>
              <a:t>	return </a:t>
            </a:r>
            <a:r>
              <a:rPr lang="en-IN" sz="2400" dirty="0"/>
              <a:t>0;</a:t>
            </a:r>
          </a:p>
          <a:p>
            <a:pPr marL="0" indent="0">
              <a:buNone/>
            </a:pPr>
            <a:r>
              <a:rPr lang="en-IN" sz="2400" dirty="0" smtClean="0"/>
              <a:t>	}</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492488"/>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endParaRPr lang="en-IN" sz="2400" b="1" dirty="0" smtClean="0">
              <a:solidFill>
                <a:srgbClr val="FF0000"/>
              </a:solidFill>
            </a:endParaRPr>
          </a:p>
          <a:p>
            <a:pPr marL="0" indent="0" algn="just">
              <a:lnSpc>
                <a:spcPct val="150000"/>
              </a:lnSpc>
              <a:buNone/>
            </a:pPr>
            <a:r>
              <a:rPr lang="en-IN" sz="2400" b="1" dirty="0" smtClean="0">
                <a:solidFill>
                  <a:srgbClr val="FF0000"/>
                </a:solidFill>
              </a:rPr>
              <a:t>The </a:t>
            </a:r>
            <a:r>
              <a:rPr lang="en-IN" sz="2400" b="1" dirty="0">
                <a:solidFill>
                  <a:srgbClr val="FF0000"/>
                </a:solidFill>
              </a:rPr>
              <a:t>main() </a:t>
            </a:r>
            <a:r>
              <a:rPr lang="en-IN" sz="2400" b="1" dirty="0" smtClean="0">
                <a:solidFill>
                  <a:srgbClr val="FF0000"/>
                </a:solidFill>
              </a:rPr>
              <a:t>Function</a:t>
            </a:r>
          </a:p>
          <a:p>
            <a:pPr marL="0" indent="0" algn="just">
              <a:lnSpc>
                <a:spcPct val="150000"/>
              </a:lnSpc>
              <a:buNone/>
            </a:pPr>
            <a:endParaRPr lang="en-IN" sz="2400" b="1" dirty="0" smtClean="0">
              <a:solidFill>
                <a:srgbClr val="FF0000"/>
              </a:solidFill>
            </a:endParaRPr>
          </a:p>
          <a:p>
            <a:pPr algn="just">
              <a:lnSpc>
                <a:spcPct val="150000"/>
              </a:lnSpc>
            </a:pPr>
            <a:r>
              <a:rPr lang="en-IN" sz="2400" dirty="0" smtClean="0"/>
              <a:t>The </a:t>
            </a:r>
            <a:r>
              <a:rPr lang="en-IN" sz="2400" dirty="0"/>
              <a:t>main() function calls </a:t>
            </a:r>
            <a:r>
              <a:rPr lang="en-IN" sz="2400" dirty="0" err="1"/>
              <a:t>sock_init</a:t>
            </a:r>
            <a:r>
              <a:rPr lang="en-IN" sz="2400" dirty="0" smtClean="0"/>
              <a:t>() to </a:t>
            </a:r>
            <a:r>
              <a:rPr lang="en-IN" sz="2400" dirty="0"/>
              <a:t>initialize the TCP/IP stack. If the return value isn’t zero, the network </a:t>
            </a:r>
            <a:r>
              <a:rPr lang="en-IN" sz="2400" dirty="0" smtClean="0"/>
              <a:t>isn’t available.</a:t>
            </a: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492488"/>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buNone/>
            </a:pPr>
            <a:r>
              <a:rPr lang="en-IN" sz="2400" dirty="0" smtClean="0"/>
              <a:t>	main</a:t>
            </a:r>
            <a:r>
              <a:rPr lang="en-IN" sz="2400" dirty="0"/>
              <a:t>()</a:t>
            </a:r>
          </a:p>
          <a:p>
            <a:pPr marL="0" indent="0">
              <a:buNone/>
            </a:pPr>
            <a:r>
              <a:rPr lang="en-IN" sz="2400" dirty="0"/>
              <a:t>	{</a:t>
            </a:r>
          </a:p>
          <a:p>
            <a:pPr marL="0" indent="0">
              <a:buNone/>
            </a:pPr>
            <a:r>
              <a:rPr lang="en-IN" sz="2400" dirty="0"/>
              <a:t>	int </a:t>
            </a:r>
            <a:r>
              <a:rPr lang="en-IN" sz="2400" dirty="0" err="1"/>
              <a:t>return_value</a:t>
            </a:r>
            <a:r>
              <a:rPr lang="en-IN" sz="2400" dirty="0"/>
              <a:t>;</a:t>
            </a:r>
          </a:p>
          <a:p>
            <a:pPr marL="0" indent="0">
              <a:buNone/>
            </a:pPr>
            <a:r>
              <a:rPr lang="en-IN" sz="2400" dirty="0"/>
              <a:t>	</a:t>
            </a:r>
            <a:r>
              <a:rPr lang="en-IN" sz="2400" dirty="0" err="1"/>
              <a:t>return_value</a:t>
            </a:r>
            <a:r>
              <a:rPr lang="en-IN" sz="2400" dirty="0"/>
              <a:t> = </a:t>
            </a:r>
            <a:r>
              <a:rPr lang="en-IN" sz="2400" dirty="0" err="1"/>
              <a:t>sock_init</a:t>
            </a:r>
            <a:r>
              <a:rPr lang="en-IN" sz="2400" dirty="0"/>
              <a:t>();</a:t>
            </a:r>
          </a:p>
          <a:p>
            <a:pPr marL="0" indent="0">
              <a:buNone/>
            </a:pPr>
            <a:r>
              <a:rPr lang="en-IN" sz="2400" dirty="0"/>
              <a:t>	if (</a:t>
            </a:r>
            <a:r>
              <a:rPr lang="en-IN" sz="2400" dirty="0" err="1"/>
              <a:t>return_value</a:t>
            </a:r>
            <a:r>
              <a:rPr lang="en-IN" sz="2400" dirty="0"/>
              <a:t> == 0) {</a:t>
            </a:r>
          </a:p>
          <a:p>
            <a:pPr marL="0" indent="0">
              <a:buNone/>
            </a:pPr>
            <a:r>
              <a:rPr lang="en-IN" sz="2400" dirty="0"/>
              <a:t>	</a:t>
            </a:r>
            <a:r>
              <a:rPr lang="en-IN" sz="2400" dirty="0" err="1"/>
              <a:t>printf</a:t>
            </a:r>
            <a:r>
              <a:rPr lang="en-IN" sz="2400" dirty="0"/>
              <a:t>("</a:t>
            </a:r>
            <a:r>
              <a:rPr lang="en-IN" sz="2400" dirty="0" err="1"/>
              <a:t>Nework</a:t>
            </a:r>
            <a:r>
              <a:rPr lang="en-IN" sz="2400" dirty="0"/>
              <a:t> support is initialized.\n");</a:t>
            </a:r>
          </a:p>
          <a:p>
            <a:pPr marL="0" indent="0">
              <a:buNone/>
            </a:pPr>
            <a:r>
              <a:rPr lang="en-IN" sz="2400" dirty="0" smtClean="0"/>
              <a:t>	}</a:t>
            </a:r>
            <a:endParaRPr lang="en-IN" sz="2400" dirty="0"/>
          </a:p>
          <a:p>
            <a:pPr marL="0" indent="0">
              <a:buNone/>
            </a:pPr>
            <a:r>
              <a:rPr lang="en-IN" sz="2400" dirty="0" smtClean="0"/>
              <a:t>	else </a:t>
            </a:r>
            <a:r>
              <a:rPr lang="en-IN" sz="2400" dirty="0"/>
              <a:t>{</a:t>
            </a:r>
          </a:p>
          <a:p>
            <a:pPr marL="0" indent="0">
              <a:buNone/>
            </a:pPr>
            <a:r>
              <a:rPr lang="en-IN" sz="2400" dirty="0" smtClean="0"/>
              <a:t>	</a:t>
            </a:r>
            <a:r>
              <a:rPr lang="en-IN" sz="2400" dirty="0" err="1" smtClean="0"/>
              <a:t>printf</a:t>
            </a:r>
            <a:r>
              <a:rPr lang="en-IN" sz="2400" dirty="0"/>
              <a:t>("The network is not available.\n");</a:t>
            </a:r>
          </a:p>
          <a:p>
            <a:pPr marL="0" indent="0">
              <a:buNone/>
            </a:pPr>
            <a:r>
              <a:rPr lang="en-IN" sz="2400" dirty="0" smtClean="0"/>
              <a:t>	exit(0</a:t>
            </a:r>
            <a:r>
              <a:rPr lang="en-IN" sz="2400" dirty="0"/>
              <a:t>);</a:t>
            </a:r>
          </a:p>
          <a:p>
            <a:pPr marL="0" indent="0">
              <a:buNone/>
            </a:pPr>
            <a:r>
              <a:rPr lang="en-IN" sz="2400" dirty="0" smtClean="0"/>
              <a:t>	}</a:t>
            </a:r>
            <a:endParaRPr lang="en-IN" sz="2400" dirty="0"/>
          </a:p>
          <a:p>
            <a:pPr marL="0" indent="0">
              <a:buNone/>
            </a:pPr>
            <a:r>
              <a:rPr lang="en-IN" sz="2400" dirty="0" smtClean="0"/>
              <a:t>	</a:t>
            </a:r>
            <a:r>
              <a:rPr lang="en-IN" sz="2400" dirty="0" err="1" smtClean="0"/>
              <a:t>printf</a:t>
            </a:r>
            <a:r>
              <a:rPr lang="en-IN" sz="2400" dirty="0"/>
              <a:t>("Opening UDP socket\n");</a:t>
            </a:r>
            <a:endParaRPr lang="en-US" altLang="en-US" sz="2400" dirty="0">
              <a:solidFill>
                <a:srgbClr val="FF0000"/>
              </a:solidFill>
              <a:cs typeface="Times New Roman" panose="02020603050405020304" pitchFamily="18" charset="0"/>
            </a:endParaRPr>
          </a:p>
          <a:p>
            <a:pPr marL="0" indent="0" algn="just">
              <a:lnSpc>
                <a:spcPct val="150000"/>
              </a:lnSpc>
              <a:buNone/>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492488"/>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 A call to </a:t>
            </a:r>
            <a:r>
              <a:rPr lang="en-IN" sz="2400" dirty="0" err="1"/>
              <a:t>udp_open</a:t>
            </a:r>
            <a:r>
              <a:rPr lang="en-IN" sz="2400" dirty="0"/>
              <a:t>() opens the specified UDP socket, enabling communications.	</a:t>
            </a:r>
          </a:p>
          <a:p>
            <a:pPr algn="just">
              <a:lnSpc>
                <a:spcPct val="150000"/>
              </a:lnSpc>
            </a:pPr>
            <a:endParaRPr lang="en-IN" sz="1000" dirty="0" smtClean="0"/>
          </a:p>
          <a:p>
            <a:pPr algn="just">
              <a:lnSpc>
                <a:spcPct val="150000"/>
              </a:lnSpc>
            </a:pPr>
            <a:r>
              <a:rPr lang="en-IN" sz="2400" dirty="0" smtClean="0"/>
              <a:t>The </a:t>
            </a:r>
            <a:r>
              <a:rPr lang="en-IN" sz="2400" dirty="0"/>
              <a:t>call requires a pointer to the local socket (&amp;</a:t>
            </a:r>
            <a:r>
              <a:rPr lang="en-IN" sz="2400" dirty="0" err="1"/>
              <a:t>datagram_socket</a:t>
            </a:r>
            <a:r>
              <a:rPr lang="en-IN" sz="2400" dirty="0"/>
              <a:t>) and a local port number (LOCAL_PORT). The socket connects to the remote IP address in resolve(REMOTE_IP). The fourth parameter is zero to indicate that the socket will accept datagrams from any port on the remote host.</a:t>
            </a:r>
            <a:endParaRPr lang="en-US" altLang="en-US" sz="2400" dirty="0">
              <a:solidFill>
                <a:srgbClr val="FF0000"/>
              </a:solidFill>
              <a:cs typeface="Times New Roman" panose="02020603050405020304" pitchFamily="18" charset="0"/>
            </a:endParaRPr>
          </a:p>
          <a:p>
            <a:pPr algn="just">
              <a:lnSpc>
                <a:spcPct val="150000"/>
              </a:lnSpc>
            </a:pPr>
            <a:endParaRPr lang="en-IN" sz="1000" dirty="0" smtClean="0"/>
          </a:p>
          <a:p>
            <a:pPr algn="just">
              <a:lnSpc>
                <a:spcPct val="150000"/>
              </a:lnSpc>
            </a:pPr>
            <a:r>
              <a:rPr lang="en-IN" sz="2400" dirty="0" smtClean="0"/>
              <a:t>The </a:t>
            </a:r>
            <a:r>
              <a:rPr lang="en-IN" sz="2400" dirty="0"/>
              <a:t>final parameter is either a </a:t>
            </a:r>
            <a:r>
              <a:rPr lang="en-IN" sz="2400" dirty="0" smtClean="0"/>
              <a:t>function to </a:t>
            </a:r>
            <a:r>
              <a:rPr lang="en-IN" sz="2400" dirty="0"/>
              <a:t>call on receiving data or NULL to place received data in the socket’s </a:t>
            </a:r>
            <a:r>
              <a:rPr lang="en-IN" sz="2400" dirty="0" smtClean="0"/>
              <a:t>receive buffer</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18415"/>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nSpc>
                <a:spcPct val="150000"/>
              </a:lnSpc>
              <a:buNone/>
            </a:pPr>
            <a:r>
              <a:rPr lang="en-IN" sz="2400" dirty="0" smtClean="0"/>
              <a:t>	</a:t>
            </a:r>
          </a:p>
          <a:p>
            <a:pPr marL="0" indent="0">
              <a:lnSpc>
                <a:spcPct val="150000"/>
              </a:lnSpc>
              <a:buNone/>
            </a:pPr>
            <a:r>
              <a:rPr lang="en-IN" sz="2400" dirty="0" smtClean="0"/>
              <a:t>		if</a:t>
            </a:r>
            <a:r>
              <a:rPr lang="en-IN" sz="2400" dirty="0"/>
              <a:t>(!</a:t>
            </a:r>
            <a:r>
              <a:rPr lang="en-IN" sz="2400" dirty="0" err="1"/>
              <a:t>udp_open</a:t>
            </a:r>
            <a:r>
              <a:rPr lang="en-IN" sz="2400" dirty="0"/>
              <a:t>(&amp;</a:t>
            </a:r>
            <a:r>
              <a:rPr lang="en-IN" sz="2400" dirty="0" err="1"/>
              <a:t>datagram_socket</a:t>
            </a:r>
            <a:r>
              <a:rPr lang="en-IN" sz="2400" dirty="0"/>
              <a:t>, LOCAL_PORT,</a:t>
            </a:r>
          </a:p>
          <a:p>
            <a:pPr marL="0" indent="0">
              <a:lnSpc>
                <a:spcPct val="150000"/>
              </a:lnSpc>
              <a:buNone/>
            </a:pPr>
            <a:r>
              <a:rPr lang="en-IN" sz="2400" dirty="0" smtClean="0"/>
              <a:t>		resolve(REMOTE_IP</a:t>
            </a:r>
            <a:r>
              <a:rPr lang="en-IN" sz="2400" dirty="0"/>
              <a:t>), 0, NULL)) </a:t>
            </a:r>
            <a:endParaRPr lang="en-IN" sz="2400" dirty="0" smtClean="0"/>
          </a:p>
          <a:p>
            <a:pPr marL="0" indent="0">
              <a:lnSpc>
                <a:spcPct val="150000"/>
              </a:lnSpc>
              <a:buNone/>
            </a:pPr>
            <a:r>
              <a:rPr lang="en-IN" sz="2400" dirty="0"/>
              <a:t>	</a:t>
            </a:r>
            <a:r>
              <a:rPr lang="en-IN" sz="2400" dirty="0" smtClean="0"/>
              <a:t>	{</a:t>
            </a:r>
            <a:endParaRPr lang="en-IN" sz="2400" dirty="0"/>
          </a:p>
          <a:p>
            <a:pPr marL="0" indent="0">
              <a:lnSpc>
                <a:spcPct val="150000"/>
              </a:lnSpc>
              <a:buNone/>
            </a:pPr>
            <a:r>
              <a:rPr lang="en-IN" sz="2400" dirty="0" smtClean="0"/>
              <a:t>		</a:t>
            </a:r>
            <a:r>
              <a:rPr lang="en-IN" sz="2400" dirty="0" err="1" smtClean="0"/>
              <a:t>printf</a:t>
            </a:r>
            <a:r>
              <a:rPr lang="en-IN" sz="2400" dirty="0"/>
              <a:t>("</a:t>
            </a:r>
            <a:r>
              <a:rPr lang="en-IN" sz="2400" dirty="0" err="1"/>
              <a:t>udp_open</a:t>
            </a:r>
            <a:r>
              <a:rPr lang="en-IN" sz="2400" dirty="0"/>
              <a:t> failed!\n");</a:t>
            </a:r>
          </a:p>
          <a:p>
            <a:pPr marL="0" indent="0">
              <a:lnSpc>
                <a:spcPct val="150000"/>
              </a:lnSpc>
              <a:buNone/>
            </a:pPr>
            <a:r>
              <a:rPr lang="en-IN" sz="2400" dirty="0" smtClean="0"/>
              <a:t>		exit(0</a:t>
            </a:r>
            <a:r>
              <a:rPr lang="en-IN" sz="2400" dirty="0"/>
              <a:t>);</a:t>
            </a:r>
          </a:p>
          <a:p>
            <a:pPr marL="0" indent="0">
              <a:lnSpc>
                <a:spcPct val="150000"/>
              </a:lnSpc>
              <a:buNone/>
            </a:pPr>
            <a:r>
              <a:rPr lang="en-IN" sz="2400" dirty="0" smtClean="0"/>
              <a:t>		}</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709634"/>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An endless while loop calls the </a:t>
            </a:r>
            <a:r>
              <a:rPr lang="en-IN" sz="2400" dirty="0" err="1"/>
              <a:t>tcp_tick</a:t>
            </a:r>
            <a:r>
              <a:rPr lang="en-IN" sz="2400" dirty="0"/>
              <a:t>() function to process </a:t>
            </a:r>
            <a:r>
              <a:rPr lang="en-IN" sz="2400" dirty="0" smtClean="0"/>
              <a:t>network packets </a:t>
            </a:r>
            <a:r>
              <a:rPr lang="en-IN" sz="2400" dirty="0"/>
              <a:t>and the </a:t>
            </a:r>
            <a:r>
              <a:rPr lang="en-IN" sz="2400" dirty="0" err="1"/>
              <a:t>receive_packet</a:t>
            </a:r>
            <a:r>
              <a:rPr lang="en-IN" sz="2400" dirty="0"/>
              <a:t>() function to check for received datagrams</a:t>
            </a:r>
            <a:r>
              <a:rPr lang="en-IN" sz="2400" dirty="0" smtClean="0"/>
              <a:t>.</a:t>
            </a:r>
          </a:p>
          <a:p>
            <a:pPr marL="0" indent="0">
              <a:buNone/>
            </a:pPr>
            <a:r>
              <a:rPr lang="en-IN" sz="2400" dirty="0" smtClean="0"/>
              <a:t>		</a:t>
            </a:r>
          </a:p>
          <a:p>
            <a:pPr marL="0" indent="0">
              <a:buNone/>
            </a:pPr>
            <a:r>
              <a:rPr lang="en-IN" sz="2400" dirty="0"/>
              <a:t>	</a:t>
            </a:r>
            <a:r>
              <a:rPr lang="en-IN" sz="2400" dirty="0" smtClean="0"/>
              <a:t>	while(1)</a:t>
            </a:r>
          </a:p>
          <a:p>
            <a:pPr marL="0" indent="0">
              <a:buNone/>
            </a:pPr>
            <a:r>
              <a:rPr lang="en-IN" sz="2400" dirty="0"/>
              <a:t>	</a:t>
            </a:r>
            <a:r>
              <a:rPr lang="en-IN" sz="2400" dirty="0" smtClean="0"/>
              <a:t>		{</a:t>
            </a:r>
            <a:endParaRPr lang="en-IN" sz="2400" dirty="0"/>
          </a:p>
          <a:p>
            <a:pPr marL="0" indent="0">
              <a:buNone/>
            </a:pPr>
            <a:r>
              <a:rPr lang="en-IN" sz="2400" dirty="0" smtClean="0"/>
              <a:t>			</a:t>
            </a:r>
            <a:r>
              <a:rPr lang="en-IN" sz="2400" dirty="0" err="1" smtClean="0"/>
              <a:t>tcp_tick</a:t>
            </a:r>
            <a:r>
              <a:rPr lang="en-IN" sz="2400" dirty="0" smtClean="0"/>
              <a:t>(NULL</a:t>
            </a:r>
            <a:r>
              <a:rPr lang="en-IN" sz="2400" dirty="0"/>
              <a:t>);</a:t>
            </a:r>
          </a:p>
          <a:p>
            <a:pPr marL="0" indent="0">
              <a:buNone/>
            </a:pPr>
            <a:r>
              <a:rPr lang="en-IN" sz="2400" dirty="0" smtClean="0"/>
              <a:t>			</a:t>
            </a:r>
            <a:r>
              <a:rPr lang="en-IN" sz="2400" dirty="0" err="1" smtClean="0"/>
              <a:t>receive_packet</a:t>
            </a:r>
            <a:r>
              <a:rPr lang="en-IN" sz="2400" dirty="0"/>
              <a:t>();</a:t>
            </a:r>
          </a:p>
          <a:p>
            <a:pPr marL="0" indent="0">
              <a:buNone/>
            </a:pPr>
            <a:r>
              <a:rPr lang="en-IN" sz="2400" dirty="0" smtClean="0"/>
              <a:t>			}</a:t>
            </a:r>
            <a:endParaRPr lang="en-IN" sz="2400" dirty="0"/>
          </a:p>
          <a:p>
            <a:pPr marL="0" indent="0">
              <a:buNone/>
            </a:pPr>
            <a:r>
              <a:rPr lang="en-IN" sz="2400" dirty="0" smtClean="0"/>
              <a:t>			} </a:t>
            </a:r>
            <a:r>
              <a:rPr lang="en-IN" sz="2400" dirty="0"/>
              <a:t>// end main()</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709634"/>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endParaRPr lang="en-IN" sz="1000" b="1" dirty="0" smtClean="0">
              <a:solidFill>
                <a:srgbClr val="FF0000"/>
              </a:solidFill>
            </a:endParaRPr>
          </a:p>
          <a:p>
            <a:pPr marL="0" indent="0" algn="just">
              <a:lnSpc>
                <a:spcPct val="150000"/>
              </a:lnSpc>
              <a:buNone/>
            </a:pPr>
            <a:r>
              <a:rPr lang="en-IN" sz="2400" b="1" dirty="0" smtClean="0">
                <a:solidFill>
                  <a:srgbClr val="FF0000"/>
                </a:solidFill>
              </a:rPr>
              <a:t>Exchanging </a:t>
            </a:r>
            <a:r>
              <a:rPr lang="en-IN" sz="2400" b="1" dirty="0">
                <a:solidFill>
                  <a:srgbClr val="FF0000"/>
                </a:solidFill>
              </a:rPr>
              <a:t>Messages using </a:t>
            </a:r>
            <a:r>
              <a:rPr lang="en-IN" sz="2400" b="1" dirty="0" smtClean="0">
                <a:solidFill>
                  <a:srgbClr val="FF0000"/>
                </a:solidFill>
              </a:rPr>
              <a:t>TCP</a:t>
            </a:r>
          </a:p>
          <a:p>
            <a:pPr algn="just">
              <a:lnSpc>
                <a:spcPct val="150000"/>
              </a:lnSpc>
            </a:pPr>
            <a:r>
              <a:rPr lang="en-IN" sz="2400" dirty="0"/>
              <a:t>With UDP, you can send a message at any time, to any computer, </a:t>
            </a:r>
            <a:r>
              <a:rPr lang="en-IN" sz="2400" dirty="0" smtClean="0"/>
              <a:t>without first </a:t>
            </a:r>
            <a:r>
              <a:rPr lang="en-IN" sz="2400" dirty="0"/>
              <a:t>finding out if the remote computer is available to receive the message</a:t>
            </a:r>
            <a:r>
              <a:rPr lang="en-IN" sz="2400" dirty="0" smtClean="0"/>
              <a:t>.</a:t>
            </a:r>
          </a:p>
          <a:p>
            <a:pPr algn="just">
              <a:lnSpc>
                <a:spcPct val="150000"/>
              </a:lnSpc>
            </a:pPr>
            <a:endParaRPr lang="en-IN" sz="1000" dirty="0" smtClean="0"/>
          </a:p>
          <a:p>
            <a:pPr algn="just">
              <a:lnSpc>
                <a:spcPct val="150000"/>
              </a:lnSpc>
            </a:pPr>
            <a:r>
              <a:rPr lang="en-IN" sz="2400" dirty="0"/>
              <a:t>With TCP, before exchanging data, one computer must request a </a:t>
            </a:r>
            <a:r>
              <a:rPr lang="en-IN" sz="2400" dirty="0" smtClean="0"/>
              <a:t>connection to </a:t>
            </a:r>
            <a:r>
              <a:rPr lang="en-IN" sz="2400" dirty="0"/>
              <a:t>the other computer. </a:t>
            </a:r>
            <a:endParaRPr lang="en-IN" sz="2400" dirty="0" smtClean="0"/>
          </a:p>
          <a:p>
            <a:pPr algn="just">
              <a:lnSpc>
                <a:spcPct val="150000"/>
              </a:lnSpc>
            </a:pPr>
            <a:endParaRPr lang="en-IN" sz="1000" dirty="0" smtClean="0"/>
          </a:p>
          <a:p>
            <a:pPr algn="just">
              <a:lnSpc>
                <a:spcPct val="150000"/>
              </a:lnSpc>
            </a:pPr>
            <a:r>
              <a:rPr lang="en-IN" sz="2400" dirty="0" smtClean="0"/>
              <a:t>The </a:t>
            </a:r>
            <a:r>
              <a:rPr lang="en-IN" sz="2400" dirty="0"/>
              <a:t>connection is between two sockets, </a:t>
            </a:r>
            <a:r>
              <a:rPr lang="en-IN" sz="2400" dirty="0" smtClean="0"/>
              <a:t>with each </a:t>
            </a:r>
            <a:r>
              <a:rPr lang="en-IN" sz="2400" dirty="0"/>
              <a:t>socket defined by an IP address and port number.</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709634"/>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The </a:t>
            </a:r>
            <a:r>
              <a:rPr lang="en-IN" sz="2400" dirty="0"/>
              <a:t>remote computer must respond to the request and the requesting </a:t>
            </a:r>
            <a:r>
              <a:rPr lang="en-IN" sz="2400" dirty="0" smtClean="0"/>
              <a:t>computer must </a:t>
            </a:r>
            <a:r>
              <a:rPr lang="en-IN" sz="2400" dirty="0"/>
              <a:t>acknowledge receiving the response</a:t>
            </a:r>
            <a:r>
              <a:rPr lang="en-IN" sz="2400" dirty="0" smtClean="0"/>
              <a:t>.</a:t>
            </a:r>
          </a:p>
          <a:p>
            <a:pPr algn="just">
              <a:lnSpc>
                <a:spcPct val="150000"/>
              </a:lnSpc>
            </a:pPr>
            <a:endParaRPr lang="en-IN" sz="1000" dirty="0" smtClean="0"/>
          </a:p>
          <a:p>
            <a:pPr algn="just">
              <a:lnSpc>
                <a:spcPct val="150000"/>
              </a:lnSpc>
            </a:pPr>
            <a:r>
              <a:rPr lang="en-IN" sz="2400" dirty="0"/>
              <a:t>When these events </a:t>
            </a:r>
            <a:r>
              <a:rPr lang="en-IN" sz="2400" dirty="0" smtClean="0"/>
              <a:t>have occurred</a:t>
            </a:r>
            <a:r>
              <a:rPr lang="en-IN" sz="2400" dirty="0"/>
              <a:t>, a connection has been established and the computers </a:t>
            </a:r>
            <a:r>
              <a:rPr lang="en-IN" sz="2400" dirty="0" smtClean="0"/>
              <a:t>can exchange </a:t>
            </a:r>
            <a:r>
              <a:rPr lang="en-IN" sz="2400" dirty="0"/>
              <a:t>other data</a:t>
            </a:r>
            <a:r>
              <a:rPr lang="en-IN" sz="2400" dirty="0" smtClean="0"/>
              <a:t>.</a:t>
            </a:r>
          </a:p>
          <a:p>
            <a:pPr algn="just">
              <a:lnSpc>
                <a:spcPct val="150000"/>
              </a:lnSpc>
            </a:pPr>
            <a:endParaRPr lang="en-IN" sz="1000" dirty="0" smtClean="0"/>
          </a:p>
          <a:p>
            <a:pPr algn="just">
              <a:lnSpc>
                <a:spcPct val="150000"/>
              </a:lnSpc>
            </a:pPr>
            <a:r>
              <a:rPr lang="en-IN" sz="2400" dirty="0"/>
              <a:t>In a similar way, to close a connection, each </a:t>
            </a:r>
            <a:r>
              <a:rPr lang="en-IN" sz="2400" dirty="0" smtClean="0"/>
              <a:t>computer sends </a:t>
            </a:r>
            <a:r>
              <a:rPr lang="en-IN" sz="2400" dirty="0"/>
              <a:t>a request to close and acknowledges the request to close received </a:t>
            </a:r>
            <a:r>
              <a:rPr lang="en-IN" sz="2400" dirty="0" smtClean="0"/>
              <a:t>from the </a:t>
            </a:r>
            <a:r>
              <a:rPr lang="en-IN" sz="2400" dirty="0"/>
              <a:t>remote computer.</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709634"/>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r>
              <a:rPr lang="en-IN" sz="2400" dirty="0" smtClean="0"/>
              <a:t>In </a:t>
            </a:r>
            <a:r>
              <a:rPr lang="en-IN" sz="2400" dirty="0"/>
              <a:t>the examples below, the embedded system’s program waits for </a:t>
            </a:r>
            <a:r>
              <a:rPr lang="en-IN" sz="2400" dirty="0" smtClean="0"/>
              <a:t>and responds </a:t>
            </a:r>
            <a:r>
              <a:rPr lang="en-IN" sz="2400" dirty="0"/>
              <a:t>to a request for a connection</a:t>
            </a:r>
            <a:r>
              <a:rPr lang="en-IN" sz="2400" dirty="0" smtClean="0"/>
              <a:t>.</a:t>
            </a:r>
          </a:p>
          <a:p>
            <a:pPr algn="just">
              <a:lnSpc>
                <a:spcPct val="150000"/>
              </a:lnSpc>
            </a:pPr>
            <a:endParaRPr lang="en-IN" sz="2400" dirty="0" smtClean="0"/>
          </a:p>
          <a:p>
            <a:pPr algn="just">
              <a:lnSpc>
                <a:spcPct val="150000"/>
              </a:lnSpc>
            </a:pPr>
            <a:r>
              <a:rPr lang="en-IN" sz="2400" dirty="0"/>
              <a:t>When the connection has </a:t>
            </a:r>
            <a:r>
              <a:rPr lang="en-IN" sz="2400" dirty="0" smtClean="0"/>
              <a:t>been established</a:t>
            </a:r>
            <a:r>
              <a:rPr lang="en-IN" sz="2400" dirty="0"/>
              <a:t>, the embedded system waits to receive data, reads a byte, </a:t>
            </a:r>
            <a:r>
              <a:rPr lang="en-IN" sz="2400" dirty="0" smtClean="0"/>
              <a:t>increments it</a:t>
            </a:r>
            <a:r>
              <a:rPr lang="en-IN" sz="2400" dirty="0"/>
              <a:t>, sends it back to the remote host, and closes the connection.</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474095"/>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a:t>Rabbit Code</a:t>
            </a:r>
          </a:p>
          <a:p>
            <a:pPr algn="just">
              <a:lnSpc>
                <a:spcPct val="150000"/>
              </a:lnSpc>
            </a:pPr>
            <a:r>
              <a:rPr lang="en-IN" sz="2400" dirty="0"/>
              <a:t>A Dynamic C application performs the TCP communications in the </a:t>
            </a:r>
            <a:r>
              <a:rPr lang="en-IN" sz="2400" dirty="0" smtClean="0"/>
              <a:t>Rabbit module.</a:t>
            </a:r>
          </a:p>
          <a:p>
            <a:pPr algn="just">
              <a:lnSpc>
                <a:spcPct val="150000"/>
              </a:lnSpc>
            </a:pPr>
            <a:r>
              <a:rPr lang="en-IN" sz="2400" dirty="0"/>
              <a:t>As in the Rabbit UDP example, the code begins by specifying a </a:t>
            </a:r>
            <a:r>
              <a:rPr lang="en-IN" sz="2400" dirty="0" smtClean="0"/>
              <a:t>network configuration </a:t>
            </a:r>
            <a:r>
              <a:rPr lang="en-IN" sz="2400" dirty="0"/>
              <a:t>macro with TCPCONFIG and a local port for network communications</a:t>
            </a:r>
            <a:r>
              <a:rPr lang="en-IN" sz="2400" dirty="0" smtClean="0"/>
              <a:t>.</a:t>
            </a:r>
          </a:p>
          <a:p>
            <a:pPr algn="just">
              <a:lnSpc>
                <a:spcPct val="150000"/>
              </a:lnSpc>
            </a:pPr>
            <a:r>
              <a:rPr lang="en-IN" sz="2400" dirty="0"/>
              <a:t>In this application, the Rabbit module accepts </a:t>
            </a:r>
            <a:r>
              <a:rPr lang="en-IN" sz="2400" dirty="0" smtClean="0"/>
              <a:t>connection requests </a:t>
            </a:r>
            <a:r>
              <a:rPr lang="en-IN" sz="2400" dirty="0"/>
              <a:t>from any host and port, so there is no need to specify a remote </a:t>
            </a:r>
            <a:r>
              <a:rPr lang="en-IN" sz="2400" dirty="0" smtClean="0"/>
              <a:t>IP address </a:t>
            </a:r>
            <a:r>
              <a:rPr lang="en-IN" sz="2400" dirty="0"/>
              <a:t>or port.</a:t>
            </a:r>
            <a:endParaRPr lang="en-IN" sz="2400" dirty="0" smtClean="0"/>
          </a:p>
          <a:p>
            <a:pPr algn="just">
              <a:lnSpc>
                <a:spcPct val="150000"/>
              </a:lnSpc>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endParaRPr lang="en-IN" sz="1000" b="1" dirty="0" smtClean="0">
              <a:solidFill>
                <a:srgbClr val="FF0000"/>
              </a:solidFill>
            </a:endParaRPr>
          </a:p>
          <a:p>
            <a:pPr marL="0" indent="0" algn="just">
              <a:lnSpc>
                <a:spcPct val="150000"/>
              </a:lnSpc>
              <a:buNone/>
            </a:pPr>
            <a:r>
              <a:rPr lang="en-IN" sz="2400" b="1" dirty="0" smtClean="0">
                <a:solidFill>
                  <a:srgbClr val="FF0000"/>
                </a:solidFill>
              </a:rPr>
              <a:t>Rabbit Configuration</a:t>
            </a:r>
          </a:p>
          <a:p>
            <a:pPr algn="just">
              <a:lnSpc>
                <a:spcPct val="150000"/>
              </a:lnSpc>
            </a:pPr>
            <a:endParaRPr lang="en-IN" sz="1000" dirty="0" smtClean="0"/>
          </a:p>
          <a:p>
            <a:pPr algn="just">
              <a:lnSpc>
                <a:spcPct val="150000"/>
              </a:lnSpc>
            </a:pPr>
            <a:r>
              <a:rPr lang="en-IN" sz="2400" dirty="0" smtClean="0"/>
              <a:t>For </a:t>
            </a:r>
            <a:r>
              <a:rPr lang="en-IN" sz="2400" dirty="0"/>
              <a:t>Rabbit modules, Dynamic C supports several ways for a network </a:t>
            </a:r>
            <a:r>
              <a:rPr lang="en-IN" sz="2400" dirty="0" smtClean="0"/>
              <a:t>interface to </a:t>
            </a:r>
            <a:r>
              <a:rPr lang="en-IN" sz="2400" dirty="0"/>
              <a:t>obtain an IP address and related values. An application can </a:t>
            </a:r>
            <a:r>
              <a:rPr lang="en-IN" sz="2400" dirty="0" smtClean="0"/>
              <a:t>provide the </a:t>
            </a:r>
            <a:r>
              <a:rPr lang="en-IN" sz="2400" dirty="0"/>
              <a:t>values or </a:t>
            </a:r>
            <a:r>
              <a:rPr lang="en-IN" sz="2400" dirty="0" smtClean="0"/>
              <a:t>obtain </a:t>
            </a:r>
            <a:r>
              <a:rPr lang="en-IN" sz="2400" dirty="0"/>
              <a:t>values from a DHCP server</a:t>
            </a:r>
            <a:r>
              <a:rPr lang="en-IN" sz="2400" dirty="0" smtClean="0"/>
              <a:t>.</a:t>
            </a:r>
          </a:p>
          <a:p>
            <a:pPr algn="just">
              <a:lnSpc>
                <a:spcPct val="150000"/>
              </a:lnSpc>
            </a:pPr>
            <a:endParaRPr lang="en-IN" altLang="en-US" sz="2400" dirty="0">
              <a:solidFill>
                <a:srgbClr val="FF0000"/>
              </a:solidFill>
              <a:latin typeface="+mj-lt"/>
              <a:cs typeface="Times New Roman" panose="02020603050405020304" pitchFamily="18" charset="0"/>
            </a:endParaRPr>
          </a:p>
          <a:p>
            <a:pPr algn="just">
              <a:lnSpc>
                <a:spcPct val="150000"/>
              </a:lnSpc>
            </a:pPr>
            <a:r>
              <a:rPr lang="en-IN" sz="2400" dirty="0"/>
              <a:t>The program code </a:t>
            </a:r>
            <a:r>
              <a:rPr lang="en-IN" sz="2400" dirty="0" smtClean="0"/>
              <a:t>that specifies </a:t>
            </a:r>
            <a:r>
              <a:rPr lang="en-IN" sz="2400" dirty="0"/>
              <a:t>the values or how to obtain them can be in the main application </a:t>
            </a:r>
            <a:r>
              <a:rPr lang="en-IN" sz="2400" dirty="0" smtClean="0"/>
              <a:t>or in </a:t>
            </a:r>
            <a:r>
              <a:rPr lang="en-IN" sz="2400" dirty="0"/>
              <a:t>a macro that the main program calls.</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596675"/>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The </a:t>
            </a:r>
            <a:r>
              <a:rPr lang="en-IN" sz="2400" i="1" dirty="0"/>
              <a:t>dcrtcp.lib </a:t>
            </a:r>
            <a:r>
              <a:rPr lang="en-IN" sz="2400" dirty="0"/>
              <a:t>file is the Dynamic C library that </a:t>
            </a:r>
            <a:r>
              <a:rPr lang="en-IN" sz="2400" dirty="0" smtClean="0"/>
              <a:t>supports TCP/IP </a:t>
            </a:r>
            <a:r>
              <a:rPr lang="en-IN" sz="2400" dirty="0"/>
              <a:t>communications</a:t>
            </a:r>
            <a:r>
              <a:rPr lang="en-IN" sz="2400" dirty="0" smtClean="0"/>
              <a:t>.</a:t>
            </a:r>
          </a:p>
          <a:p>
            <a:pPr marL="0" indent="0">
              <a:lnSpc>
                <a:spcPct val="150000"/>
              </a:lnSpc>
              <a:buNone/>
            </a:pPr>
            <a:r>
              <a:rPr lang="en-IN" sz="2400" dirty="0" smtClean="0"/>
              <a:t>		#</a:t>
            </a:r>
            <a:r>
              <a:rPr lang="en-IN" sz="2400" dirty="0"/>
              <a:t>define TCPCONFIG 1</a:t>
            </a:r>
          </a:p>
          <a:p>
            <a:pPr marL="0" indent="0">
              <a:lnSpc>
                <a:spcPct val="150000"/>
              </a:lnSpc>
              <a:buNone/>
            </a:pPr>
            <a:r>
              <a:rPr lang="en-IN" sz="2400" dirty="0" smtClean="0"/>
              <a:t>		#</a:t>
            </a:r>
            <a:r>
              <a:rPr lang="en-IN" sz="2400" dirty="0"/>
              <a:t>define LOCAL_PORT 5551</a:t>
            </a:r>
          </a:p>
          <a:p>
            <a:pPr marL="0" indent="0">
              <a:lnSpc>
                <a:spcPct val="150000"/>
              </a:lnSpc>
              <a:buNone/>
            </a:pPr>
            <a:r>
              <a:rPr lang="en-IN" sz="2400" dirty="0" smtClean="0"/>
              <a:t>		#</a:t>
            </a:r>
            <a:r>
              <a:rPr lang="en-IN" sz="2400" dirty="0" err="1"/>
              <a:t>memmap</a:t>
            </a:r>
            <a:r>
              <a:rPr lang="en-IN" sz="2400" dirty="0"/>
              <a:t> </a:t>
            </a:r>
            <a:r>
              <a:rPr lang="en-IN" sz="2400" dirty="0" err="1"/>
              <a:t>xmem</a:t>
            </a:r>
            <a:endParaRPr lang="en-IN" sz="2400" dirty="0"/>
          </a:p>
          <a:p>
            <a:pPr marL="0" indent="0">
              <a:lnSpc>
                <a:spcPct val="150000"/>
              </a:lnSpc>
              <a:buNone/>
            </a:pPr>
            <a:r>
              <a:rPr lang="en-IN" sz="2400" dirty="0" smtClean="0"/>
              <a:t>		#</a:t>
            </a:r>
            <a:r>
              <a:rPr lang="en-IN" sz="2400" dirty="0"/>
              <a:t>use "dcrtcp.lib"</a:t>
            </a:r>
          </a:p>
          <a:p>
            <a:pPr marL="0" indent="0">
              <a:lnSpc>
                <a:spcPct val="150000"/>
              </a:lnSpc>
              <a:buNone/>
            </a:pPr>
            <a:r>
              <a:rPr lang="en-IN" sz="2400" dirty="0" smtClean="0"/>
              <a:t>		char </a:t>
            </a:r>
            <a:r>
              <a:rPr lang="en-IN" sz="2400" dirty="0" err="1"/>
              <a:t>server_buffer</a:t>
            </a:r>
            <a:r>
              <a:rPr lang="en-IN" sz="2400" dirty="0"/>
              <a:t>[255];</a:t>
            </a:r>
          </a:p>
          <a:p>
            <a:pPr marL="0" indent="0">
              <a:lnSpc>
                <a:spcPct val="150000"/>
              </a:lnSpc>
              <a:buNone/>
            </a:pPr>
            <a:r>
              <a:rPr lang="en-IN" sz="2400" dirty="0" smtClean="0"/>
              <a:t>		int </a:t>
            </a:r>
            <a:r>
              <a:rPr lang="en-IN" sz="2400" dirty="0" err="1"/>
              <a:t>bytes_read</a:t>
            </a:r>
            <a:r>
              <a:rPr lang="en-IN" sz="2400" dirty="0"/>
              <a:t>;</a:t>
            </a:r>
          </a:p>
          <a:p>
            <a:pPr marL="0" indent="0">
              <a:lnSpc>
                <a:spcPct val="150000"/>
              </a:lnSpc>
              <a:buNone/>
            </a:pPr>
            <a:r>
              <a:rPr lang="en-IN" sz="2400" dirty="0" smtClean="0"/>
              <a:t>		int </a:t>
            </a:r>
            <a:r>
              <a:rPr lang="en-IN" sz="2400" dirty="0" err="1"/>
              <a:t>return_value</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r>
              <a:rPr lang="en-IN" sz="2400" dirty="0" smtClean="0"/>
              <a:t>The </a:t>
            </a:r>
            <a:r>
              <a:rPr lang="en-IN" sz="2400" dirty="0" err="1"/>
              <a:t>server_socket</a:t>
            </a:r>
            <a:r>
              <a:rPr lang="en-IN" sz="2400" dirty="0"/>
              <a:t> variable is a Dynamic C </a:t>
            </a:r>
            <a:r>
              <a:rPr lang="en-IN" sz="2400" dirty="0" err="1"/>
              <a:t>tcp_Socket</a:t>
            </a:r>
            <a:r>
              <a:rPr lang="en-IN" sz="2400" dirty="0"/>
              <a:t> structure </a:t>
            </a:r>
            <a:r>
              <a:rPr lang="en-IN" sz="2400" dirty="0" smtClean="0"/>
              <a:t>that specifies </a:t>
            </a:r>
            <a:r>
              <a:rPr lang="en-IN" sz="2400" dirty="0"/>
              <a:t>the socket to use for TCP communications.</a:t>
            </a:r>
          </a:p>
          <a:p>
            <a:pPr marL="0" indent="0" algn="just">
              <a:lnSpc>
                <a:spcPct val="150000"/>
              </a:lnSpc>
              <a:buNone/>
            </a:pPr>
            <a:r>
              <a:rPr lang="en-IN" sz="2400" dirty="0" smtClean="0"/>
              <a:t>			</a:t>
            </a:r>
            <a:r>
              <a:rPr lang="en-IN" sz="2400" dirty="0" err="1" smtClean="0"/>
              <a:t>tcp_Socket</a:t>
            </a:r>
            <a:r>
              <a:rPr lang="en-IN" sz="2400" dirty="0" smtClean="0"/>
              <a:t> </a:t>
            </a:r>
            <a:r>
              <a:rPr lang="en-IN" sz="2400" dirty="0" err="1"/>
              <a:t>server_socket</a:t>
            </a:r>
            <a:r>
              <a:rPr lang="en-IN" sz="2400" dirty="0" smtClean="0"/>
              <a:t>;</a:t>
            </a:r>
          </a:p>
          <a:p>
            <a:pPr marL="0" indent="0" algn="just">
              <a:lnSpc>
                <a:spcPct val="150000"/>
              </a:lnSpc>
              <a:buNone/>
            </a:pPr>
            <a:endParaRPr lang="en-IN" sz="2400" dirty="0" smtClean="0"/>
          </a:p>
          <a:p>
            <a:pPr algn="just">
              <a:lnSpc>
                <a:spcPct val="150000"/>
              </a:lnSpc>
            </a:pPr>
            <a:r>
              <a:rPr lang="en-IN" sz="2400" dirty="0"/>
              <a:t>The function prototype for </a:t>
            </a:r>
            <a:r>
              <a:rPr lang="en-IN" sz="2400" dirty="0" err="1"/>
              <a:t>service_request</a:t>
            </a:r>
            <a:r>
              <a:rPr lang="en-IN" sz="2400" dirty="0"/>
              <a:t>() enables the main() </a:t>
            </a:r>
            <a:r>
              <a:rPr lang="en-IN" sz="2400" dirty="0" smtClean="0"/>
              <a:t>function to </a:t>
            </a:r>
            <a:r>
              <a:rPr lang="en-IN" sz="2400" dirty="0"/>
              <a:t>call </a:t>
            </a:r>
            <a:r>
              <a:rPr lang="en-IN" sz="2400" dirty="0" err="1"/>
              <a:t>service_request</a:t>
            </a:r>
            <a:r>
              <a:rPr lang="en-IN" sz="2400" dirty="0"/>
              <a:t>() before it has been compiled.</a:t>
            </a:r>
          </a:p>
          <a:p>
            <a:pPr marL="0" indent="0" algn="just">
              <a:lnSpc>
                <a:spcPct val="150000"/>
              </a:lnSpc>
              <a:buNone/>
            </a:pPr>
            <a:r>
              <a:rPr lang="en-IN" sz="2400" dirty="0" smtClean="0"/>
              <a:t>			void </a:t>
            </a:r>
            <a:r>
              <a:rPr lang="en-IN" sz="2400" dirty="0" err="1"/>
              <a:t>service_request</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a:solidFill>
                  <a:srgbClr val="FF0000"/>
                </a:solidFill>
              </a:rPr>
              <a:t>The main() </a:t>
            </a:r>
            <a:r>
              <a:rPr lang="en-IN" sz="2400" b="1" dirty="0" smtClean="0">
                <a:solidFill>
                  <a:srgbClr val="FF0000"/>
                </a:solidFill>
              </a:rPr>
              <a:t>Function</a:t>
            </a:r>
          </a:p>
          <a:p>
            <a:pPr algn="just">
              <a:lnSpc>
                <a:spcPct val="150000"/>
              </a:lnSpc>
            </a:pPr>
            <a:r>
              <a:rPr lang="en-IN" sz="2400" dirty="0"/>
              <a:t>The main() function begins by calling </a:t>
            </a:r>
            <a:r>
              <a:rPr lang="en-IN" sz="2400" dirty="0" err="1"/>
              <a:t>sock_init</a:t>
            </a:r>
            <a:r>
              <a:rPr lang="en-IN" sz="2400" dirty="0"/>
              <a:t>() to enable </a:t>
            </a:r>
            <a:r>
              <a:rPr lang="en-IN" sz="2400" dirty="0" smtClean="0"/>
              <a:t>using TCP/IP </a:t>
            </a:r>
            <a:r>
              <a:rPr lang="en-IN" sz="2400" dirty="0"/>
              <a:t>functions</a:t>
            </a:r>
            <a:r>
              <a:rPr lang="en-IN" sz="2400" dirty="0" smtClean="0"/>
              <a:t>.</a:t>
            </a:r>
          </a:p>
          <a:p>
            <a:pPr marL="0" indent="0" algn="just">
              <a:lnSpc>
                <a:spcPct val="150000"/>
              </a:lnSpc>
              <a:buNone/>
            </a:pPr>
            <a:r>
              <a:rPr lang="en-IN" sz="2400" dirty="0" smtClean="0"/>
              <a:t>	main</a:t>
            </a:r>
            <a:r>
              <a:rPr lang="en-IN" sz="2400" dirty="0"/>
              <a:t>() </a:t>
            </a:r>
            <a:endParaRPr lang="en-IN" sz="2400" dirty="0" smtClean="0"/>
          </a:p>
          <a:p>
            <a:pPr marL="0" indent="0" algn="just">
              <a:lnSpc>
                <a:spcPct val="150000"/>
              </a:lnSpc>
              <a:buNone/>
            </a:pPr>
            <a:r>
              <a:rPr lang="en-IN" sz="2400" dirty="0"/>
              <a:t>	</a:t>
            </a:r>
            <a:r>
              <a:rPr lang="en-IN" sz="2400" dirty="0" smtClean="0"/>
              <a:t>	{</a:t>
            </a:r>
            <a:endParaRPr lang="en-IN" sz="2400" dirty="0"/>
          </a:p>
          <a:p>
            <a:pPr marL="0" indent="0" algn="just">
              <a:lnSpc>
                <a:spcPct val="150000"/>
              </a:lnSpc>
              <a:buNone/>
            </a:pPr>
            <a:r>
              <a:rPr lang="en-IN" sz="2400" dirty="0" smtClean="0"/>
              <a:t>		int </a:t>
            </a:r>
            <a:r>
              <a:rPr lang="en-IN" sz="2400" dirty="0" err="1"/>
              <a:t>data_available</a:t>
            </a:r>
            <a:r>
              <a:rPr lang="en-IN" sz="2400" dirty="0" smtClean="0"/>
              <a:t>;</a:t>
            </a:r>
          </a:p>
          <a:p>
            <a:pPr marL="0" indent="0" algn="just">
              <a:lnSpc>
                <a:spcPct val="150000"/>
              </a:lnSpc>
              <a:buNone/>
            </a:pPr>
            <a:r>
              <a:rPr lang="en-IN" sz="2400" dirty="0" smtClean="0"/>
              <a:t>		</a:t>
            </a:r>
            <a:r>
              <a:rPr lang="en-IN" sz="2400" dirty="0" err="1" smtClean="0"/>
              <a:t>return_value</a:t>
            </a:r>
            <a:r>
              <a:rPr lang="en-IN" sz="2400" dirty="0" smtClean="0"/>
              <a:t> </a:t>
            </a:r>
            <a:r>
              <a:rPr lang="en-IN" sz="2400" dirty="0"/>
              <a:t>= </a:t>
            </a:r>
            <a:r>
              <a:rPr lang="en-IN" sz="2400" dirty="0" err="1"/>
              <a:t>sock_init</a:t>
            </a:r>
            <a:r>
              <a:rPr lang="en-IN" sz="2400" dirty="0"/>
              <a:t>();</a:t>
            </a:r>
          </a:p>
          <a:p>
            <a:pPr marL="0" indent="0" algn="just">
              <a:lnSpc>
                <a:spcPct val="150000"/>
              </a:lnSpc>
              <a:buNone/>
            </a:pPr>
            <a:r>
              <a:rPr lang="en-IN" sz="2400" dirty="0" smtClean="0"/>
              <a:t>		if </a:t>
            </a:r>
            <a:r>
              <a:rPr lang="en-IN" sz="2400" dirty="0"/>
              <a:t>(</a:t>
            </a:r>
            <a:r>
              <a:rPr lang="en-IN" sz="2400" dirty="0" err="1"/>
              <a:t>return_value</a:t>
            </a:r>
            <a:r>
              <a:rPr lang="en-IN" sz="2400" dirty="0"/>
              <a:t> == 0) {</a:t>
            </a:r>
          </a:p>
          <a:p>
            <a:pPr marL="0" indent="0" algn="just">
              <a:lnSpc>
                <a:spcPct val="150000"/>
              </a:lnSpc>
              <a:buNone/>
            </a:pPr>
            <a:r>
              <a:rPr lang="en-IN" sz="2400" dirty="0" smtClean="0"/>
              <a:t>		while(1</a:t>
            </a:r>
            <a:r>
              <a:rPr lang="en-IN" sz="2400" dirty="0"/>
              <a:t>) {</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In the </a:t>
            </a:r>
            <a:r>
              <a:rPr lang="en-IN" sz="2400" dirty="0" err="1"/>
              <a:t>costatement</a:t>
            </a:r>
            <a:r>
              <a:rPr lang="en-IN" sz="2400" dirty="0"/>
              <a:t>, Dynamic C’s </a:t>
            </a:r>
            <a:r>
              <a:rPr lang="en-IN" sz="2400" dirty="0" err="1"/>
              <a:t>tcp_listen</a:t>
            </a:r>
            <a:r>
              <a:rPr lang="en-IN" sz="2400" dirty="0"/>
              <a:t>() function begins </a:t>
            </a:r>
            <a:r>
              <a:rPr lang="en-IN" sz="2400" dirty="0" smtClean="0"/>
              <a:t>waiting for </a:t>
            </a:r>
            <a:r>
              <a:rPr lang="en-IN" sz="2400" dirty="0"/>
              <a:t>a connection request from a remote host to the specified local port. </a:t>
            </a:r>
            <a:r>
              <a:rPr lang="en-IN" sz="2400" dirty="0" smtClean="0"/>
              <a:t>The call </a:t>
            </a:r>
            <a:r>
              <a:rPr lang="en-IN" sz="2400" dirty="0"/>
              <a:t>to </a:t>
            </a:r>
            <a:r>
              <a:rPr lang="en-IN" sz="2400" dirty="0" err="1"/>
              <a:t>tcp_listen</a:t>
            </a:r>
            <a:r>
              <a:rPr lang="en-IN" sz="2400" dirty="0"/>
              <a:t>() requires several </a:t>
            </a:r>
            <a:r>
              <a:rPr lang="en-IN" sz="2400" dirty="0" smtClean="0"/>
              <a:t>parameters:</a:t>
            </a:r>
          </a:p>
          <a:p>
            <a:pPr marL="457200" indent="-457200" algn="just">
              <a:lnSpc>
                <a:spcPct val="150000"/>
              </a:lnSpc>
              <a:buAutoNum type="arabicPeriod"/>
            </a:pPr>
            <a:r>
              <a:rPr lang="en-IN" sz="2400" dirty="0" smtClean="0"/>
              <a:t>A </a:t>
            </a:r>
            <a:r>
              <a:rPr lang="en-IN" sz="2400" dirty="0"/>
              <a:t>pointer to a TCP socket (&amp;</a:t>
            </a:r>
            <a:r>
              <a:rPr lang="en-IN" sz="2400" dirty="0" err="1" smtClean="0"/>
              <a:t>server_socket</a:t>
            </a:r>
            <a:r>
              <a:rPr lang="en-IN" sz="2400" dirty="0" smtClean="0"/>
              <a:t>).</a:t>
            </a:r>
          </a:p>
          <a:p>
            <a:pPr marL="457200" indent="-457200" algn="just">
              <a:lnSpc>
                <a:spcPct val="150000"/>
              </a:lnSpc>
              <a:buAutoNum type="arabicPeriod"/>
            </a:pPr>
            <a:r>
              <a:rPr lang="en-IN" sz="2400" dirty="0"/>
              <a:t>The port number to listen on (LOCAL_PORT</a:t>
            </a:r>
            <a:r>
              <a:rPr lang="en-IN" sz="2400" dirty="0" smtClean="0"/>
              <a:t>).</a:t>
            </a:r>
          </a:p>
          <a:p>
            <a:pPr marL="457200" indent="-457200" algn="just">
              <a:lnSpc>
                <a:spcPct val="150000"/>
              </a:lnSpc>
              <a:buAutoNum type="arabicPeriod"/>
            </a:pPr>
            <a:r>
              <a:rPr lang="en-IN" sz="2400" dirty="0" smtClean="0"/>
              <a:t>The </a:t>
            </a:r>
            <a:r>
              <a:rPr lang="en-IN" sz="2400" dirty="0"/>
              <a:t>remote computer’s IP address (0 to accept requests from any </a:t>
            </a:r>
            <a:r>
              <a:rPr lang="en-IN" sz="2400" dirty="0" smtClean="0"/>
              <a:t>IP address).</a:t>
            </a:r>
          </a:p>
          <a:p>
            <a:pPr marL="457200" indent="-457200" algn="just">
              <a:lnSpc>
                <a:spcPct val="150000"/>
              </a:lnSpc>
              <a:buAutoNum type="arabicPeriod"/>
            </a:pPr>
            <a:r>
              <a:rPr lang="en-IN" sz="2400" dirty="0" smtClean="0"/>
              <a:t>The </a:t>
            </a:r>
            <a:r>
              <a:rPr lang="en-IN" sz="2400" dirty="0"/>
              <a:t>port on the remote computer to communicate with (0 to </a:t>
            </a:r>
            <a:r>
              <a:rPr lang="en-IN" sz="2400" dirty="0" smtClean="0"/>
              <a:t>communicate with </a:t>
            </a:r>
            <a:r>
              <a:rPr lang="en-IN" sz="2400" dirty="0"/>
              <a:t>any port).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457200" indent="-457200" algn="just">
              <a:lnSpc>
                <a:spcPct val="150000"/>
              </a:lnSpc>
              <a:buAutoNum type="arabicPeriod" startAt="5"/>
            </a:pPr>
            <a:r>
              <a:rPr lang="en-IN" sz="2400" dirty="0" smtClean="0"/>
              <a:t>Either </a:t>
            </a:r>
            <a:r>
              <a:rPr lang="en-IN" sz="2400" dirty="0"/>
              <a:t>a function to call when data is received or NULL to place </a:t>
            </a:r>
            <a:r>
              <a:rPr lang="en-IN" sz="2400" dirty="0" smtClean="0"/>
              <a:t>received data </a:t>
            </a:r>
            <a:r>
              <a:rPr lang="en-IN" sz="2400" dirty="0"/>
              <a:t>in the socket’s receive buffer (NULL</a:t>
            </a:r>
            <a:r>
              <a:rPr lang="en-IN" sz="2400" dirty="0" smtClean="0"/>
              <a:t>).</a:t>
            </a:r>
          </a:p>
          <a:p>
            <a:pPr marL="457200" indent="-457200" algn="just">
              <a:lnSpc>
                <a:spcPct val="150000"/>
              </a:lnSpc>
              <a:buAutoNum type="arabicPeriod" startAt="5"/>
            </a:pPr>
            <a:r>
              <a:rPr lang="en-IN" sz="2400" dirty="0"/>
              <a:t>Reserved parameter (0</a:t>
            </a:r>
            <a:r>
              <a:rPr lang="en-IN" sz="2400" dirty="0" smtClean="0"/>
              <a:t>).</a:t>
            </a:r>
          </a:p>
          <a:p>
            <a:pPr algn="just">
              <a:lnSpc>
                <a:spcPct val="150000"/>
              </a:lnSpc>
            </a:pPr>
            <a:r>
              <a:rPr lang="en-IN" sz="2400" dirty="0"/>
              <a:t>A </a:t>
            </a:r>
            <a:r>
              <a:rPr lang="en-IN" sz="2400" dirty="0" err="1"/>
              <a:t>waitfor</a:t>
            </a:r>
            <a:r>
              <a:rPr lang="en-IN" sz="2400" dirty="0"/>
              <a:t>() statement calls the </a:t>
            </a:r>
            <a:r>
              <a:rPr lang="en-IN" sz="2400" dirty="0" smtClean="0"/>
              <a:t>application’s </a:t>
            </a:r>
            <a:r>
              <a:rPr lang="en-IN" sz="2400" dirty="0" err="1" smtClean="0"/>
              <a:t>connection_established</a:t>
            </a:r>
            <a:r>
              <a:rPr lang="en-IN" sz="2400" dirty="0"/>
              <a:t>() function. If a connection has been </a:t>
            </a:r>
            <a:r>
              <a:rPr lang="en-IN" sz="2400" dirty="0" smtClean="0"/>
              <a:t>established with </a:t>
            </a:r>
            <a:r>
              <a:rPr lang="en-IN" sz="2400" dirty="0"/>
              <a:t>a remote host, the function returns 1 and program </a:t>
            </a:r>
            <a:r>
              <a:rPr lang="en-IN" sz="2400" dirty="0" smtClean="0"/>
              <a:t>execution continues </a:t>
            </a:r>
            <a:r>
              <a:rPr lang="en-IN" sz="2400" dirty="0"/>
              <a:t>with the statements that follow. </a:t>
            </a:r>
            <a:endParaRPr lang="en-IN" sz="2400" dirty="0" smtClean="0"/>
          </a:p>
          <a:p>
            <a:pPr algn="just">
              <a:lnSpc>
                <a:spcPct val="150000"/>
              </a:lnSpc>
            </a:pPr>
            <a:r>
              <a:rPr lang="en-IN" sz="2400" dirty="0" smtClean="0"/>
              <a:t>If </a:t>
            </a:r>
            <a:r>
              <a:rPr lang="en-IN" sz="2400" dirty="0"/>
              <a:t>there is no connection, </a:t>
            </a:r>
            <a:r>
              <a:rPr lang="en-IN" sz="2400" dirty="0" smtClean="0"/>
              <a:t>the function </a:t>
            </a:r>
            <a:r>
              <a:rPr lang="en-IN" sz="2400" dirty="0"/>
              <a:t>returns 0 and program execution jumps to the </a:t>
            </a:r>
            <a:r>
              <a:rPr lang="en-IN" sz="2400" dirty="0" err="1"/>
              <a:t>costatement’s</a:t>
            </a:r>
            <a:r>
              <a:rPr lang="en-IN" sz="2400" dirty="0"/>
              <a:t> </a:t>
            </a:r>
            <a:r>
              <a:rPr lang="en-IN" sz="2400" dirty="0" smtClean="0"/>
              <a:t>closing brace</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500" dirty="0" smtClean="0"/>
          </a:p>
          <a:p>
            <a:pPr algn="just">
              <a:lnSpc>
                <a:spcPct val="150000"/>
              </a:lnSpc>
            </a:pPr>
            <a:r>
              <a:rPr lang="en-IN" sz="2400" dirty="0" smtClean="0"/>
              <a:t>After </a:t>
            </a:r>
            <a:r>
              <a:rPr lang="en-IN" sz="2400" dirty="0"/>
              <a:t>a connection is established, a second </a:t>
            </a:r>
            <a:r>
              <a:rPr lang="en-IN" sz="2400" dirty="0" err="1"/>
              <a:t>waitfor</a:t>
            </a:r>
            <a:r>
              <a:rPr lang="en-IN" sz="2400" dirty="0"/>
              <a:t>() statement calls </a:t>
            </a:r>
            <a:r>
              <a:rPr lang="en-IN" sz="2400" dirty="0" smtClean="0"/>
              <a:t>the application’s </a:t>
            </a:r>
            <a:r>
              <a:rPr lang="en-IN" sz="2400" dirty="0" err="1"/>
              <a:t>check_for_received_data</a:t>
            </a:r>
            <a:r>
              <a:rPr lang="en-IN" sz="2400" dirty="0"/>
              <a:t>() function</a:t>
            </a:r>
            <a:r>
              <a:rPr lang="en-IN" sz="2400" dirty="0" smtClean="0"/>
              <a:t>.</a:t>
            </a:r>
          </a:p>
          <a:p>
            <a:pPr algn="just">
              <a:lnSpc>
                <a:spcPct val="150000"/>
              </a:lnSpc>
            </a:pPr>
            <a:endParaRPr lang="en-IN" sz="1000" dirty="0" smtClean="0"/>
          </a:p>
          <a:p>
            <a:pPr algn="just">
              <a:lnSpc>
                <a:spcPct val="150000"/>
              </a:lnSpc>
            </a:pPr>
            <a:r>
              <a:rPr lang="en-IN" sz="2400" dirty="0" smtClean="0"/>
              <a:t>The function returns </a:t>
            </a:r>
            <a:r>
              <a:rPr lang="en-IN" sz="2400" dirty="0"/>
              <a:t>1 if there is a byte waiting to be read from the remote computer</a:t>
            </a:r>
            <a:r>
              <a:rPr lang="en-IN" sz="2400" dirty="0" smtClean="0"/>
              <a:t>.</a:t>
            </a:r>
          </a:p>
          <a:p>
            <a:pPr algn="just">
              <a:lnSpc>
                <a:spcPct val="150000"/>
              </a:lnSpc>
            </a:pPr>
            <a:endParaRPr lang="en-IN" altLang="en-US" sz="1000" dirty="0" smtClean="0">
              <a:latin typeface="+mj-lt"/>
              <a:cs typeface="Times New Roman" panose="02020603050405020304" pitchFamily="18" charset="0"/>
            </a:endParaRPr>
          </a:p>
          <a:p>
            <a:pPr algn="just">
              <a:lnSpc>
                <a:spcPct val="150000"/>
              </a:lnSpc>
            </a:pPr>
            <a:r>
              <a:rPr lang="en-IN" altLang="en-US" sz="2400" dirty="0" smtClean="0">
                <a:latin typeface="+mj-lt"/>
                <a:cs typeface="Times New Roman" panose="02020603050405020304" pitchFamily="18" charset="0"/>
              </a:rPr>
              <a:t>The </a:t>
            </a:r>
            <a:r>
              <a:rPr lang="en-IN" sz="2400" dirty="0" err="1"/>
              <a:t>DelaySec</a:t>
            </a:r>
            <a:r>
              <a:rPr lang="en-IN" sz="2400" dirty="0"/>
              <a:t>() function ensures that the </a:t>
            </a:r>
            <a:r>
              <a:rPr lang="en-IN" sz="2400" dirty="0" err="1"/>
              <a:t>waitfor</a:t>
            </a:r>
            <a:r>
              <a:rPr lang="en-IN" sz="2400" dirty="0"/>
              <a:t> statement eventually </a:t>
            </a:r>
            <a:r>
              <a:rPr lang="en-IN" sz="2400" dirty="0" smtClean="0"/>
              <a:t>times out </a:t>
            </a:r>
            <a:r>
              <a:rPr lang="en-IN" sz="2400" dirty="0"/>
              <a:t>in </a:t>
            </a:r>
            <a:r>
              <a:rPr lang="en-IN" sz="2400" dirty="0" smtClean="0"/>
              <a:t>case </a:t>
            </a:r>
            <a:r>
              <a:rPr lang="en-IN" sz="2400" dirty="0"/>
              <a:t>a remote host fails to send a data byte</a:t>
            </a:r>
            <a:r>
              <a:rPr lang="en-IN" sz="2400" dirty="0" smtClean="0"/>
              <a:t>.</a:t>
            </a:r>
          </a:p>
          <a:p>
            <a:pPr algn="just">
              <a:lnSpc>
                <a:spcPct val="150000"/>
              </a:lnSpc>
            </a:pPr>
            <a:endParaRPr lang="en-IN" sz="1000" dirty="0" smtClean="0"/>
          </a:p>
          <a:p>
            <a:pPr algn="just">
              <a:lnSpc>
                <a:spcPct val="150000"/>
              </a:lnSpc>
            </a:pPr>
            <a:r>
              <a:rPr lang="en-IN" sz="2400" dirty="0"/>
              <a:t>If a byte is available, a call to the application’s </a:t>
            </a:r>
            <a:r>
              <a:rPr lang="en-IN" sz="2400" dirty="0" err="1"/>
              <a:t>service_request</a:t>
            </a:r>
            <a:r>
              <a:rPr lang="en-IN" sz="2400" dirty="0"/>
              <a:t>() </a:t>
            </a:r>
            <a:r>
              <a:rPr lang="en-IN" sz="2400" dirty="0" smtClean="0"/>
              <a:t>function reads </a:t>
            </a:r>
            <a:r>
              <a:rPr lang="en-IN" sz="2400" dirty="0"/>
              <a:t>the byte and returns a response.</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endParaRPr lang="en-IN" sz="2400" dirty="0" smtClean="0"/>
          </a:p>
          <a:p>
            <a:pPr algn="just">
              <a:lnSpc>
                <a:spcPct val="150000"/>
              </a:lnSpc>
            </a:pPr>
            <a:r>
              <a:rPr lang="en-IN" sz="2400" dirty="0" smtClean="0"/>
              <a:t>This </a:t>
            </a:r>
            <a:r>
              <a:rPr lang="en-IN" sz="2400" dirty="0"/>
              <a:t>completes the communication</a:t>
            </a:r>
            <a:r>
              <a:rPr lang="en-IN" sz="2400" dirty="0" smtClean="0"/>
              <a:t>, so </a:t>
            </a:r>
            <a:r>
              <a:rPr lang="en-IN" sz="2400" dirty="0"/>
              <a:t>the </a:t>
            </a:r>
            <a:r>
              <a:rPr lang="en-IN" sz="2400" dirty="0" err="1"/>
              <a:t>sock_close</a:t>
            </a:r>
            <a:r>
              <a:rPr lang="en-IN" sz="2400" dirty="0"/>
              <a:t>() function closes the connection and </a:t>
            </a:r>
            <a:r>
              <a:rPr lang="en-IN" sz="2400" dirty="0" smtClean="0"/>
              <a:t>the  </a:t>
            </a:r>
            <a:r>
              <a:rPr lang="en-IN" sz="2400" dirty="0" err="1" smtClean="0"/>
              <a:t>costatement</a:t>
            </a:r>
            <a:r>
              <a:rPr lang="en-IN" sz="2400" dirty="0" smtClean="0"/>
              <a:t> </a:t>
            </a:r>
            <a:r>
              <a:rPr lang="en-IN" sz="2400" dirty="0"/>
              <a:t>ends</a:t>
            </a:r>
            <a:r>
              <a:rPr lang="en-IN" sz="2400" dirty="0" smtClean="0"/>
              <a:t>.</a:t>
            </a:r>
          </a:p>
          <a:p>
            <a:pPr algn="just">
              <a:lnSpc>
                <a:spcPct val="150000"/>
              </a:lnSpc>
            </a:pPr>
            <a:endParaRPr lang="en-IN" sz="2400" dirty="0" smtClean="0"/>
          </a:p>
          <a:p>
            <a:pPr algn="just">
              <a:lnSpc>
                <a:spcPct val="150000"/>
              </a:lnSpc>
            </a:pPr>
            <a:r>
              <a:rPr lang="en-IN" sz="2400" dirty="0"/>
              <a:t>If the call to </a:t>
            </a:r>
            <a:r>
              <a:rPr lang="en-IN" sz="2400" dirty="0" err="1"/>
              <a:t>sock_init</a:t>
            </a:r>
            <a:r>
              <a:rPr lang="en-IN" sz="2400" dirty="0"/>
              <a:t>() fails, the application ends without entering </a:t>
            </a:r>
            <a:r>
              <a:rPr lang="en-IN" sz="2400" dirty="0" smtClean="0"/>
              <a:t>the while(1</a:t>
            </a:r>
            <a:r>
              <a:rPr lang="en-IN" sz="2400" dirty="0"/>
              <a:t>) loop.</a:t>
            </a:r>
            <a:endParaRPr lang="en-IN" sz="2400" dirty="0" smtClean="0"/>
          </a:p>
          <a:p>
            <a:pPr algn="just">
              <a:lnSpc>
                <a:spcPct val="150000"/>
              </a:lnSpc>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buNone/>
            </a:pPr>
            <a:endParaRPr lang="en-IN" sz="200" b="1" dirty="0" smtClean="0"/>
          </a:p>
          <a:p>
            <a:pPr marL="0" indent="0">
              <a:buNone/>
            </a:pPr>
            <a:r>
              <a:rPr lang="en-IN" sz="1800" b="1" dirty="0" smtClean="0"/>
              <a:t>	</a:t>
            </a:r>
            <a:r>
              <a:rPr lang="en-IN" sz="1800" b="1" dirty="0" err="1" smtClean="0"/>
              <a:t>costate</a:t>
            </a:r>
            <a:r>
              <a:rPr lang="en-IN" sz="1800" b="1" dirty="0" smtClean="0"/>
              <a:t> </a:t>
            </a:r>
            <a:r>
              <a:rPr lang="en-IN" sz="1800" b="1" dirty="0"/>
              <a:t>{</a:t>
            </a:r>
          </a:p>
          <a:p>
            <a:pPr marL="0" indent="0">
              <a:buNone/>
            </a:pPr>
            <a:r>
              <a:rPr lang="en-IN" sz="1800" b="1" dirty="0" smtClean="0"/>
              <a:t>		</a:t>
            </a:r>
            <a:r>
              <a:rPr lang="en-IN" sz="1800" b="1" dirty="0" err="1" smtClean="0"/>
              <a:t>tcp_listen</a:t>
            </a:r>
            <a:r>
              <a:rPr lang="en-IN" sz="1800" b="1" dirty="0"/>
              <a:t>(&amp;server_socket,LOCAL_PORT,0,0,NULL,0);</a:t>
            </a:r>
          </a:p>
          <a:p>
            <a:pPr marL="0" indent="0">
              <a:buNone/>
            </a:pPr>
            <a:r>
              <a:rPr lang="en-IN" sz="1800" b="1" dirty="0" smtClean="0"/>
              <a:t>		</a:t>
            </a:r>
            <a:r>
              <a:rPr lang="en-IN" sz="1800" b="1" dirty="0" err="1" smtClean="0"/>
              <a:t>printf</a:t>
            </a:r>
            <a:r>
              <a:rPr lang="en-IN" sz="1800" b="1" dirty="0"/>
              <a:t>("Waiting for connection...\n");</a:t>
            </a:r>
          </a:p>
          <a:p>
            <a:pPr marL="0" indent="0">
              <a:buNone/>
            </a:pPr>
            <a:r>
              <a:rPr lang="en-IN" sz="1800" b="1" dirty="0" smtClean="0"/>
              <a:t>		</a:t>
            </a:r>
            <a:r>
              <a:rPr lang="en-IN" sz="1800" b="1" dirty="0" err="1" smtClean="0"/>
              <a:t>waitfor</a:t>
            </a:r>
            <a:r>
              <a:rPr lang="en-IN" sz="1800" b="1" dirty="0" smtClean="0"/>
              <a:t> </a:t>
            </a:r>
            <a:r>
              <a:rPr lang="en-IN" sz="1800" b="1" dirty="0"/>
              <a:t>(</a:t>
            </a:r>
            <a:r>
              <a:rPr lang="en-IN" sz="1800" b="1" dirty="0" err="1"/>
              <a:t>connection_established</a:t>
            </a:r>
            <a:r>
              <a:rPr lang="en-IN" sz="1800" b="1" dirty="0"/>
              <a:t>());</a:t>
            </a:r>
          </a:p>
          <a:p>
            <a:pPr marL="0" indent="0">
              <a:buNone/>
            </a:pPr>
            <a:r>
              <a:rPr lang="en-IN" sz="1800" b="1" dirty="0" smtClean="0"/>
              <a:t>		</a:t>
            </a:r>
            <a:r>
              <a:rPr lang="en-IN" sz="1800" b="1" dirty="0" err="1" smtClean="0"/>
              <a:t>printf</a:t>
            </a:r>
            <a:r>
              <a:rPr lang="en-IN" sz="1800" b="1" dirty="0"/>
              <a:t>("Connection </a:t>
            </a:r>
            <a:r>
              <a:rPr lang="en-IN" sz="1800" b="1" dirty="0" smtClean="0"/>
              <a:t>established</a:t>
            </a:r>
            <a:r>
              <a:rPr lang="en-IN" sz="1800" b="1" dirty="0"/>
              <a:t>. \n");</a:t>
            </a:r>
          </a:p>
          <a:p>
            <a:pPr marL="0" indent="0">
              <a:buNone/>
            </a:pPr>
            <a:r>
              <a:rPr lang="en-IN" sz="1800" b="1" dirty="0" smtClean="0"/>
              <a:t>		</a:t>
            </a:r>
            <a:r>
              <a:rPr lang="en-IN" sz="1800" b="1" dirty="0" err="1" smtClean="0"/>
              <a:t>waitfor</a:t>
            </a:r>
            <a:r>
              <a:rPr lang="en-IN" sz="1800" b="1" dirty="0" smtClean="0"/>
              <a:t> </a:t>
            </a:r>
            <a:r>
              <a:rPr lang="en-IN" sz="1800" b="1" dirty="0"/>
              <a:t>(</a:t>
            </a:r>
            <a:r>
              <a:rPr lang="en-IN" sz="1800" b="1" dirty="0" err="1"/>
              <a:t>check_for_received_data</a:t>
            </a:r>
            <a:r>
              <a:rPr lang="en-IN" sz="1800" b="1" dirty="0"/>
              <a:t>() ||</a:t>
            </a:r>
          </a:p>
          <a:p>
            <a:pPr marL="0" indent="0">
              <a:buNone/>
            </a:pPr>
            <a:r>
              <a:rPr lang="en-IN" sz="1800" b="1" dirty="0" smtClean="0"/>
              <a:t>		</a:t>
            </a:r>
            <a:r>
              <a:rPr lang="en-IN" sz="1800" b="1" dirty="0" err="1" smtClean="0"/>
              <a:t>DelaySec</a:t>
            </a:r>
            <a:r>
              <a:rPr lang="en-IN" sz="1800" b="1" dirty="0" smtClean="0"/>
              <a:t>(20</a:t>
            </a:r>
            <a:r>
              <a:rPr lang="en-IN" sz="1800" b="1" dirty="0"/>
              <a:t>));</a:t>
            </a:r>
          </a:p>
          <a:p>
            <a:pPr marL="0" indent="0">
              <a:buNone/>
            </a:pPr>
            <a:r>
              <a:rPr lang="en-IN" sz="1800" b="1" dirty="0" smtClean="0"/>
              <a:t>		</a:t>
            </a:r>
            <a:r>
              <a:rPr lang="en-IN" sz="1800" b="1" dirty="0" err="1" smtClean="0"/>
              <a:t>data_available</a:t>
            </a:r>
            <a:r>
              <a:rPr lang="en-IN" sz="1800" b="1" dirty="0" smtClean="0"/>
              <a:t> </a:t>
            </a:r>
            <a:r>
              <a:rPr lang="en-IN" sz="1800" b="1" dirty="0"/>
              <a:t>= </a:t>
            </a:r>
            <a:r>
              <a:rPr lang="en-IN" sz="1800" b="1" dirty="0" err="1"/>
              <a:t>check_for_received_data</a:t>
            </a:r>
            <a:r>
              <a:rPr lang="en-IN" sz="1800" b="1" dirty="0"/>
              <a:t>();</a:t>
            </a:r>
          </a:p>
          <a:p>
            <a:pPr marL="0" indent="0">
              <a:buNone/>
            </a:pPr>
            <a:r>
              <a:rPr lang="en-IN" sz="1800" b="1" dirty="0" smtClean="0"/>
              <a:t>		if </a:t>
            </a:r>
            <a:r>
              <a:rPr lang="en-IN" sz="1800" b="1" dirty="0"/>
              <a:t>(</a:t>
            </a:r>
            <a:r>
              <a:rPr lang="en-IN" sz="1800" b="1" dirty="0" err="1"/>
              <a:t>data_available</a:t>
            </a:r>
            <a:r>
              <a:rPr lang="en-IN" sz="1800" b="1" dirty="0"/>
              <a:t> &gt; 0) </a:t>
            </a:r>
            <a:r>
              <a:rPr lang="en-IN" sz="1800" b="1" dirty="0" smtClean="0"/>
              <a:t>	{</a:t>
            </a:r>
            <a:endParaRPr lang="en-IN" sz="1800" b="1" dirty="0"/>
          </a:p>
          <a:p>
            <a:pPr marL="0" indent="0">
              <a:buNone/>
            </a:pPr>
            <a:r>
              <a:rPr lang="en-IN" sz="1800" b="1" dirty="0" smtClean="0"/>
              <a:t>					</a:t>
            </a:r>
            <a:r>
              <a:rPr lang="en-IN" sz="1800" b="1" dirty="0" err="1" smtClean="0"/>
              <a:t>service_request</a:t>
            </a:r>
            <a:r>
              <a:rPr lang="en-IN" sz="1800" b="1" dirty="0"/>
              <a:t>();</a:t>
            </a:r>
          </a:p>
          <a:p>
            <a:pPr marL="0" indent="0">
              <a:buNone/>
            </a:pPr>
            <a:r>
              <a:rPr lang="en-IN" sz="1800" b="1" dirty="0" smtClean="0"/>
              <a:t>					}		</a:t>
            </a:r>
            <a:endParaRPr lang="en-IN" sz="1800" b="1" dirty="0"/>
          </a:p>
          <a:p>
            <a:pPr marL="0" indent="0">
              <a:buNone/>
            </a:pPr>
            <a:r>
              <a:rPr lang="en-IN" sz="1800" b="1" dirty="0" smtClean="0"/>
              <a:t>		else 	{</a:t>
            </a:r>
            <a:endParaRPr lang="en-IN" sz="1800" b="1" dirty="0"/>
          </a:p>
          <a:p>
            <a:pPr marL="0" indent="0">
              <a:buNone/>
            </a:pPr>
            <a:r>
              <a:rPr lang="en-IN" sz="1800" b="1" dirty="0" smtClean="0"/>
              <a:t>			</a:t>
            </a:r>
            <a:r>
              <a:rPr lang="en-IN" sz="1800" b="1" dirty="0" err="1" smtClean="0"/>
              <a:t>printf</a:t>
            </a:r>
            <a:r>
              <a:rPr lang="en-IN" sz="1800" b="1" dirty="0"/>
              <a:t>("Timeout: the remote host provided </a:t>
            </a:r>
            <a:r>
              <a:rPr lang="en-IN" sz="1800" b="1" dirty="0" smtClean="0"/>
              <a:t>no data</a:t>
            </a:r>
            <a:r>
              <a:rPr lang="en-IN" sz="1800" b="1" dirty="0"/>
              <a:t>. \n");</a:t>
            </a:r>
          </a:p>
          <a:p>
            <a:pPr marL="0" indent="0">
              <a:buNone/>
            </a:pPr>
            <a:r>
              <a:rPr lang="en-IN" sz="1800" b="1" dirty="0" smtClean="0"/>
              <a:t>			}</a:t>
            </a:r>
            <a:endParaRPr lang="en-IN" sz="1800" b="1" dirty="0"/>
          </a:p>
          <a:p>
            <a:pPr marL="0" indent="0">
              <a:buNone/>
            </a:pPr>
            <a:r>
              <a:rPr lang="en-IN" sz="1800" b="1" dirty="0" smtClean="0"/>
              <a:t>		</a:t>
            </a:r>
            <a:r>
              <a:rPr lang="en-IN" sz="1800" b="1" dirty="0" err="1" smtClean="0"/>
              <a:t>sock_close</a:t>
            </a:r>
            <a:r>
              <a:rPr lang="en-IN" sz="1800" b="1" dirty="0"/>
              <a:t>(&amp;</a:t>
            </a:r>
            <a:r>
              <a:rPr lang="en-IN" sz="1800" b="1" dirty="0" err="1"/>
              <a:t>server_socket</a:t>
            </a:r>
            <a:r>
              <a:rPr lang="en-IN" sz="1800" b="1" dirty="0"/>
              <a:t>);</a:t>
            </a:r>
          </a:p>
          <a:p>
            <a:pPr marL="0" indent="0">
              <a:buNone/>
            </a:pPr>
            <a:r>
              <a:rPr lang="en-IN" sz="1800" b="1" dirty="0" smtClean="0"/>
              <a:t>		</a:t>
            </a:r>
            <a:r>
              <a:rPr lang="en-IN" sz="1800" b="1" dirty="0" err="1" smtClean="0"/>
              <a:t>printf</a:t>
            </a:r>
            <a:r>
              <a:rPr lang="en-IN" sz="1800" b="1" dirty="0"/>
              <a:t>("The connection is closed. \n");</a:t>
            </a:r>
          </a:p>
          <a:p>
            <a:pPr marL="0" indent="0">
              <a:buNone/>
            </a:pPr>
            <a:r>
              <a:rPr lang="en-IN" sz="1800" b="1" dirty="0" smtClean="0"/>
              <a:t>		} </a:t>
            </a:r>
            <a:r>
              <a:rPr lang="en-IN" sz="1800" b="1" dirty="0"/>
              <a:t>// end </a:t>
            </a:r>
            <a:r>
              <a:rPr lang="en-IN" sz="1800" b="1" dirty="0" err="1"/>
              <a:t>costate</a:t>
            </a:r>
            <a:endParaRPr lang="en-US" altLang="en-US" sz="1800" b="1"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a:solidFill>
                  <a:srgbClr val="FF0000"/>
                </a:solidFill>
              </a:rPr>
              <a:t>Establishing a </a:t>
            </a:r>
            <a:r>
              <a:rPr lang="en-IN" sz="2400" b="1" dirty="0" smtClean="0">
                <a:solidFill>
                  <a:srgbClr val="FF0000"/>
                </a:solidFill>
              </a:rPr>
              <a:t>Connection</a:t>
            </a:r>
          </a:p>
          <a:p>
            <a:pPr algn="just">
              <a:lnSpc>
                <a:spcPct val="150000"/>
              </a:lnSpc>
            </a:pPr>
            <a:r>
              <a:rPr lang="en-IN" sz="2400" dirty="0"/>
              <a:t>The </a:t>
            </a:r>
            <a:r>
              <a:rPr lang="en-IN" sz="2400" dirty="0" err="1"/>
              <a:t>connection_established</a:t>
            </a:r>
            <a:r>
              <a:rPr lang="en-IN" sz="2400" dirty="0"/>
              <a:t> function called in the </a:t>
            </a:r>
            <a:r>
              <a:rPr lang="en-IN" sz="2400" dirty="0" err="1"/>
              <a:t>costatement</a:t>
            </a:r>
            <a:r>
              <a:rPr lang="en-IN" sz="2400" dirty="0"/>
              <a:t> </a:t>
            </a:r>
            <a:r>
              <a:rPr lang="en-IN" sz="2400" dirty="0" smtClean="0"/>
              <a:t>checks for </a:t>
            </a:r>
            <a:r>
              <a:rPr lang="en-IN" sz="2400" dirty="0"/>
              <a:t>a connection to a remote host</a:t>
            </a:r>
            <a:r>
              <a:rPr lang="en-IN" sz="2400" dirty="0" smtClean="0"/>
              <a:t>.</a:t>
            </a:r>
          </a:p>
          <a:p>
            <a:pPr algn="just">
              <a:lnSpc>
                <a:spcPct val="150000"/>
              </a:lnSpc>
            </a:pPr>
            <a:r>
              <a:rPr lang="en-IN" sz="2400" dirty="0" err="1"/>
              <a:t>sock_established</a:t>
            </a:r>
            <a:r>
              <a:rPr lang="en-IN" sz="2400" dirty="0" smtClean="0"/>
              <a:t>() function </a:t>
            </a:r>
            <a:r>
              <a:rPr lang="en-IN" sz="2400" dirty="0"/>
              <a:t>returns 1 if a connection has been established to the </a:t>
            </a:r>
            <a:r>
              <a:rPr lang="en-IN" sz="2400" dirty="0" smtClean="0"/>
              <a:t>specified socket </a:t>
            </a:r>
            <a:r>
              <a:rPr lang="en-IN" sz="2400" dirty="0"/>
              <a:t>and 0 if there is no connection</a:t>
            </a:r>
            <a:r>
              <a:rPr lang="en-IN" sz="2400" dirty="0" smtClean="0"/>
              <a:t>.</a:t>
            </a:r>
          </a:p>
          <a:p>
            <a:pPr algn="just">
              <a:lnSpc>
                <a:spcPct val="150000"/>
              </a:lnSpc>
            </a:pPr>
            <a:r>
              <a:rPr lang="en-IN" sz="2400" dirty="0"/>
              <a:t>If </a:t>
            </a:r>
            <a:r>
              <a:rPr lang="en-IN" sz="2400" dirty="0" err="1"/>
              <a:t>sock_established</a:t>
            </a:r>
            <a:r>
              <a:rPr lang="en-IN" sz="2400" dirty="0"/>
              <a:t> returns 1 or if </a:t>
            </a:r>
            <a:r>
              <a:rPr lang="en-IN" sz="2400" dirty="0" err="1"/>
              <a:t>sock_bytesready</a:t>
            </a:r>
            <a:r>
              <a:rPr lang="en-IN" sz="2400" dirty="0"/>
              <a:t>() returns a </a:t>
            </a:r>
            <a:r>
              <a:rPr lang="en-IN" sz="2400" dirty="0" smtClean="0"/>
              <a:t>value other </a:t>
            </a:r>
            <a:r>
              <a:rPr lang="en-IN" sz="2400" dirty="0"/>
              <a:t>than -1, </a:t>
            </a:r>
            <a:r>
              <a:rPr lang="en-IN" sz="2400" dirty="0" err="1"/>
              <a:t>connection_established</a:t>
            </a:r>
            <a:r>
              <a:rPr lang="en-IN" sz="2400" dirty="0"/>
              <a:t>() returns 0, indicating </a:t>
            </a:r>
            <a:r>
              <a:rPr lang="en-IN" sz="2400" dirty="0" smtClean="0"/>
              <a:t>that either </a:t>
            </a:r>
            <a:r>
              <a:rPr lang="en-IN" sz="2400" dirty="0"/>
              <a:t>the connection is established or that the connection is now closed </a:t>
            </a:r>
            <a:r>
              <a:rPr lang="en-IN" sz="2400" dirty="0" smtClean="0"/>
              <a:t>but there </a:t>
            </a:r>
            <a:r>
              <a:rPr lang="en-IN" sz="2400" dirty="0"/>
              <a:t>is at least one byte ready to be read. Otherwise the function returns 1.</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Dynamic C’s </a:t>
            </a:r>
            <a:r>
              <a:rPr lang="en-IN" sz="2400" dirty="0" err="1"/>
              <a:t>tcp_tick</a:t>
            </a:r>
            <a:r>
              <a:rPr lang="en-IN" sz="2400" dirty="0"/>
              <a:t>() function processes network packets and must </a:t>
            </a:r>
            <a:r>
              <a:rPr lang="en-IN" sz="2400" dirty="0" smtClean="0"/>
              <a:t>be called </a:t>
            </a:r>
            <a:r>
              <a:rPr lang="en-IN" sz="2400" dirty="0"/>
              <a:t>periodically</a:t>
            </a:r>
            <a:r>
              <a:rPr lang="en-IN" sz="2400" dirty="0" smtClean="0"/>
              <a:t>.</a:t>
            </a:r>
          </a:p>
          <a:p>
            <a:pPr marL="0" indent="0">
              <a:buNone/>
            </a:pPr>
            <a:endParaRPr lang="en-IN" sz="1000" dirty="0" smtClean="0"/>
          </a:p>
          <a:p>
            <a:pPr marL="0" indent="0">
              <a:buNone/>
            </a:pPr>
            <a:r>
              <a:rPr lang="en-IN" sz="2400" dirty="0"/>
              <a:t>	</a:t>
            </a:r>
            <a:r>
              <a:rPr lang="en-IN" sz="2000" b="1" dirty="0" smtClean="0"/>
              <a:t>int </a:t>
            </a:r>
            <a:r>
              <a:rPr lang="en-IN" sz="2000" b="1" dirty="0" err="1"/>
              <a:t>connection_established</a:t>
            </a:r>
            <a:r>
              <a:rPr lang="en-IN" sz="2000" b="1" dirty="0"/>
              <a:t>() </a:t>
            </a:r>
            <a:endParaRPr lang="en-IN" sz="2000" b="1" dirty="0" smtClean="0"/>
          </a:p>
          <a:p>
            <a:pPr marL="0" indent="0">
              <a:buNone/>
            </a:pPr>
            <a:r>
              <a:rPr lang="en-IN" sz="2000" b="1" dirty="0"/>
              <a:t>	</a:t>
            </a:r>
            <a:r>
              <a:rPr lang="en-IN" sz="2000" b="1" dirty="0" smtClean="0"/>
              <a:t>{</a:t>
            </a:r>
            <a:endParaRPr lang="en-IN" sz="2000" b="1" dirty="0"/>
          </a:p>
          <a:p>
            <a:pPr marL="0" indent="0">
              <a:buNone/>
            </a:pPr>
            <a:r>
              <a:rPr lang="en-IN" sz="2000" b="1" dirty="0" smtClean="0"/>
              <a:t>	</a:t>
            </a:r>
            <a:r>
              <a:rPr lang="en-IN" sz="2000" b="1" dirty="0" err="1" smtClean="0"/>
              <a:t>tcp_tick</a:t>
            </a:r>
            <a:r>
              <a:rPr lang="en-IN" sz="2000" b="1" dirty="0" smtClean="0"/>
              <a:t>(NULL</a:t>
            </a:r>
            <a:r>
              <a:rPr lang="en-IN" sz="2000" b="1" dirty="0"/>
              <a:t>);</a:t>
            </a:r>
          </a:p>
          <a:p>
            <a:pPr marL="0" indent="0">
              <a:buNone/>
            </a:pPr>
            <a:r>
              <a:rPr lang="en-IN" sz="2000" b="1" dirty="0" smtClean="0"/>
              <a:t>	if </a:t>
            </a:r>
            <a:r>
              <a:rPr lang="en-IN" sz="2000" b="1" dirty="0"/>
              <a:t>(!</a:t>
            </a:r>
            <a:r>
              <a:rPr lang="en-IN" sz="2000" b="1" dirty="0" err="1"/>
              <a:t>sock_established</a:t>
            </a:r>
            <a:r>
              <a:rPr lang="en-IN" sz="2000" b="1" dirty="0"/>
              <a:t>(&amp;</a:t>
            </a:r>
            <a:r>
              <a:rPr lang="en-IN" sz="2000" b="1" dirty="0" err="1"/>
              <a:t>server_socket</a:t>
            </a:r>
            <a:r>
              <a:rPr lang="en-IN" sz="2000" b="1" dirty="0"/>
              <a:t>) </a:t>
            </a:r>
            <a:r>
              <a:rPr lang="en-IN" sz="2000" b="1" dirty="0" smtClean="0"/>
              <a:t>&amp;&amp; 				 				</a:t>
            </a:r>
            <a:r>
              <a:rPr lang="en-IN" sz="2000" b="1" dirty="0" err="1" smtClean="0"/>
              <a:t>sock_bytesready</a:t>
            </a:r>
            <a:r>
              <a:rPr lang="en-IN" sz="2000" b="1" dirty="0"/>
              <a:t>(&amp;</a:t>
            </a:r>
            <a:r>
              <a:rPr lang="en-IN" sz="2000" b="1" dirty="0" err="1"/>
              <a:t>server_socket</a:t>
            </a:r>
            <a:r>
              <a:rPr lang="en-IN" sz="2000" b="1" dirty="0"/>
              <a:t>) == -1) </a:t>
            </a:r>
            <a:endParaRPr lang="en-IN" sz="2000" b="1" dirty="0" smtClean="0"/>
          </a:p>
          <a:p>
            <a:pPr marL="0" indent="0">
              <a:buNone/>
            </a:pPr>
            <a:r>
              <a:rPr lang="en-IN" sz="2000" b="1" dirty="0"/>
              <a:t>	</a:t>
            </a:r>
            <a:r>
              <a:rPr lang="en-IN" sz="2000" b="1" dirty="0" smtClean="0"/>
              <a:t>	{</a:t>
            </a:r>
            <a:endParaRPr lang="en-IN" sz="2000" b="1" dirty="0"/>
          </a:p>
          <a:p>
            <a:pPr marL="0" indent="0">
              <a:buNone/>
            </a:pPr>
            <a:r>
              <a:rPr lang="en-IN" sz="2000" b="1" dirty="0" smtClean="0"/>
              <a:t>		return </a:t>
            </a:r>
            <a:r>
              <a:rPr lang="en-IN" sz="2000" b="1" dirty="0"/>
              <a:t>0;</a:t>
            </a:r>
          </a:p>
          <a:p>
            <a:pPr marL="0" indent="0">
              <a:buNone/>
            </a:pPr>
            <a:r>
              <a:rPr lang="en-IN" sz="2000" b="1" dirty="0" smtClean="0"/>
              <a:t>		}</a:t>
            </a:r>
            <a:endParaRPr lang="en-IN" sz="2000" b="1" dirty="0"/>
          </a:p>
          <a:p>
            <a:pPr marL="0" indent="0">
              <a:buNone/>
            </a:pPr>
            <a:r>
              <a:rPr lang="en-IN" sz="2000" b="1" dirty="0" smtClean="0"/>
              <a:t>	else </a:t>
            </a:r>
            <a:r>
              <a:rPr lang="en-IN" sz="2000" b="1" dirty="0"/>
              <a:t>{</a:t>
            </a:r>
          </a:p>
          <a:p>
            <a:pPr marL="0" indent="0">
              <a:buNone/>
            </a:pPr>
            <a:r>
              <a:rPr lang="en-IN" sz="2000" b="1" dirty="0" smtClean="0"/>
              <a:t>		return </a:t>
            </a:r>
            <a:r>
              <a:rPr lang="en-IN" sz="2000" b="1" dirty="0"/>
              <a:t>1;</a:t>
            </a:r>
          </a:p>
          <a:p>
            <a:pPr marL="0" indent="0">
              <a:buNone/>
            </a:pPr>
            <a:r>
              <a:rPr lang="en-IN" sz="2000" b="1" dirty="0" smtClean="0"/>
              <a:t>		}</a:t>
            </a:r>
            <a:endParaRPr lang="en-IN" sz="2000" b="1" dirty="0"/>
          </a:p>
          <a:p>
            <a:pPr marL="0" indent="0">
              <a:buNone/>
            </a:pPr>
            <a:r>
              <a:rPr lang="en-IN" sz="2000" b="1" dirty="0" smtClean="0"/>
              <a:t>	} </a:t>
            </a:r>
            <a:r>
              <a:rPr lang="en-IN" sz="2000" b="1" dirty="0"/>
              <a:t>// end </a:t>
            </a:r>
            <a:r>
              <a:rPr lang="en-IN" sz="2000" b="1" dirty="0" err="1"/>
              <a:t>connection_established</a:t>
            </a:r>
            <a:r>
              <a:rPr lang="en-IN" sz="2000" b="1" dirty="0"/>
              <a:t>()</a:t>
            </a:r>
            <a:endParaRPr lang="en-US" altLang="en-US" sz="2000" b="1"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Dynamic </a:t>
            </a:r>
            <a:r>
              <a:rPr lang="en-IN" sz="2400" dirty="0"/>
              <a:t>C’s </a:t>
            </a:r>
            <a:r>
              <a:rPr lang="en-IN" sz="2400" i="1" dirty="0"/>
              <a:t>tcp_config.lib </a:t>
            </a:r>
            <a:r>
              <a:rPr lang="en-IN" sz="2400" dirty="0"/>
              <a:t>file defines constants for use in static </a:t>
            </a:r>
            <a:r>
              <a:rPr lang="en-IN" sz="2400" dirty="0" smtClean="0"/>
              <a:t>configurations and </a:t>
            </a:r>
            <a:r>
              <a:rPr lang="en-IN" sz="2400" dirty="0"/>
              <a:t>macros for implementing a variety of common configurations</a:t>
            </a:r>
            <a:r>
              <a:rPr lang="en-IN" sz="2400" dirty="0" smtClean="0"/>
              <a:t>.</a:t>
            </a:r>
          </a:p>
          <a:p>
            <a:pPr algn="just">
              <a:lnSpc>
                <a:spcPct val="150000"/>
              </a:lnSpc>
            </a:pPr>
            <a:endParaRPr lang="en-IN" sz="2400" dirty="0" smtClean="0"/>
          </a:p>
          <a:p>
            <a:pPr algn="just">
              <a:lnSpc>
                <a:spcPct val="150000"/>
              </a:lnSpc>
            </a:pPr>
            <a:r>
              <a:rPr lang="en-IN" sz="2400" dirty="0" smtClean="0"/>
              <a:t>To </a:t>
            </a:r>
            <a:r>
              <a:rPr lang="en-IN" sz="2400" dirty="0"/>
              <a:t>specify a configuration macro, the program code must include the </a:t>
            </a:r>
            <a:r>
              <a:rPr lang="en-IN" sz="2400" dirty="0" smtClean="0"/>
              <a:t>following statement:</a:t>
            </a:r>
          </a:p>
          <a:p>
            <a:pPr marL="0" indent="0" algn="just">
              <a:lnSpc>
                <a:spcPct val="150000"/>
              </a:lnSpc>
              <a:buNone/>
            </a:pPr>
            <a:r>
              <a:rPr lang="en-IN" sz="2400" dirty="0" smtClean="0"/>
              <a:t>	TCPCONFIG </a:t>
            </a:r>
            <a:r>
              <a:rPr lang="en-IN" sz="2400" i="1" dirty="0" err="1" smtClean="0"/>
              <a:t>macro_number</a:t>
            </a:r>
            <a:endParaRPr lang="en-IN" sz="2400" i="1" dirty="0" smtClean="0"/>
          </a:p>
          <a:p>
            <a:pPr marL="0" indent="0" algn="just">
              <a:lnSpc>
                <a:spcPct val="150000"/>
              </a:lnSpc>
              <a:buNone/>
            </a:pPr>
            <a:r>
              <a:rPr lang="en-IN" sz="2400" dirty="0"/>
              <a:t>where </a:t>
            </a:r>
            <a:r>
              <a:rPr lang="en-IN" sz="2400" dirty="0" err="1"/>
              <a:t>macro_number</a:t>
            </a:r>
            <a:r>
              <a:rPr lang="en-IN" sz="2400" dirty="0"/>
              <a:t> names the configuration in a configuration file.</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925814"/>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a:solidFill>
                  <a:srgbClr val="FF0000"/>
                </a:solidFill>
              </a:rPr>
              <a:t>Checking for Received </a:t>
            </a:r>
            <a:r>
              <a:rPr lang="en-IN" sz="2400" b="1" dirty="0" smtClean="0">
                <a:solidFill>
                  <a:srgbClr val="FF0000"/>
                </a:solidFill>
              </a:rPr>
              <a:t>Data</a:t>
            </a:r>
          </a:p>
          <a:p>
            <a:pPr marL="0" indent="0" algn="just">
              <a:lnSpc>
                <a:spcPct val="150000"/>
              </a:lnSpc>
              <a:buNone/>
            </a:pPr>
            <a:endParaRPr lang="en-IN" sz="1000" b="1" dirty="0" smtClean="0"/>
          </a:p>
          <a:p>
            <a:pPr algn="just">
              <a:lnSpc>
                <a:spcPct val="150000"/>
              </a:lnSpc>
            </a:pPr>
            <a:r>
              <a:rPr lang="en-IN" sz="2400" dirty="0"/>
              <a:t>The </a:t>
            </a:r>
            <a:r>
              <a:rPr lang="en-IN" sz="2400" dirty="0" err="1"/>
              <a:t>check_for_received_data</a:t>
            </a:r>
            <a:r>
              <a:rPr lang="en-IN" sz="2400" dirty="0"/>
              <a:t>() function called in the main() </a:t>
            </a:r>
            <a:r>
              <a:rPr lang="en-IN" sz="2400" dirty="0" smtClean="0"/>
              <a:t>function’s </a:t>
            </a:r>
            <a:r>
              <a:rPr lang="en-IN" sz="2400" dirty="0" err="1" smtClean="0"/>
              <a:t>costatement</a:t>
            </a:r>
            <a:r>
              <a:rPr lang="en-IN" sz="2400" dirty="0" smtClean="0"/>
              <a:t> </a:t>
            </a:r>
            <a:r>
              <a:rPr lang="en-IN" sz="2400" dirty="0"/>
              <a:t>finds out if there is data available to be read from an </a:t>
            </a:r>
            <a:r>
              <a:rPr lang="en-IN" sz="2400" dirty="0" smtClean="0"/>
              <a:t>existing connection.</a:t>
            </a:r>
          </a:p>
          <a:p>
            <a:pPr algn="just">
              <a:lnSpc>
                <a:spcPct val="150000"/>
              </a:lnSpc>
            </a:pPr>
            <a:r>
              <a:rPr lang="en-IN" sz="2400" dirty="0"/>
              <a:t>The </a:t>
            </a:r>
            <a:r>
              <a:rPr lang="en-IN" sz="2400" dirty="0" err="1"/>
              <a:t>sock_bytesready</a:t>
            </a:r>
            <a:r>
              <a:rPr lang="en-IN" sz="2400" dirty="0"/>
              <a:t>() function returns the number </a:t>
            </a:r>
            <a:r>
              <a:rPr lang="en-IN" sz="2400" dirty="0" smtClean="0"/>
              <a:t>of bytes </a:t>
            </a:r>
            <a:r>
              <a:rPr lang="en-IN" sz="2400" dirty="0"/>
              <a:t>waiting to be read or -1 if no </a:t>
            </a:r>
            <a:r>
              <a:rPr lang="en-IN" sz="2400" dirty="0" smtClean="0"/>
              <a:t>bytes </a:t>
            </a:r>
            <a:r>
              <a:rPr lang="en-IN" sz="2400" dirty="0"/>
              <a:t>are available</a:t>
            </a:r>
            <a:r>
              <a:rPr lang="en-IN" sz="2400" dirty="0" smtClean="0"/>
              <a:t>.</a:t>
            </a:r>
          </a:p>
          <a:p>
            <a:pPr algn="just">
              <a:lnSpc>
                <a:spcPct val="150000"/>
              </a:lnSpc>
            </a:pPr>
            <a:r>
              <a:rPr lang="en-IN" sz="2400" dirty="0" smtClean="0"/>
              <a:t>The </a:t>
            </a:r>
            <a:r>
              <a:rPr lang="en-IN" sz="2400" dirty="0" err="1" smtClean="0"/>
              <a:t>check_for_received_data</a:t>
            </a:r>
            <a:r>
              <a:rPr lang="en-IN" sz="2400" dirty="0"/>
              <a:t>() function returns 1 if a byte is available </a:t>
            </a:r>
            <a:r>
              <a:rPr lang="en-IN" sz="2400" dirty="0" smtClean="0"/>
              <a:t>and 0 </a:t>
            </a:r>
            <a:r>
              <a:rPr lang="en-IN" sz="2400" dirty="0"/>
              <a:t>if there are no bytes. </a:t>
            </a:r>
            <a:endParaRPr lang="en-IN" sz="2400" dirty="0" smtClean="0"/>
          </a:p>
          <a:p>
            <a:pPr algn="just">
              <a:lnSpc>
                <a:spcPct val="150000"/>
              </a:lnSpc>
            </a:pPr>
            <a:r>
              <a:rPr lang="en-IN" sz="2400" dirty="0" smtClean="0"/>
              <a:t>A </a:t>
            </a:r>
            <a:r>
              <a:rPr lang="en-IN" sz="2400" dirty="0"/>
              <a:t>call to </a:t>
            </a:r>
            <a:r>
              <a:rPr lang="en-IN" sz="2400" dirty="0" err="1"/>
              <a:t>tcp_tick</a:t>
            </a:r>
            <a:r>
              <a:rPr lang="en-IN" sz="2400" dirty="0"/>
              <a:t>() processes network packets.</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buNone/>
            </a:pPr>
            <a:endParaRPr lang="en-IN" sz="1000" dirty="0" smtClean="0"/>
          </a:p>
          <a:p>
            <a:pPr marL="0" indent="0">
              <a:buNone/>
            </a:pPr>
            <a:r>
              <a:rPr lang="en-IN" sz="2400" dirty="0" smtClean="0"/>
              <a:t>int </a:t>
            </a:r>
            <a:r>
              <a:rPr lang="en-IN" sz="2400" dirty="0" err="1"/>
              <a:t>check_for_received_data</a:t>
            </a:r>
            <a:r>
              <a:rPr lang="en-IN" sz="2400" dirty="0"/>
              <a:t>() </a:t>
            </a:r>
            <a:endParaRPr lang="en-IN" sz="2400" dirty="0" smtClean="0"/>
          </a:p>
          <a:p>
            <a:pPr marL="0" indent="0">
              <a:buNone/>
            </a:pPr>
            <a:r>
              <a:rPr lang="en-IN" sz="2400" dirty="0" smtClean="0"/>
              <a:t>	{</a:t>
            </a:r>
            <a:endParaRPr lang="en-IN" sz="2400" dirty="0"/>
          </a:p>
          <a:p>
            <a:pPr marL="0" indent="0">
              <a:buNone/>
            </a:pPr>
            <a:r>
              <a:rPr lang="en-IN" sz="2400" dirty="0" smtClean="0"/>
              <a:t>	</a:t>
            </a:r>
            <a:r>
              <a:rPr lang="en-IN" sz="2400" dirty="0" err="1" smtClean="0"/>
              <a:t>tcp_tick</a:t>
            </a:r>
            <a:r>
              <a:rPr lang="en-IN" sz="2400" dirty="0"/>
              <a:t>(&amp;</a:t>
            </a:r>
            <a:r>
              <a:rPr lang="en-IN" sz="2400" dirty="0" err="1"/>
              <a:t>server_socket</a:t>
            </a:r>
            <a:r>
              <a:rPr lang="en-IN" sz="2400" dirty="0"/>
              <a:t>);</a:t>
            </a:r>
          </a:p>
          <a:p>
            <a:pPr marL="0" indent="0">
              <a:buNone/>
            </a:pPr>
            <a:r>
              <a:rPr lang="en-IN" sz="2400" dirty="0" smtClean="0"/>
              <a:t>	If </a:t>
            </a:r>
            <a:r>
              <a:rPr lang="en-IN" sz="2400" dirty="0"/>
              <a:t>(</a:t>
            </a:r>
            <a:r>
              <a:rPr lang="en-IN" sz="2400" dirty="0" err="1"/>
              <a:t>sock_bytesready</a:t>
            </a:r>
            <a:r>
              <a:rPr lang="en-IN" sz="2400" dirty="0"/>
              <a:t>(&amp;</a:t>
            </a:r>
            <a:r>
              <a:rPr lang="en-IN" sz="2400" dirty="0" err="1"/>
              <a:t>server_socket</a:t>
            </a:r>
            <a:r>
              <a:rPr lang="en-IN" sz="2400" dirty="0"/>
              <a:t>) == -1) </a:t>
            </a:r>
            <a:endParaRPr lang="en-IN" sz="2400" dirty="0" smtClean="0"/>
          </a:p>
          <a:p>
            <a:pPr marL="0" indent="0">
              <a:buNone/>
            </a:pPr>
            <a:r>
              <a:rPr lang="en-IN" sz="2400" dirty="0"/>
              <a:t>	</a:t>
            </a:r>
            <a:r>
              <a:rPr lang="en-IN" sz="2400" dirty="0" smtClean="0"/>
              <a:t>	{</a:t>
            </a:r>
            <a:endParaRPr lang="en-IN" sz="2400" dirty="0"/>
          </a:p>
          <a:p>
            <a:pPr marL="0" indent="0">
              <a:buNone/>
            </a:pPr>
            <a:r>
              <a:rPr lang="en-IN" sz="2400" dirty="0" smtClean="0"/>
              <a:t>		return </a:t>
            </a:r>
            <a:r>
              <a:rPr lang="en-IN" sz="2400" dirty="0"/>
              <a:t>0;</a:t>
            </a:r>
          </a:p>
          <a:p>
            <a:pPr marL="0" indent="0">
              <a:buNone/>
            </a:pPr>
            <a:r>
              <a:rPr lang="en-IN" sz="2400" dirty="0" smtClean="0"/>
              <a:t>		}</a:t>
            </a:r>
            <a:endParaRPr lang="en-IN" sz="2400" dirty="0"/>
          </a:p>
          <a:p>
            <a:pPr marL="0" indent="0">
              <a:buNone/>
            </a:pPr>
            <a:r>
              <a:rPr lang="en-IN" sz="2400" dirty="0" smtClean="0"/>
              <a:t>	else </a:t>
            </a:r>
          </a:p>
          <a:p>
            <a:pPr marL="0" indent="0">
              <a:buNone/>
            </a:pPr>
            <a:r>
              <a:rPr lang="en-IN" sz="2400" dirty="0"/>
              <a:t>	</a:t>
            </a:r>
            <a:r>
              <a:rPr lang="en-IN" sz="2400" dirty="0" smtClean="0"/>
              <a:t>	{</a:t>
            </a:r>
            <a:endParaRPr lang="en-IN" sz="2400" dirty="0"/>
          </a:p>
          <a:p>
            <a:pPr marL="0" indent="0">
              <a:buNone/>
            </a:pPr>
            <a:r>
              <a:rPr lang="en-IN" sz="2400" dirty="0" smtClean="0"/>
              <a:t>		return </a:t>
            </a:r>
            <a:r>
              <a:rPr lang="en-IN" sz="2400" dirty="0"/>
              <a:t>1;</a:t>
            </a:r>
          </a:p>
          <a:p>
            <a:pPr marL="0" indent="0">
              <a:buNone/>
            </a:pPr>
            <a:r>
              <a:rPr lang="en-IN" sz="2400" dirty="0" smtClean="0"/>
              <a:t>		}</a:t>
            </a:r>
            <a:endParaRPr lang="en-IN" sz="2400" dirty="0"/>
          </a:p>
          <a:p>
            <a:pPr marL="0" indent="0">
              <a:buNone/>
            </a:pPr>
            <a:r>
              <a:rPr lang="en-IN" sz="2400" dirty="0" smtClean="0"/>
              <a:t>	} </a:t>
            </a:r>
            <a:r>
              <a:rPr lang="en-IN" sz="2400" dirty="0"/>
              <a:t>// end </a:t>
            </a:r>
            <a:r>
              <a:rPr lang="en-IN" sz="2400" dirty="0" err="1"/>
              <a:t>check_for_received_data</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endParaRPr lang="en-IN" sz="400" b="1" dirty="0" smtClean="0">
              <a:solidFill>
                <a:srgbClr val="FF0000"/>
              </a:solidFill>
            </a:endParaRPr>
          </a:p>
          <a:p>
            <a:pPr marL="0" indent="0" algn="just">
              <a:lnSpc>
                <a:spcPct val="150000"/>
              </a:lnSpc>
              <a:buNone/>
            </a:pPr>
            <a:r>
              <a:rPr lang="en-IN" sz="2400" b="1" dirty="0" smtClean="0">
                <a:solidFill>
                  <a:srgbClr val="FF0000"/>
                </a:solidFill>
              </a:rPr>
              <a:t>Reading </a:t>
            </a:r>
            <a:r>
              <a:rPr lang="en-IN" sz="2400" b="1" dirty="0">
                <a:solidFill>
                  <a:srgbClr val="FF0000"/>
                </a:solidFill>
              </a:rPr>
              <a:t>and Responding to Received </a:t>
            </a:r>
            <a:r>
              <a:rPr lang="en-IN" sz="2400" b="1" dirty="0" smtClean="0">
                <a:solidFill>
                  <a:srgbClr val="FF0000"/>
                </a:solidFill>
              </a:rPr>
              <a:t>Data</a:t>
            </a:r>
          </a:p>
          <a:p>
            <a:pPr marL="0" indent="0" algn="just">
              <a:lnSpc>
                <a:spcPct val="150000"/>
              </a:lnSpc>
              <a:buNone/>
            </a:pPr>
            <a:endParaRPr lang="en-IN" sz="1000" b="1" dirty="0" smtClean="0">
              <a:solidFill>
                <a:srgbClr val="FF0000"/>
              </a:solidFill>
            </a:endParaRPr>
          </a:p>
          <a:p>
            <a:pPr algn="just">
              <a:lnSpc>
                <a:spcPct val="150000"/>
              </a:lnSpc>
            </a:pPr>
            <a:r>
              <a:rPr lang="en-IN" sz="2400" dirty="0"/>
              <a:t>The </a:t>
            </a:r>
            <a:r>
              <a:rPr lang="en-IN" sz="2400" dirty="0" err="1"/>
              <a:t>service_request</a:t>
            </a:r>
            <a:r>
              <a:rPr lang="en-IN" sz="2400" dirty="0"/>
              <a:t>() function reads a received byte and returns </a:t>
            </a:r>
            <a:r>
              <a:rPr lang="en-IN" sz="2400" dirty="0" smtClean="0"/>
              <a:t>a response </a:t>
            </a:r>
            <a:r>
              <a:rPr lang="en-IN" sz="2400" dirty="0"/>
              <a:t>to the remote host</a:t>
            </a:r>
            <a:r>
              <a:rPr lang="en-IN" sz="2400" dirty="0" smtClean="0"/>
              <a:t>.</a:t>
            </a:r>
          </a:p>
          <a:p>
            <a:pPr algn="just">
              <a:lnSpc>
                <a:spcPct val="150000"/>
              </a:lnSpc>
            </a:pPr>
            <a:r>
              <a:rPr lang="en-IN" sz="2400" dirty="0" err="1"/>
              <a:t>sock_fastread</a:t>
            </a:r>
            <a:r>
              <a:rPr lang="en-IN" sz="2400" dirty="0"/>
              <a:t>() </a:t>
            </a:r>
            <a:r>
              <a:rPr lang="en-IN" sz="2400" dirty="0" smtClean="0"/>
              <a:t>function reads </a:t>
            </a:r>
            <a:r>
              <a:rPr lang="en-IN" sz="2400" dirty="0"/>
              <a:t>bytes from a socket into a buffer and returns the number of bytes </a:t>
            </a:r>
            <a:r>
              <a:rPr lang="en-IN" sz="2400" dirty="0" smtClean="0"/>
              <a:t>read or </a:t>
            </a:r>
            <a:r>
              <a:rPr lang="en-IN" sz="2400" dirty="0"/>
              <a:t>-1 on error</a:t>
            </a:r>
            <a:r>
              <a:rPr lang="en-IN" sz="2400" dirty="0" smtClean="0"/>
              <a:t>.</a:t>
            </a:r>
          </a:p>
          <a:p>
            <a:pPr algn="just">
              <a:lnSpc>
                <a:spcPct val="150000"/>
              </a:lnSpc>
            </a:pPr>
            <a:r>
              <a:rPr lang="en-IN" sz="2400" dirty="0"/>
              <a:t>The function requires a pointer to a socket to read </a:t>
            </a:r>
            <a:r>
              <a:rPr lang="en-IN" sz="2400" dirty="0" smtClean="0"/>
              <a:t>from (&amp;</a:t>
            </a:r>
            <a:r>
              <a:rPr lang="en-IN" sz="2400" dirty="0" err="1"/>
              <a:t>server_socket</a:t>
            </a:r>
            <a:r>
              <a:rPr lang="en-IN" sz="2400" dirty="0"/>
              <a:t>), the byte array to place the data in (</a:t>
            </a:r>
            <a:r>
              <a:rPr lang="en-IN" sz="2400" dirty="0" err="1"/>
              <a:t>server_buffer</a:t>
            </a:r>
            <a:r>
              <a:rPr lang="en-IN" sz="2400" dirty="0" smtClean="0"/>
              <a:t>), and </a:t>
            </a:r>
            <a:r>
              <a:rPr lang="en-IN" sz="2400" dirty="0"/>
              <a:t>the maximum number of bytes to read (</a:t>
            </a:r>
            <a:r>
              <a:rPr lang="en-IN" sz="2400" dirty="0" err="1"/>
              <a:t>sizeof</a:t>
            </a:r>
            <a:r>
              <a:rPr lang="en-IN" sz="2400" dirty="0"/>
              <a:t>(</a:t>
            </a:r>
            <a:r>
              <a:rPr lang="en-IN" sz="2400" dirty="0" err="1"/>
              <a:t>server_buffer</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buNone/>
            </a:pPr>
            <a:r>
              <a:rPr lang="en-IN" sz="2400" dirty="0" smtClean="0"/>
              <a:t>	</a:t>
            </a:r>
            <a:r>
              <a:rPr lang="en-IN" sz="2000" dirty="0" smtClean="0"/>
              <a:t>void </a:t>
            </a:r>
            <a:r>
              <a:rPr lang="en-IN" sz="2000" dirty="0" err="1"/>
              <a:t>service_request</a:t>
            </a:r>
            <a:r>
              <a:rPr lang="en-IN" sz="2000" dirty="0"/>
              <a:t>() {</a:t>
            </a:r>
          </a:p>
          <a:p>
            <a:pPr marL="0" indent="0">
              <a:buNone/>
            </a:pPr>
            <a:r>
              <a:rPr lang="en-IN" sz="2000" dirty="0" smtClean="0"/>
              <a:t>	</a:t>
            </a:r>
            <a:r>
              <a:rPr lang="en-IN" sz="2000" dirty="0" err="1" smtClean="0"/>
              <a:t>bytes_read</a:t>
            </a:r>
            <a:r>
              <a:rPr lang="en-IN" sz="2000" dirty="0" smtClean="0"/>
              <a:t> </a:t>
            </a:r>
            <a:r>
              <a:rPr lang="en-IN" sz="2000" dirty="0"/>
              <a:t>= </a:t>
            </a:r>
            <a:r>
              <a:rPr lang="en-IN" sz="2000" dirty="0" err="1"/>
              <a:t>sock_fastread</a:t>
            </a:r>
            <a:r>
              <a:rPr lang="en-IN" sz="2000" dirty="0"/>
              <a:t>(&amp;</a:t>
            </a:r>
            <a:r>
              <a:rPr lang="en-IN" sz="2000" dirty="0" err="1"/>
              <a:t>server_socket</a:t>
            </a:r>
            <a:r>
              <a:rPr lang="en-IN" sz="2000" dirty="0"/>
              <a:t>,</a:t>
            </a:r>
          </a:p>
          <a:p>
            <a:pPr marL="0" indent="0">
              <a:buNone/>
            </a:pPr>
            <a:r>
              <a:rPr lang="en-IN" sz="2000" dirty="0" smtClean="0"/>
              <a:t>			</a:t>
            </a:r>
            <a:r>
              <a:rPr lang="en-IN" sz="2000" dirty="0" err="1" smtClean="0"/>
              <a:t>server_buffer</a:t>
            </a:r>
            <a:r>
              <a:rPr lang="en-IN" sz="2000" dirty="0"/>
              <a:t>, </a:t>
            </a:r>
            <a:r>
              <a:rPr lang="en-IN" sz="2000" dirty="0" err="1"/>
              <a:t>sizeof</a:t>
            </a:r>
            <a:r>
              <a:rPr lang="en-IN" sz="2000" dirty="0"/>
              <a:t>(</a:t>
            </a:r>
            <a:r>
              <a:rPr lang="en-IN" sz="2000" dirty="0" err="1"/>
              <a:t>server_buffer</a:t>
            </a:r>
            <a:r>
              <a:rPr lang="en-IN" sz="2000" dirty="0" smtClean="0"/>
              <a:t>));</a:t>
            </a:r>
          </a:p>
          <a:p>
            <a:pPr marL="0" indent="0">
              <a:buNone/>
            </a:pPr>
            <a:endParaRPr lang="en-IN" altLang="en-US" sz="1000" dirty="0">
              <a:solidFill>
                <a:srgbClr val="FF0000"/>
              </a:solidFill>
              <a:latin typeface="+mj-lt"/>
              <a:cs typeface="Times New Roman" panose="02020603050405020304" pitchFamily="18" charset="0"/>
            </a:endParaRPr>
          </a:p>
          <a:p>
            <a:pPr algn="just">
              <a:lnSpc>
                <a:spcPct val="150000"/>
              </a:lnSpc>
            </a:pPr>
            <a:r>
              <a:rPr lang="en-IN" sz="2400" dirty="0"/>
              <a:t>If a byte was received, the code increments it, resetting to 0 on receiving </a:t>
            </a:r>
            <a:r>
              <a:rPr lang="en-IN" sz="2400" dirty="0" smtClean="0"/>
              <a:t>a byte </a:t>
            </a:r>
            <a:r>
              <a:rPr lang="en-IN" sz="2400" dirty="0"/>
              <a:t>of 255</a:t>
            </a:r>
            <a:r>
              <a:rPr lang="en-IN" sz="2400" dirty="0" smtClean="0"/>
              <a:t>.</a:t>
            </a:r>
          </a:p>
          <a:p>
            <a:pPr algn="just">
              <a:lnSpc>
                <a:spcPct val="150000"/>
              </a:lnSpc>
            </a:pPr>
            <a:endParaRPr lang="en-IN" sz="1000" dirty="0" smtClean="0"/>
          </a:p>
          <a:p>
            <a:pPr marL="0" indent="0">
              <a:buNone/>
            </a:pPr>
            <a:r>
              <a:rPr lang="en-IN" sz="2000" dirty="0" smtClean="0"/>
              <a:t>	if (</a:t>
            </a:r>
            <a:r>
              <a:rPr lang="en-IN" sz="2000" dirty="0" err="1" smtClean="0"/>
              <a:t>bytes_read</a:t>
            </a:r>
            <a:r>
              <a:rPr lang="en-IN" sz="2000" dirty="0" smtClean="0"/>
              <a:t> &gt; 0) {</a:t>
            </a:r>
          </a:p>
          <a:p>
            <a:pPr marL="0" indent="0">
              <a:buNone/>
            </a:pPr>
            <a:r>
              <a:rPr lang="en-IN" sz="2000" dirty="0" smtClean="0"/>
              <a:t>	</a:t>
            </a:r>
            <a:r>
              <a:rPr lang="en-IN" sz="2000" dirty="0" err="1" smtClean="0"/>
              <a:t>printf</a:t>
            </a:r>
            <a:r>
              <a:rPr lang="en-IN" sz="2000" dirty="0" smtClean="0"/>
              <a:t>("Byte received = %d \n", </a:t>
            </a:r>
            <a:r>
              <a:rPr lang="en-IN" sz="2000" dirty="0" err="1" smtClean="0"/>
              <a:t>server_buffer</a:t>
            </a:r>
            <a:r>
              <a:rPr lang="en-IN" sz="2000" dirty="0" smtClean="0"/>
              <a:t>[0]);</a:t>
            </a:r>
          </a:p>
          <a:p>
            <a:pPr marL="0" indent="0">
              <a:buNone/>
            </a:pPr>
            <a:r>
              <a:rPr lang="en-IN" sz="2000" dirty="0" smtClean="0"/>
              <a:t>	if (</a:t>
            </a:r>
            <a:r>
              <a:rPr lang="en-IN" sz="2000" dirty="0" err="1" smtClean="0"/>
              <a:t>server_buffer</a:t>
            </a:r>
            <a:r>
              <a:rPr lang="en-IN" sz="2000" dirty="0" smtClean="0"/>
              <a:t>[0] == 255) 	{</a:t>
            </a:r>
          </a:p>
          <a:p>
            <a:pPr marL="0" indent="0">
              <a:buNone/>
            </a:pPr>
            <a:r>
              <a:rPr lang="en-IN" sz="2000" dirty="0" smtClean="0"/>
              <a:t>					</a:t>
            </a:r>
            <a:r>
              <a:rPr lang="en-IN" sz="2000" dirty="0" err="1" smtClean="0"/>
              <a:t>server_buffer</a:t>
            </a:r>
            <a:r>
              <a:rPr lang="en-IN" sz="2000" dirty="0" smtClean="0"/>
              <a:t>[0] = 0;</a:t>
            </a:r>
          </a:p>
          <a:p>
            <a:pPr marL="0" indent="0">
              <a:buNone/>
            </a:pPr>
            <a:r>
              <a:rPr lang="en-IN" sz="2000" dirty="0" smtClean="0"/>
              <a:t>					}</a:t>
            </a:r>
          </a:p>
          <a:p>
            <a:pPr marL="0" indent="0">
              <a:buNone/>
            </a:pPr>
            <a:r>
              <a:rPr lang="en-IN" sz="2000" dirty="0" smtClean="0"/>
              <a:t>	else 	{</a:t>
            </a:r>
          </a:p>
          <a:p>
            <a:pPr marL="0" indent="0">
              <a:buNone/>
            </a:pPr>
            <a:r>
              <a:rPr lang="en-IN" sz="2000" dirty="0" smtClean="0"/>
              <a:t>		</a:t>
            </a:r>
            <a:r>
              <a:rPr lang="en-IN" sz="2000" dirty="0" err="1" smtClean="0"/>
              <a:t>server_buffer</a:t>
            </a:r>
            <a:r>
              <a:rPr lang="en-IN" sz="2000" dirty="0" smtClean="0"/>
              <a:t>[0]=</a:t>
            </a:r>
            <a:r>
              <a:rPr lang="en-IN" sz="2000" dirty="0" err="1" smtClean="0"/>
              <a:t>server_buffer</a:t>
            </a:r>
            <a:r>
              <a:rPr lang="en-IN" sz="2000" dirty="0" smtClean="0"/>
              <a:t>[0] + 1;</a:t>
            </a:r>
          </a:p>
          <a:p>
            <a:pPr marL="0" indent="0">
              <a:buNone/>
            </a:pPr>
            <a:r>
              <a:rPr lang="en-IN" sz="2000" dirty="0" smtClean="0"/>
              <a:t>		}</a:t>
            </a:r>
            <a:endParaRPr lang="en-US" altLang="en-US" sz="20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r>
              <a:rPr lang="en-IN" sz="2400" dirty="0" err="1"/>
              <a:t>sock_write</a:t>
            </a:r>
            <a:r>
              <a:rPr lang="en-IN" sz="2400" dirty="0"/>
              <a:t>() function writes the incremented byte to </a:t>
            </a:r>
            <a:r>
              <a:rPr lang="en-IN" sz="2400" dirty="0" smtClean="0"/>
              <a:t>the socket</a:t>
            </a:r>
            <a:r>
              <a:rPr lang="en-IN" sz="2400" dirty="0"/>
              <a:t>, which causes the byte to be sent on the network to the remote host</a:t>
            </a:r>
            <a:r>
              <a:rPr lang="en-IN" sz="2400" dirty="0" smtClean="0"/>
              <a:t>.</a:t>
            </a:r>
          </a:p>
          <a:p>
            <a:pPr marL="0" indent="0">
              <a:buNone/>
            </a:pPr>
            <a:r>
              <a:rPr lang="en-IN" sz="1800" dirty="0" smtClean="0"/>
              <a:t>	</a:t>
            </a:r>
            <a:r>
              <a:rPr lang="en-IN" sz="1800" dirty="0" err="1" smtClean="0"/>
              <a:t>return_value</a:t>
            </a:r>
            <a:r>
              <a:rPr lang="en-IN" sz="1800" dirty="0" smtClean="0"/>
              <a:t> </a:t>
            </a:r>
            <a:r>
              <a:rPr lang="en-IN" sz="1800" dirty="0"/>
              <a:t>= </a:t>
            </a:r>
            <a:r>
              <a:rPr lang="en-IN" sz="1800" dirty="0" err="1"/>
              <a:t>sock_write</a:t>
            </a:r>
            <a:r>
              <a:rPr lang="en-IN" sz="1800" dirty="0"/>
              <a:t>(&amp;</a:t>
            </a:r>
            <a:r>
              <a:rPr lang="en-IN" sz="1800" dirty="0" err="1"/>
              <a:t>server_socket</a:t>
            </a:r>
            <a:r>
              <a:rPr lang="en-IN" sz="1800" dirty="0" smtClean="0"/>
              <a:t>, </a:t>
            </a:r>
            <a:r>
              <a:rPr lang="en-IN" sz="1800" dirty="0" err="1" smtClean="0"/>
              <a:t>server_buffer</a:t>
            </a:r>
            <a:r>
              <a:rPr lang="en-IN" sz="1800" dirty="0"/>
              <a:t>, 1);</a:t>
            </a:r>
          </a:p>
          <a:p>
            <a:pPr marL="0" indent="0">
              <a:buNone/>
            </a:pPr>
            <a:r>
              <a:rPr lang="en-IN" sz="1800" dirty="0" smtClean="0"/>
              <a:t>	if </a:t>
            </a:r>
            <a:r>
              <a:rPr lang="en-IN" sz="1800" dirty="0"/>
              <a:t>(</a:t>
            </a:r>
            <a:r>
              <a:rPr lang="en-IN" sz="1800" dirty="0" err="1"/>
              <a:t>return_value</a:t>
            </a:r>
            <a:r>
              <a:rPr lang="en-IN" sz="1800" dirty="0"/>
              <a:t> != -1</a:t>
            </a:r>
            <a:r>
              <a:rPr lang="en-IN" sz="1800" dirty="0" smtClean="0"/>
              <a:t>)	 </a:t>
            </a:r>
            <a:r>
              <a:rPr lang="en-IN" sz="1800" dirty="0"/>
              <a:t>{</a:t>
            </a:r>
          </a:p>
          <a:p>
            <a:pPr marL="0" indent="0">
              <a:buNone/>
            </a:pPr>
            <a:r>
              <a:rPr lang="en-IN" sz="1800" dirty="0" smtClean="0"/>
              <a:t>				</a:t>
            </a:r>
            <a:r>
              <a:rPr lang="en-IN" sz="1800" dirty="0" err="1" smtClean="0"/>
              <a:t>printf</a:t>
            </a:r>
            <a:r>
              <a:rPr lang="en-IN" sz="1800" dirty="0"/>
              <a:t>("Byte sent = %d \n", </a:t>
            </a:r>
            <a:r>
              <a:rPr lang="en-IN" sz="1800" dirty="0" err="1"/>
              <a:t>server_buffer</a:t>
            </a:r>
            <a:r>
              <a:rPr lang="en-IN" sz="1800" dirty="0"/>
              <a:t>[0]);</a:t>
            </a:r>
          </a:p>
          <a:p>
            <a:pPr marL="0" indent="0">
              <a:buNone/>
            </a:pPr>
            <a:r>
              <a:rPr lang="en-IN" sz="1800" dirty="0" smtClean="0"/>
              <a:t>				}</a:t>
            </a:r>
            <a:endParaRPr lang="en-IN" sz="1800" dirty="0"/>
          </a:p>
          <a:p>
            <a:pPr marL="0" indent="0">
              <a:buNone/>
            </a:pPr>
            <a:r>
              <a:rPr lang="en-IN" sz="1800" dirty="0" smtClean="0"/>
              <a:t>		else	{</a:t>
            </a:r>
            <a:endParaRPr lang="en-IN" sz="1800" dirty="0"/>
          </a:p>
          <a:p>
            <a:pPr marL="0" indent="0">
              <a:buNone/>
            </a:pPr>
            <a:r>
              <a:rPr lang="en-IN" sz="1800" dirty="0" smtClean="0"/>
              <a:t>			</a:t>
            </a:r>
            <a:r>
              <a:rPr lang="en-IN" sz="1800" dirty="0" err="1" smtClean="0"/>
              <a:t>printf</a:t>
            </a:r>
            <a:r>
              <a:rPr lang="en-IN" sz="1800" dirty="0"/>
              <a:t>("Error writing to socket. \n");</a:t>
            </a:r>
          </a:p>
          <a:p>
            <a:pPr marL="0" indent="0">
              <a:buNone/>
            </a:pPr>
            <a:r>
              <a:rPr lang="en-IN" sz="1800" dirty="0" smtClean="0"/>
              <a:t>			}</a:t>
            </a:r>
          </a:p>
          <a:p>
            <a:pPr marL="0" indent="0">
              <a:buNone/>
            </a:pPr>
            <a:r>
              <a:rPr lang="en-IN" sz="1800" dirty="0" smtClean="0"/>
              <a:t>	} </a:t>
            </a:r>
            <a:r>
              <a:rPr lang="en-IN" sz="1800" dirty="0"/>
              <a:t>// end if (</a:t>
            </a:r>
            <a:r>
              <a:rPr lang="en-IN" sz="1800" dirty="0" err="1"/>
              <a:t>bytes_read</a:t>
            </a:r>
            <a:r>
              <a:rPr lang="en-IN" sz="1800" dirty="0"/>
              <a:t> &gt; 0)</a:t>
            </a:r>
          </a:p>
          <a:p>
            <a:pPr marL="0" indent="0">
              <a:buNone/>
            </a:pPr>
            <a:r>
              <a:rPr lang="en-IN" sz="1800" dirty="0" smtClean="0"/>
              <a:t>	else 	{</a:t>
            </a:r>
            <a:endParaRPr lang="en-IN" sz="1800" dirty="0"/>
          </a:p>
          <a:p>
            <a:pPr marL="0" indent="0">
              <a:buNone/>
            </a:pPr>
            <a:r>
              <a:rPr lang="en-IN" sz="1800" dirty="0" smtClean="0"/>
              <a:t>		</a:t>
            </a:r>
            <a:r>
              <a:rPr lang="en-IN" sz="1800" dirty="0" err="1" smtClean="0"/>
              <a:t>printf</a:t>
            </a:r>
            <a:r>
              <a:rPr lang="en-IN" sz="1800" dirty="0"/>
              <a:t>("Error reading from socket. \n");</a:t>
            </a:r>
          </a:p>
          <a:p>
            <a:pPr marL="0" indent="0">
              <a:buNone/>
            </a:pPr>
            <a:r>
              <a:rPr lang="en-IN" sz="1800" dirty="0" smtClean="0"/>
              <a:t>		}</a:t>
            </a:r>
            <a:endParaRPr lang="en-IN" sz="1800" dirty="0"/>
          </a:p>
          <a:p>
            <a:pPr marL="0" indent="0">
              <a:buNone/>
            </a:pPr>
            <a:r>
              <a:rPr lang="en-IN" sz="1800" dirty="0" smtClean="0"/>
              <a:t>	} </a:t>
            </a:r>
            <a:r>
              <a:rPr lang="en-IN" sz="1800" dirty="0"/>
              <a:t>// end </a:t>
            </a:r>
            <a:r>
              <a:rPr lang="en-IN" sz="1800" dirty="0" err="1"/>
              <a:t>service_request</a:t>
            </a:r>
            <a:r>
              <a:rPr lang="en-IN" sz="1800" dirty="0"/>
              <a:t>()</a:t>
            </a:r>
            <a:endParaRPr lang="en-US" altLang="en-US" sz="18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ctr">
              <a:lnSpc>
                <a:spcPct val="150000"/>
              </a:lnSpc>
              <a:buNone/>
            </a:pPr>
            <a:endParaRPr lang="en-IN" sz="1000" dirty="0" smtClean="0"/>
          </a:p>
          <a:p>
            <a:pPr marL="0" indent="0" algn="ctr">
              <a:lnSpc>
                <a:spcPct val="150000"/>
              </a:lnSpc>
              <a:buNone/>
            </a:pPr>
            <a:r>
              <a:rPr lang="en-IN" sz="2400" dirty="0" smtClean="0"/>
              <a:t>UDP </a:t>
            </a:r>
            <a:r>
              <a:rPr lang="en-IN" sz="2400" dirty="0"/>
              <a:t>and TCP are two popular protocols for exchanging data </a:t>
            </a:r>
            <a:r>
              <a:rPr lang="en-IN" sz="2400" dirty="0" smtClean="0"/>
              <a:t>over local </a:t>
            </a:r>
            <a:r>
              <a:rPr lang="en-IN" sz="2400" dirty="0"/>
              <a:t>networks and the Internet.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76872"/>
            <a:ext cx="853091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ctr">
              <a:lnSpc>
                <a:spcPct val="150000"/>
              </a:lnSpc>
              <a:buNone/>
            </a:pPr>
            <a:endParaRPr lang="en-IN" sz="1000" dirty="0" smtClean="0"/>
          </a:p>
          <a:p>
            <a:pPr marL="0" indent="0" algn="ctr">
              <a:lnSpc>
                <a:spcPct val="150000"/>
              </a:lnSpc>
              <a:buNone/>
            </a:pPr>
            <a:r>
              <a:rPr lang="en-IN" sz="2400" dirty="0" smtClean="0"/>
              <a:t>Examples </a:t>
            </a:r>
            <a:r>
              <a:rPr lang="en-IN" sz="2400" dirty="0"/>
              <a:t>of standard protocols and their assigned port numbers.</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78" y="1556792"/>
            <a:ext cx="810277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a:solidFill>
                  <a:srgbClr val="FF0000"/>
                </a:solidFill>
              </a:rPr>
              <a:t>Supporting UDP in Embedded </a:t>
            </a:r>
            <a:r>
              <a:rPr lang="en-IN" sz="2400" b="1" dirty="0" smtClean="0">
                <a:solidFill>
                  <a:srgbClr val="FF0000"/>
                </a:solidFill>
              </a:rPr>
              <a:t>Systems</a:t>
            </a:r>
          </a:p>
          <a:p>
            <a:pPr algn="just">
              <a:lnSpc>
                <a:spcPct val="150000"/>
              </a:lnSpc>
            </a:pPr>
            <a:r>
              <a:rPr lang="en-IN" sz="2400" dirty="0"/>
              <a:t>To send a datagram using UDP, a computer in an Ethernet network must </a:t>
            </a:r>
            <a:r>
              <a:rPr lang="en-IN" sz="2400" dirty="0" smtClean="0"/>
              <a:t>do the </a:t>
            </a:r>
            <a:r>
              <a:rPr lang="en-IN" sz="2400" dirty="0"/>
              <a:t>following</a:t>
            </a:r>
            <a:r>
              <a:rPr lang="en-IN" sz="2400" dirty="0" smtClean="0"/>
              <a:t>:</a:t>
            </a:r>
          </a:p>
          <a:p>
            <a:pPr marL="457200" indent="-457200" algn="just">
              <a:lnSpc>
                <a:spcPct val="150000"/>
              </a:lnSpc>
              <a:buAutoNum type="arabicPeriod"/>
            </a:pPr>
            <a:r>
              <a:rPr lang="en-IN" sz="2400" dirty="0" smtClean="0"/>
              <a:t>Place </a:t>
            </a:r>
            <a:r>
              <a:rPr lang="en-IN" sz="2400" dirty="0"/>
              <a:t>the destination port number and datagram length in the </a:t>
            </a:r>
            <a:r>
              <a:rPr lang="en-IN" sz="2400" dirty="0" smtClean="0"/>
              <a:t>appropriate locations </a:t>
            </a:r>
            <a:r>
              <a:rPr lang="en-IN" sz="2400" dirty="0"/>
              <a:t>in the UDP header. The source port number and </a:t>
            </a:r>
            <a:r>
              <a:rPr lang="en-IN" sz="2400" dirty="0" smtClean="0"/>
              <a:t>checksum in </a:t>
            </a:r>
            <a:r>
              <a:rPr lang="en-IN" sz="2400" dirty="0"/>
              <a:t>the header are optional. Computing the checksum requires </a:t>
            </a:r>
            <a:r>
              <a:rPr lang="en-IN" sz="2400" dirty="0" smtClean="0"/>
              <a:t>knowing the </a:t>
            </a:r>
            <a:r>
              <a:rPr lang="en-IN" sz="2400" dirty="0"/>
              <a:t>IP addresses of the source and destination</a:t>
            </a:r>
            <a:r>
              <a:rPr lang="en-IN" sz="2400" dirty="0" smtClean="0"/>
              <a:t>.</a:t>
            </a:r>
          </a:p>
          <a:p>
            <a:pPr marL="457200" indent="-457200" algn="just">
              <a:lnSpc>
                <a:spcPct val="150000"/>
              </a:lnSpc>
              <a:buAutoNum type="arabicPeriod"/>
            </a:pPr>
            <a:r>
              <a:rPr lang="en-IN" sz="2400" dirty="0"/>
              <a:t>Append the data to send to the header.</a:t>
            </a:r>
            <a:endParaRPr lang="en-IN" sz="2400" dirty="0" smtClean="0"/>
          </a:p>
          <a:p>
            <a:pPr marL="457200" indent="-457200" algn="just">
              <a:lnSpc>
                <a:spcPct val="150000"/>
              </a:lnSpc>
              <a:buAutoNum type="arabicPeriod"/>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457200" indent="-457200" algn="just">
              <a:lnSpc>
                <a:spcPct val="150000"/>
              </a:lnSpc>
              <a:buAutoNum type="arabicPeriod" startAt="3"/>
            </a:pPr>
            <a:endParaRPr lang="en-IN" sz="2400" dirty="0" smtClean="0"/>
          </a:p>
          <a:p>
            <a:pPr marL="457200" indent="-457200" algn="just">
              <a:lnSpc>
                <a:spcPct val="150000"/>
              </a:lnSpc>
              <a:buAutoNum type="arabicPeriod" startAt="3"/>
            </a:pPr>
            <a:r>
              <a:rPr lang="en-IN" sz="2400" dirty="0" smtClean="0"/>
              <a:t>Place </a:t>
            </a:r>
            <a:r>
              <a:rPr lang="en-IN" sz="2400" dirty="0"/>
              <a:t>the UDP datagram in the data portion of an IP datagram. The </a:t>
            </a:r>
            <a:r>
              <a:rPr lang="en-IN" sz="2400" dirty="0" smtClean="0"/>
              <a:t>IP datagram </a:t>
            </a:r>
            <a:r>
              <a:rPr lang="en-IN" sz="2400" dirty="0"/>
              <a:t>requires source and destination IP addresses and a </a:t>
            </a:r>
            <a:r>
              <a:rPr lang="en-IN" sz="2400" dirty="0" smtClean="0"/>
              <a:t>checksum computed </a:t>
            </a:r>
            <a:r>
              <a:rPr lang="en-IN" sz="2400" dirty="0"/>
              <a:t>on the header</a:t>
            </a:r>
            <a:r>
              <a:rPr lang="en-IN" sz="2400" dirty="0" smtClean="0"/>
              <a:t>.</a:t>
            </a:r>
          </a:p>
          <a:p>
            <a:pPr marL="457200" indent="-457200" algn="just">
              <a:lnSpc>
                <a:spcPct val="150000"/>
              </a:lnSpc>
              <a:buAutoNum type="arabicPeriod" startAt="3"/>
            </a:pPr>
            <a:endParaRPr lang="en-IN" sz="2400" dirty="0" smtClean="0"/>
          </a:p>
          <a:p>
            <a:pPr marL="457200" indent="-457200" algn="just">
              <a:lnSpc>
                <a:spcPct val="150000"/>
              </a:lnSpc>
              <a:buAutoNum type="arabicPeriod" startAt="3"/>
            </a:pPr>
            <a:r>
              <a:rPr lang="en-IN" sz="2400" dirty="0" smtClean="0"/>
              <a:t>Pass </a:t>
            </a:r>
            <a:r>
              <a:rPr lang="en-IN" sz="2400" dirty="0"/>
              <a:t>the IP datagram to the Ethernet controller’s driver for sending </a:t>
            </a:r>
            <a:r>
              <a:rPr lang="en-IN" sz="2400" dirty="0" smtClean="0"/>
              <a:t>on the </a:t>
            </a:r>
            <a:r>
              <a:rPr lang="en-IN" sz="2400" dirty="0"/>
              <a:t>network.</a:t>
            </a:r>
            <a:endParaRPr lang="en-IN" sz="2400" dirty="0" smtClean="0"/>
          </a:p>
          <a:p>
            <a:pPr marL="0" indent="0" algn="just">
              <a:lnSpc>
                <a:spcPct val="150000"/>
              </a:lnSpc>
              <a:buNone/>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To receive a datagram using UDP, a computer in an Ethernet network </a:t>
            </a:r>
            <a:r>
              <a:rPr lang="en-IN" sz="2400" dirty="0" smtClean="0"/>
              <a:t>must do </a:t>
            </a:r>
            <a:r>
              <a:rPr lang="en-IN" sz="2400" dirty="0"/>
              <a:t>the following</a:t>
            </a:r>
            <a:r>
              <a:rPr lang="en-IN" sz="2400" dirty="0" smtClean="0"/>
              <a:t>:</a:t>
            </a:r>
          </a:p>
          <a:p>
            <a:pPr marL="457200" indent="-457200" algn="just">
              <a:lnSpc>
                <a:spcPct val="150000"/>
              </a:lnSpc>
              <a:buAutoNum type="arabicPeriod"/>
            </a:pPr>
            <a:r>
              <a:rPr lang="en-IN" sz="2400" dirty="0" smtClean="0"/>
              <a:t>Receive </a:t>
            </a:r>
            <a:r>
              <a:rPr lang="en-IN" sz="2400" dirty="0"/>
              <a:t>an IP datagram from the Ethernet controller’s driver</a:t>
            </a:r>
            <a:r>
              <a:rPr lang="en-IN" sz="2400" dirty="0" smtClean="0"/>
              <a:t>.</a:t>
            </a:r>
          </a:p>
          <a:p>
            <a:pPr marL="457200" indent="-457200" algn="just">
              <a:lnSpc>
                <a:spcPct val="150000"/>
              </a:lnSpc>
              <a:buAutoNum type="arabicPeriod"/>
            </a:pPr>
            <a:r>
              <a:rPr lang="en-IN" sz="2400" dirty="0" smtClean="0"/>
              <a:t>Strip </a:t>
            </a:r>
            <a:r>
              <a:rPr lang="en-IN" sz="2400" dirty="0"/>
              <a:t>the IP header from the datagram. Calculate the IP checksum </a:t>
            </a:r>
            <a:r>
              <a:rPr lang="en-IN" sz="2400" dirty="0" smtClean="0"/>
              <a:t>and compare </a:t>
            </a:r>
            <a:r>
              <a:rPr lang="en-IN" sz="2400" dirty="0"/>
              <a:t>the result with the received value</a:t>
            </a:r>
            <a:r>
              <a:rPr lang="en-IN" sz="2400" dirty="0" smtClean="0"/>
              <a:t>.</a:t>
            </a:r>
          </a:p>
          <a:p>
            <a:pPr marL="457200" indent="-457200" algn="just">
              <a:lnSpc>
                <a:spcPct val="150000"/>
              </a:lnSpc>
              <a:buAutoNum type="arabicPeriod"/>
            </a:pPr>
            <a:r>
              <a:rPr lang="en-IN" sz="2400" dirty="0" smtClean="0"/>
              <a:t>If </a:t>
            </a:r>
            <a:r>
              <a:rPr lang="en-IN" sz="2400" dirty="0"/>
              <a:t>the checksums match, strip the header from the UDP datagram. </a:t>
            </a:r>
            <a:r>
              <a:rPr lang="en-IN" sz="2400" dirty="0" smtClean="0"/>
              <a:t>If using </a:t>
            </a:r>
            <a:r>
              <a:rPr lang="en-IN" sz="2400" dirty="0"/>
              <a:t>the UDP checksum, calculate its value and compare it to </a:t>
            </a:r>
            <a:r>
              <a:rPr lang="en-IN" sz="2400" dirty="0" smtClean="0"/>
              <a:t>the received </a:t>
            </a:r>
            <a:r>
              <a:rPr lang="en-IN" sz="2400" dirty="0"/>
              <a:t>checksum</a:t>
            </a:r>
            <a:r>
              <a:rPr lang="en-IN" sz="2400" dirty="0" smtClean="0"/>
              <a:t>.</a:t>
            </a:r>
          </a:p>
          <a:p>
            <a:pPr marL="457200" indent="-457200" algn="just">
              <a:lnSpc>
                <a:spcPct val="150000"/>
              </a:lnSpc>
              <a:buAutoNum type="arabicPeriod"/>
            </a:pPr>
            <a:r>
              <a:rPr lang="en-IN" sz="2400" dirty="0" smtClean="0"/>
              <a:t>Use </a:t>
            </a:r>
            <a:r>
              <a:rPr lang="en-IN" sz="2400" dirty="0"/>
              <a:t>the destination port number to decide where to pass the </a:t>
            </a:r>
            <a:r>
              <a:rPr lang="en-IN" sz="2400" dirty="0" smtClean="0"/>
              <a:t>received data</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400" dirty="0" smtClean="0"/>
          </a:p>
          <a:p>
            <a:pPr algn="just">
              <a:lnSpc>
                <a:spcPct val="150000"/>
              </a:lnSpc>
            </a:pPr>
            <a:r>
              <a:rPr lang="en-IN" sz="2400" dirty="0" smtClean="0"/>
              <a:t>The </a:t>
            </a:r>
            <a:r>
              <a:rPr lang="en-IN" sz="2400" dirty="0"/>
              <a:t>default macro, TCPCONFIG 0, does no configuring, so with this option</a:t>
            </a:r>
            <a:r>
              <a:rPr lang="en-IN" sz="2400" dirty="0" smtClean="0"/>
              <a:t>, the </a:t>
            </a:r>
            <a:r>
              <a:rPr lang="en-IN" sz="2400" dirty="0"/>
              <a:t>main program has to provide the configuration information</a:t>
            </a:r>
            <a:r>
              <a:rPr lang="en-IN" sz="2400" dirty="0" smtClean="0"/>
              <a:t>.</a:t>
            </a:r>
          </a:p>
          <a:p>
            <a:pPr algn="just">
              <a:lnSpc>
                <a:spcPct val="150000"/>
              </a:lnSpc>
            </a:pPr>
            <a:endParaRPr lang="en-IN" sz="1000" dirty="0" smtClean="0"/>
          </a:p>
          <a:p>
            <a:pPr algn="just">
              <a:lnSpc>
                <a:spcPct val="150000"/>
              </a:lnSpc>
            </a:pPr>
            <a:r>
              <a:rPr lang="en-IN" sz="2400" dirty="0"/>
              <a:t>To use TCPCONFIG 0 with a static IP address, </a:t>
            </a:r>
            <a:r>
              <a:rPr lang="en-IN" sz="2400" dirty="0" smtClean="0"/>
              <a:t>a program </a:t>
            </a:r>
            <a:r>
              <a:rPr lang="en-IN" sz="2400" dirty="0"/>
              <a:t>should define values for the constants below, as needed</a:t>
            </a:r>
            <a:r>
              <a:rPr lang="en-IN" sz="2400" dirty="0" smtClean="0"/>
              <a:t>:</a:t>
            </a:r>
          </a:p>
          <a:p>
            <a:pPr marL="0" indent="0" algn="just">
              <a:lnSpc>
                <a:spcPct val="150000"/>
              </a:lnSpc>
              <a:buNone/>
            </a:pPr>
            <a:r>
              <a:rPr lang="en-IN" sz="2400" dirty="0" smtClean="0"/>
              <a:t>		#</a:t>
            </a:r>
            <a:r>
              <a:rPr lang="en-IN" sz="2400" dirty="0"/>
              <a:t>define _PRIMARY_STATIC_IP "192.168.111.7"</a:t>
            </a:r>
          </a:p>
          <a:p>
            <a:pPr marL="0" indent="0" algn="just">
              <a:lnSpc>
                <a:spcPct val="150000"/>
              </a:lnSpc>
              <a:buNone/>
            </a:pPr>
            <a:r>
              <a:rPr lang="en-IN" sz="2400" dirty="0" smtClean="0"/>
              <a:t>		#</a:t>
            </a:r>
            <a:r>
              <a:rPr lang="en-IN" sz="2400" dirty="0"/>
              <a:t>define _PRIMARY_NETMASK "255.255.255.0"</a:t>
            </a:r>
          </a:p>
          <a:p>
            <a:pPr marL="0" indent="0" algn="just">
              <a:lnSpc>
                <a:spcPct val="150000"/>
              </a:lnSpc>
              <a:buNone/>
            </a:pPr>
            <a:r>
              <a:rPr lang="en-IN" sz="2400" dirty="0" smtClean="0"/>
              <a:t>		#</a:t>
            </a:r>
            <a:r>
              <a:rPr lang="en-IN" sz="2400" dirty="0"/>
              <a:t>define MY_NAMESERVER "192.168.111.2"</a:t>
            </a:r>
          </a:p>
          <a:p>
            <a:pPr marL="0" indent="0" algn="just">
              <a:lnSpc>
                <a:spcPct val="150000"/>
              </a:lnSpc>
              <a:buNone/>
            </a:pPr>
            <a:r>
              <a:rPr lang="en-IN" sz="2400" dirty="0" smtClean="0"/>
              <a:t>		#</a:t>
            </a:r>
            <a:r>
              <a:rPr lang="en-IN" sz="2400" dirty="0"/>
              <a:t>define MY_GATEWAY "192.168.111.1"</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925814"/>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a:solidFill>
                  <a:srgbClr val="FF0000"/>
                </a:solidFill>
              </a:rPr>
              <a:t>Supporting TCP in Embedded </a:t>
            </a:r>
            <a:r>
              <a:rPr lang="en-IN" sz="2400" b="1" dirty="0" smtClean="0">
                <a:solidFill>
                  <a:srgbClr val="FF0000"/>
                </a:solidFill>
              </a:rPr>
              <a:t>Systems</a:t>
            </a:r>
          </a:p>
          <a:p>
            <a:pPr algn="just">
              <a:lnSpc>
                <a:spcPct val="150000"/>
              </a:lnSpc>
            </a:pPr>
            <a:endParaRPr lang="en-IN" sz="1000" dirty="0" smtClean="0"/>
          </a:p>
          <a:p>
            <a:pPr algn="just">
              <a:lnSpc>
                <a:spcPct val="150000"/>
              </a:lnSpc>
            </a:pPr>
            <a:r>
              <a:rPr lang="en-IN" sz="2400" dirty="0" smtClean="0"/>
              <a:t>To </a:t>
            </a:r>
            <a:r>
              <a:rPr lang="en-IN" sz="2400" dirty="0"/>
              <a:t>send a message using TCP, a computer in an Ethernet network must </a:t>
            </a:r>
            <a:r>
              <a:rPr lang="en-IN" sz="2400" dirty="0" smtClean="0"/>
              <a:t>do the </a:t>
            </a:r>
            <a:r>
              <a:rPr lang="en-IN" sz="2400" dirty="0"/>
              <a:t>following</a:t>
            </a:r>
            <a:r>
              <a:rPr lang="en-IN" sz="2400" dirty="0" smtClean="0"/>
              <a:t>:</a:t>
            </a:r>
          </a:p>
          <a:p>
            <a:pPr algn="just">
              <a:lnSpc>
                <a:spcPct val="150000"/>
              </a:lnSpc>
            </a:pPr>
            <a:endParaRPr lang="en-IN" sz="2400" dirty="0" smtClean="0"/>
          </a:p>
          <a:p>
            <a:pPr marL="457200" indent="-457200" algn="just">
              <a:lnSpc>
                <a:spcPct val="150000"/>
              </a:lnSpc>
              <a:buAutoNum type="arabicPeriod"/>
            </a:pPr>
            <a:r>
              <a:rPr lang="en-IN" sz="2400" dirty="0" smtClean="0"/>
              <a:t>Establish </a:t>
            </a:r>
            <a:r>
              <a:rPr lang="en-IN" sz="2400" dirty="0"/>
              <a:t>a connection using the 3-way handshake</a:t>
            </a:r>
            <a:r>
              <a:rPr lang="en-IN" sz="2400" dirty="0" smtClean="0"/>
              <a:t>.</a:t>
            </a:r>
          </a:p>
          <a:p>
            <a:pPr marL="457200" indent="-457200" algn="just">
              <a:lnSpc>
                <a:spcPct val="150000"/>
              </a:lnSpc>
              <a:buAutoNum type="arabicPeriod"/>
            </a:pPr>
            <a:endParaRPr lang="en-IN" sz="2400" dirty="0" smtClean="0"/>
          </a:p>
          <a:p>
            <a:pPr marL="457200" indent="-457200" algn="just">
              <a:lnSpc>
                <a:spcPct val="150000"/>
              </a:lnSpc>
              <a:buAutoNum type="arabicPeriod"/>
            </a:pPr>
            <a:r>
              <a:rPr lang="en-IN" sz="2400" dirty="0" smtClean="0"/>
              <a:t>Use </a:t>
            </a:r>
            <a:r>
              <a:rPr lang="en-IN" sz="2400" dirty="0"/>
              <a:t>the received Window size to determine how much data the </a:t>
            </a:r>
            <a:r>
              <a:rPr lang="en-IN" sz="2400" dirty="0" smtClean="0"/>
              <a:t>remote computer </a:t>
            </a:r>
            <a:r>
              <a:rPr lang="en-IN" sz="2400" dirty="0"/>
              <a:t>can accept</a:t>
            </a:r>
            <a:r>
              <a:rPr lang="en-IN" sz="2400" dirty="0" smtClean="0"/>
              <a:t>.</a:t>
            </a: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457200" indent="-457200" algn="just">
              <a:lnSpc>
                <a:spcPct val="150000"/>
              </a:lnSpc>
              <a:buAutoNum type="arabicPeriod" startAt="3"/>
            </a:pPr>
            <a:endParaRPr lang="en-IN" sz="1000" dirty="0" smtClean="0"/>
          </a:p>
          <a:p>
            <a:pPr marL="457200" indent="-457200" algn="just">
              <a:lnSpc>
                <a:spcPct val="150000"/>
              </a:lnSpc>
              <a:buAutoNum type="arabicPeriod" startAt="3"/>
            </a:pPr>
            <a:r>
              <a:rPr lang="en-IN" sz="2400" dirty="0" smtClean="0"/>
              <a:t>Place </a:t>
            </a:r>
            <a:r>
              <a:rPr lang="en-IN" sz="2400" dirty="0"/>
              <a:t>the source and destination port numbers, sequence number, acknowledgment number, header length, source window size, and checksum in the appropriate locations in the TCP header. Computing the checksum requires knowing the source and destination IP addresses</a:t>
            </a:r>
            <a:r>
              <a:rPr lang="en-IN" sz="2400" dirty="0" smtClean="0"/>
              <a:t>.</a:t>
            </a:r>
          </a:p>
          <a:p>
            <a:pPr marL="457200" indent="-457200" algn="just">
              <a:lnSpc>
                <a:spcPct val="150000"/>
              </a:lnSpc>
              <a:buAutoNum type="arabicPeriod" startAt="3"/>
            </a:pPr>
            <a:r>
              <a:rPr lang="en-IN" sz="2400" dirty="0"/>
              <a:t>Place the data to send in the data portion of the segment</a:t>
            </a:r>
            <a:r>
              <a:rPr lang="en-IN" sz="2400" dirty="0" smtClean="0"/>
              <a:t>.</a:t>
            </a:r>
          </a:p>
          <a:p>
            <a:pPr marL="457200" indent="-457200" algn="just">
              <a:lnSpc>
                <a:spcPct val="150000"/>
              </a:lnSpc>
              <a:buAutoNum type="arabicPeriod" startAt="3"/>
            </a:pPr>
            <a:r>
              <a:rPr lang="en-IN" sz="2400" dirty="0" smtClean="0"/>
              <a:t>Place </a:t>
            </a:r>
            <a:r>
              <a:rPr lang="en-IN" sz="2400" dirty="0"/>
              <a:t>the TCP segment in the data portion of an IP datagram. The </a:t>
            </a:r>
            <a:r>
              <a:rPr lang="en-IN" sz="2400" dirty="0" smtClean="0"/>
              <a:t>IP datagram </a:t>
            </a:r>
            <a:r>
              <a:rPr lang="en-IN" sz="2400" dirty="0"/>
              <a:t>requires source and destination IP addresses and computing </a:t>
            </a:r>
            <a:r>
              <a:rPr lang="en-IN" sz="2400" dirty="0" smtClean="0"/>
              <a:t>a checksum </a:t>
            </a:r>
            <a:r>
              <a:rPr lang="en-IN" sz="2400" dirty="0"/>
              <a:t>on the header.</a:t>
            </a:r>
            <a:endParaRPr lang="en-IN" sz="2400" dirty="0" smtClean="0"/>
          </a:p>
          <a:p>
            <a:pPr marL="457200" indent="-457200" algn="just">
              <a:lnSpc>
                <a:spcPct val="150000"/>
              </a:lnSpc>
              <a:buAutoNum type="arabicPeriod" startAt="3"/>
            </a:pPr>
            <a:endParaRPr lang="en-US" altLang="en-US" sz="2400" dirty="0">
              <a:solidFill>
                <a:srgbClr val="FF0000"/>
              </a:solidFill>
              <a:cs typeface="Times New Roman" panose="02020603050405020304" pitchFamily="18" charset="0"/>
            </a:endParaRPr>
          </a:p>
          <a:p>
            <a:pPr algn="just">
              <a:lnSpc>
                <a:spcPct val="150000"/>
              </a:lnSpc>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457200" indent="-457200" algn="just">
              <a:lnSpc>
                <a:spcPct val="150000"/>
              </a:lnSpc>
              <a:buAutoNum type="arabicPeriod" startAt="6"/>
            </a:pPr>
            <a:endParaRPr lang="en-IN" sz="2400" dirty="0" smtClean="0"/>
          </a:p>
          <a:p>
            <a:pPr marL="457200" indent="-457200" algn="just">
              <a:lnSpc>
                <a:spcPct val="150000"/>
              </a:lnSpc>
              <a:buAutoNum type="arabicPeriod" startAt="6"/>
            </a:pPr>
            <a:r>
              <a:rPr lang="en-IN" sz="2400" dirty="0" smtClean="0"/>
              <a:t>Pass </a:t>
            </a:r>
            <a:r>
              <a:rPr lang="en-IN" sz="2400" dirty="0"/>
              <a:t>the IP datagram to the Ethernet controller’s driver for sending </a:t>
            </a:r>
            <a:r>
              <a:rPr lang="en-IN" sz="2400" dirty="0" smtClean="0"/>
              <a:t>on the </a:t>
            </a:r>
            <a:r>
              <a:rPr lang="en-IN" sz="2400" dirty="0"/>
              <a:t>network and start a timeout timer</a:t>
            </a:r>
            <a:r>
              <a:rPr lang="en-IN" sz="2400" dirty="0" smtClean="0"/>
              <a:t>.</a:t>
            </a:r>
          </a:p>
          <a:p>
            <a:pPr marL="457200" indent="-457200" algn="just">
              <a:lnSpc>
                <a:spcPct val="150000"/>
              </a:lnSpc>
              <a:buAutoNum type="arabicPeriod" startAt="6"/>
            </a:pPr>
            <a:endParaRPr lang="en-IN" sz="2400" dirty="0" smtClean="0"/>
          </a:p>
          <a:p>
            <a:pPr marL="457200" indent="-457200" algn="just">
              <a:lnSpc>
                <a:spcPct val="150000"/>
              </a:lnSpc>
              <a:buAutoNum type="arabicPeriod" startAt="6"/>
            </a:pPr>
            <a:r>
              <a:rPr lang="en-IN" sz="2400" dirty="0" smtClean="0"/>
              <a:t>Wait </a:t>
            </a:r>
            <a:r>
              <a:rPr lang="en-IN" sz="2400" dirty="0"/>
              <a:t>to receive an acknowledgment number that indicates that </a:t>
            </a:r>
            <a:r>
              <a:rPr lang="en-IN" sz="2400" dirty="0" smtClean="0"/>
              <a:t>the remote </a:t>
            </a:r>
            <a:r>
              <a:rPr lang="en-IN" sz="2400" dirty="0"/>
              <a:t>computer received the data. If the acknowledgment doesn’t </a:t>
            </a:r>
            <a:r>
              <a:rPr lang="en-IN" sz="2400" dirty="0" smtClean="0"/>
              <a:t>arrive before </a:t>
            </a:r>
            <a:r>
              <a:rPr lang="en-IN" sz="2400" dirty="0"/>
              <a:t>a timeout, resend the segment.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To </a:t>
            </a:r>
            <a:r>
              <a:rPr lang="en-IN" sz="2400" dirty="0"/>
              <a:t>receive a datagram using TCP, a computer in an Ethernet network </a:t>
            </a:r>
            <a:r>
              <a:rPr lang="en-IN" sz="2400" dirty="0" smtClean="0"/>
              <a:t>must do </a:t>
            </a:r>
            <a:r>
              <a:rPr lang="en-IN" sz="2400" dirty="0"/>
              <a:t>the following</a:t>
            </a:r>
            <a:r>
              <a:rPr lang="en-IN" sz="2400" dirty="0" smtClean="0"/>
              <a:t>:</a:t>
            </a:r>
          </a:p>
          <a:p>
            <a:pPr marL="457200" indent="-457200" algn="just">
              <a:lnSpc>
                <a:spcPct val="150000"/>
              </a:lnSpc>
              <a:buAutoNum type="arabicPeriod"/>
            </a:pPr>
            <a:r>
              <a:rPr lang="en-IN" sz="2400" dirty="0" smtClean="0"/>
              <a:t>Establish </a:t>
            </a:r>
            <a:r>
              <a:rPr lang="en-IN" sz="2400" dirty="0"/>
              <a:t>a connection using the 3-way handshake</a:t>
            </a:r>
            <a:r>
              <a:rPr lang="en-IN" sz="2400" dirty="0" smtClean="0"/>
              <a:t>.</a:t>
            </a:r>
          </a:p>
          <a:p>
            <a:pPr marL="457200" indent="-457200" algn="just">
              <a:lnSpc>
                <a:spcPct val="150000"/>
              </a:lnSpc>
              <a:buAutoNum type="arabicPeriod"/>
            </a:pPr>
            <a:r>
              <a:rPr lang="en-IN" sz="2400" dirty="0" smtClean="0"/>
              <a:t>Receive </a:t>
            </a:r>
            <a:r>
              <a:rPr lang="en-IN" sz="2400" dirty="0"/>
              <a:t>an IP datagram from the Ethernet controller’s driver</a:t>
            </a:r>
            <a:r>
              <a:rPr lang="en-IN" sz="2400" dirty="0" smtClean="0"/>
              <a:t>.</a:t>
            </a:r>
          </a:p>
          <a:p>
            <a:pPr marL="457200" indent="-457200" algn="just">
              <a:lnSpc>
                <a:spcPct val="150000"/>
              </a:lnSpc>
              <a:buAutoNum type="arabicPeriod"/>
            </a:pPr>
            <a:r>
              <a:rPr lang="en-IN" sz="2400" dirty="0" smtClean="0"/>
              <a:t>Strip </a:t>
            </a:r>
            <a:r>
              <a:rPr lang="en-IN" sz="2400" dirty="0"/>
              <a:t>the IP header from the datagram. Calculate the checksum and </a:t>
            </a:r>
            <a:r>
              <a:rPr lang="en-IN" sz="2400" dirty="0" smtClean="0"/>
              <a:t>compare with </a:t>
            </a:r>
            <a:r>
              <a:rPr lang="en-IN" sz="2400" dirty="0"/>
              <a:t>the received value</a:t>
            </a:r>
            <a:r>
              <a:rPr lang="en-IN" sz="2400" dirty="0" smtClean="0"/>
              <a:t>.</a:t>
            </a:r>
          </a:p>
          <a:p>
            <a:pPr marL="457200" indent="-457200" algn="just">
              <a:lnSpc>
                <a:spcPct val="150000"/>
              </a:lnSpc>
              <a:buAutoNum type="arabicPeriod"/>
            </a:pPr>
            <a:r>
              <a:rPr lang="en-IN" sz="2400" dirty="0" smtClean="0"/>
              <a:t>If </a:t>
            </a:r>
            <a:r>
              <a:rPr lang="en-IN" sz="2400" dirty="0"/>
              <a:t>the checksums match, strip the header from the TCP segment. </a:t>
            </a:r>
            <a:r>
              <a:rPr lang="en-IN" sz="2400" dirty="0" smtClean="0"/>
              <a:t>Calculate the </a:t>
            </a:r>
            <a:r>
              <a:rPr lang="en-IN" sz="2400" dirty="0"/>
              <a:t>checksum and compare it to the received value.</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457200" indent="-457200" algn="just">
              <a:lnSpc>
                <a:spcPct val="150000"/>
              </a:lnSpc>
              <a:buAutoNum type="arabicPeriod" startAt="5"/>
            </a:pPr>
            <a:endParaRPr lang="en-IN" sz="1000" dirty="0" smtClean="0"/>
          </a:p>
          <a:p>
            <a:pPr marL="457200" indent="-457200" algn="just">
              <a:lnSpc>
                <a:spcPct val="150000"/>
              </a:lnSpc>
              <a:buAutoNum type="arabicPeriod" startAt="5"/>
            </a:pPr>
            <a:r>
              <a:rPr lang="en-IN" sz="2400" dirty="0" smtClean="0"/>
              <a:t>Examine </a:t>
            </a:r>
            <a:r>
              <a:rPr lang="en-IN" sz="2400" dirty="0"/>
              <a:t>the received acknowledgment number to find out if the </a:t>
            </a:r>
            <a:r>
              <a:rPr lang="en-IN" sz="2400" dirty="0" smtClean="0"/>
              <a:t>segment is </a:t>
            </a:r>
            <a:r>
              <a:rPr lang="en-IN" sz="2400" dirty="0"/>
              <a:t>acknowledging receipt of previously sent data and if so, delete </a:t>
            </a:r>
            <a:r>
              <a:rPr lang="en-IN" sz="2400" dirty="0" smtClean="0"/>
              <a:t>the acknowledged </a:t>
            </a:r>
            <a:r>
              <a:rPr lang="en-IN" sz="2400" dirty="0"/>
              <a:t>data from the retransmission queue</a:t>
            </a:r>
            <a:r>
              <a:rPr lang="en-IN" sz="2400" dirty="0" smtClean="0"/>
              <a:t>.</a:t>
            </a:r>
          </a:p>
          <a:p>
            <a:pPr marL="457200" indent="-457200" algn="just">
              <a:lnSpc>
                <a:spcPct val="150000"/>
              </a:lnSpc>
              <a:buAutoNum type="arabicPeriod" startAt="5"/>
            </a:pPr>
            <a:endParaRPr lang="en-IN" sz="1000" dirty="0" smtClean="0"/>
          </a:p>
          <a:p>
            <a:pPr marL="457200" indent="-457200" algn="just">
              <a:lnSpc>
                <a:spcPct val="150000"/>
              </a:lnSpc>
              <a:buAutoNum type="arabicPeriod" startAt="5"/>
            </a:pPr>
            <a:r>
              <a:rPr lang="en-IN" sz="2400" dirty="0" smtClean="0"/>
              <a:t>Compare </a:t>
            </a:r>
            <a:r>
              <a:rPr lang="en-IN" sz="2400" dirty="0"/>
              <a:t>the received sequence number to the expected value. If </a:t>
            </a:r>
            <a:r>
              <a:rPr lang="en-IN" sz="2400" dirty="0" smtClean="0"/>
              <a:t>the numbers </a:t>
            </a:r>
            <a:r>
              <a:rPr lang="en-IN" sz="2400" dirty="0"/>
              <a:t>match, set the acknowledgment number to return to the </a:t>
            </a:r>
            <a:r>
              <a:rPr lang="en-IN" sz="2400" dirty="0" smtClean="0"/>
              <a:t>sender in </a:t>
            </a:r>
            <a:r>
              <a:rPr lang="en-IN" sz="2400" dirty="0"/>
              <a:t>a TCP segment</a:t>
            </a:r>
            <a:r>
              <a:rPr lang="en-IN" sz="2400" dirty="0" smtClean="0"/>
              <a:t>.</a:t>
            </a:r>
          </a:p>
          <a:p>
            <a:pPr marL="457200" indent="-457200" algn="just">
              <a:lnSpc>
                <a:spcPct val="150000"/>
              </a:lnSpc>
              <a:buAutoNum type="arabicPeriod" startAt="5"/>
            </a:pPr>
            <a:endParaRPr lang="en-IN" sz="1000" dirty="0" smtClean="0"/>
          </a:p>
          <a:p>
            <a:pPr marL="457200" indent="-457200" algn="just">
              <a:lnSpc>
                <a:spcPct val="150000"/>
              </a:lnSpc>
              <a:buAutoNum type="arabicPeriod" startAt="5"/>
            </a:pPr>
            <a:r>
              <a:rPr lang="en-IN" sz="2400" dirty="0" smtClean="0"/>
              <a:t>Use </a:t>
            </a:r>
            <a:r>
              <a:rPr lang="en-IN" sz="2400" dirty="0"/>
              <a:t>the destination port number to decide where to pass the data.</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a:t>A Web browser such as Microsoft’s Internet Explorer is a client </a:t>
            </a:r>
            <a:r>
              <a:rPr lang="en-IN" sz="2400" dirty="0" smtClean="0"/>
              <a:t>application that </a:t>
            </a:r>
            <a:r>
              <a:rPr lang="en-IN" sz="2400" dirty="0"/>
              <a:t>uses HTTP to request Web pages from servers on the Internet or in </a:t>
            </a:r>
            <a:r>
              <a:rPr lang="en-IN" sz="2400" dirty="0" smtClean="0"/>
              <a:t>a local </a:t>
            </a:r>
            <a:r>
              <a:rPr lang="en-IN" sz="2400" dirty="0"/>
              <a:t>network</a:t>
            </a:r>
            <a:r>
              <a:rPr lang="en-IN" sz="2400" dirty="0" smtClean="0"/>
              <a:t>.</a:t>
            </a:r>
          </a:p>
          <a:p>
            <a:pPr algn="just">
              <a:lnSpc>
                <a:spcPct val="150000"/>
              </a:lnSpc>
            </a:pPr>
            <a:endParaRPr lang="en-IN" sz="1000" dirty="0" smtClean="0"/>
          </a:p>
          <a:p>
            <a:pPr algn="just">
              <a:lnSpc>
                <a:spcPct val="150000"/>
              </a:lnSpc>
            </a:pPr>
            <a:r>
              <a:rPr lang="en-IN" sz="2400" dirty="0" smtClean="0"/>
              <a:t>One </a:t>
            </a:r>
            <a:r>
              <a:rPr lang="en-IN" sz="2400" dirty="0"/>
              <a:t>of the most </a:t>
            </a:r>
            <a:r>
              <a:rPr lang="en-IN" sz="2400" dirty="0" smtClean="0"/>
              <a:t>popular of </a:t>
            </a:r>
            <a:r>
              <a:rPr lang="en-IN" sz="2400" dirty="0"/>
              <a:t>these is the hypertext transfer protocol (HTTP), which enables a </a:t>
            </a:r>
            <a:r>
              <a:rPr lang="en-IN" sz="2400" dirty="0" smtClean="0"/>
              <a:t>computer to </a:t>
            </a:r>
            <a:r>
              <a:rPr lang="en-IN" sz="2400" dirty="0"/>
              <a:t>serve Web pages on request</a:t>
            </a:r>
            <a:r>
              <a:rPr lang="en-IN" sz="2400" dirty="0" smtClean="0"/>
              <a:t>.</a:t>
            </a:r>
          </a:p>
          <a:p>
            <a:pPr algn="just">
              <a:lnSpc>
                <a:spcPct val="150000"/>
              </a:lnSpc>
            </a:pPr>
            <a:endParaRPr lang="en-IN" sz="1000" dirty="0" smtClean="0"/>
          </a:p>
          <a:p>
            <a:pPr algn="just">
              <a:lnSpc>
                <a:spcPct val="150000"/>
              </a:lnSpc>
            </a:pPr>
            <a:r>
              <a:rPr lang="en-IN" sz="2400" dirty="0" smtClean="0"/>
              <a:t>The </a:t>
            </a:r>
            <a:r>
              <a:rPr lang="en-IN" sz="2400" dirty="0"/>
              <a:t>computers that request Web pages typically have full-screen displays, but for some applications, an embedded system with limited display capabilities can function as an HTTP client.</a:t>
            </a:r>
            <a:endParaRPr lang="en-US" altLang="en-US" sz="2400" dirty="0">
              <a:solidFill>
                <a:srgbClr val="FF0000"/>
              </a:solidFill>
              <a:cs typeface="Times New Roman" panose="02020603050405020304" pitchFamily="18" charset="0"/>
            </a:endParaRPr>
          </a:p>
          <a:p>
            <a:pPr algn="just">
              <a:lnSpc>
                <a:spcPct val="150000"/>
              </a:lnSpc>
            </a:pPr>
            <a:endParaRPr lang="en-IN" sz="2400" dirty="0" smtClean="0"/>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7328"/>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An </a:t>
            </a:r>
            <a:r>
              <a:rPr lang="en-IN" sz="2400" dirty="0"/>
              <a:t>embedded system that functions as a Web server generally has all of </a:t>
            </a:r>
            <a:r>
              <a:rPr lang="en-IN" sz="2400" dirty="0" smtClean="0"/>
              <a:t>the following:</a:t>
            </a:r>
          </a:p>
          <a:p>
            <a:pPr marL="457200" indent="-457200" algn="just">
              <a:lnSpc>
                <a:spcPct val="150000"/>
              </a:lnSpc>
              <a:buAutoNum type="arabicPeriod"/>
            </a:pPr>
            <a:r>
              <a:rPr lang="en-IN" sz="2400" dirty="0" smtClean="0"/>
              <a:t>Non-volatile </a:t>
            </a:r>
            <a:r>
              <a:rPr lang="en-IN" sz="2400" dirty="0"/>
              <a:t>memory to hold pages to be served</a:t>
            </a:r>
            <a:r>
              <a:rPr lang="en-IN" sz="2400" dirty="0" smtClean="0"/>
              <a:t>.</a:t>
            </a:r>
          </a:p>
          <a:p>
            <a:pPr marL="457200" indent="-457200" algn="just">
              <a:lnSpc>
                <a:spcPct val="150000"/>
              </a:lnSpc>
              <a:buAutoNum type="arabicPeriod"/>
            </a:pPr>
            <a:r>
              <a:rPr lang="en-IN" sz="2400" dirty="0" smtClean="0"/>
              <a:t>Support </a:t>
            </a:r>
            <a:r>
              <a:rPr lang="en-IN" sz="2400" dirty="0"/>
              <a:t>for TCP and IP. Requests for Web pages and the pages sent </a:t>
            </a:r>
            <a:r>
              <a:rPr lang="en-IN" sz="2400" dirty="0" smtClean="0"/>
              <a:t>in response </a:t>
            </a:r>
            <a:r>
              <a:rPr lang="en-IN" sz="2400" dirty="0"/>
              <a:t>travel in the data portion of TCP segments</a:t>
            </a:r>
            <a:r>
              <a:rPr lang="en-IN" sz="2400" dirty="0" smtClean="0"/>
              <a:t>.</a:t>
            </a:r>
          </a:p>
          <a:p>
            <a:pPr marL="457200" indent="-457200" algn="just">
              <a:lnSpc>
                <a:spcPct val="150000"/>
              </a:lnSpc>
              <a:buAutoNum type="arabicPeriod"/>
            </a:pPr>
            <a:r>
              <a:rPr lang="en-IN" sz="2400" dirty="0" smtClean="0"/>
              <a:t>Support </a:t>
            </a:r>
            <a:r>
              <a:rPr lang="en-IN" sz="2400" dirty="0"/>
              <a:t>for HTTP. The server must be able to understand and </a:t>
            </a:r>
            <a:r>
              <a:rPr lang="en-IN" sz="2400" dirty="0" smtClean="0"/>
              <a:t>respond to </a:t>
            </a:r>
            <a:r>
              <a:rPr lang="en-IN" sz="2400" dirty="0"/>
              <a:t>received requests for Web pages. The HTTP standard specifies the </a:t>
            </a:r>
            <a:r>
              <a:rPr lang="en-IN" sz="2400" dirty="0" smtClean="0"/>
              <a:t>format for </a:t>
            </a:r>
            <a:r>
              <a:rPr lang="en-IN" sz="2400" dirty="0"/>
              <a:t>the requests and replies.</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457200" indent="-457200" algn="just">
              <a:lnSpc>
                <a:spcPct val="150000"/>
              </a:lnSpc>
              <a:buAutoNum type="arabicPeriod" startAt="4"/>
            </a:pPr>
            <a:endParaRPr lang="en-IN" sz="2400" dirty="0" smtClean="0"/>
          </a:p>
          <a:p>
            <a:pPr marL="457200" indent="-457200" algn="just">
              <a:lnSpc>
                <a:spcPct val="150000"/>
              </a:lnSpc>
              <a:buAutoNum type="arabicPeriod" startAt="4"/>
            </a:pPr>
            <a:r>
              <a:rPr lang="en-IN" sz="2400" dirty="0" smtClean="0"/>
              <a:t>A </a:t>
            </a:r>
            <a:r>
              <a:rPr lang="en-IN" sz="2400" dirty="0"/>
              <a:t>local-network or Internet connection. To serve pages on the Internet</a:t>
            </a:r>
            <a:r>
              <a:rPr lang="en-IN" sz="2400" dirty="0" smtClean="0"/>
              <a:t>, the </a:t>
            </a:r>
            <a:r>
              <a:rPr lang="en-IN" sz="2400" dirty="0"/>
              <a:t>Web server must have an Internet connection. Any firewalls must </a:t>
            </a:r>
            <a:r>
              <a:rPr lang="en-IN" sz="2400" dirty="0" smtClean="0"/>
              <a:t>be </a:t>
            </a:r>
            <a:r>
              <a:rPr lang="en-IN" sz="2400" dirty="0"/>
              <a:t>configured so the system can receive HTTP </a:t>
            </a:r>
            <a:r>
              <a:rPr lang="en-IN" sz="2400" dirty="0" smtClean="0"/>
              <a:t>requests.</a:t>
            </a:r>
          </a:p>
          <a:p>
            <a:pPr marL="457200" indent="-457200" algn="just">
              <a:lnSpc>
                <a:spcPct val="150000"/>
              </a:lnSpc>
              <a:buAutoNum type="arabicPeriod" startAt="4"/>
            </a:pPr>
            <a:endParaRPr lang="en-IN" sz="2400" dirty="0" smtClean="0"/>
          </a:p>
          <a:p>
            <a:pPr marL="457200" indent="-457200" algn="just">
              <a:lnSpc>
                <a:spcPct val="150000"/>
              </a:lnSpc>
              <a:buAutoNum type="arabicPeriod" startAt="4"/>
            </a:pPr>
            <a:r>
              <a:rPr lang="en-IN" sz="2400" dirty="0" smtClean="0"/>
              <a:t>One </a:t>
            </a:r>
            <a:r>
              <a:rPr lang="en-IN" sz="2400" dirty="0"/>
              <a:t>or more pages to serve. The Web pages are files or blocks of text </a:t>
            </a:r>
            <a:r>
              <a:rPr lang="en-IN" sz="2400" dirty="0" smtClean="0"/>
              <a:t>that use </a:t>
            </a:r>
            <a:r>
              <a:rPr lang="en-IN" sz="2400" dirty="0"/>
              <a:t>a form of encoding called hypertext </a:t>
            </a:r>
            <a:r>
              <a:rPr lang="en-IN" sz="2400" dirty="0" err="1"/>
              <a:t>markup</a:t>
            </a:r>
            <a:r>
              <a:rPr lang="en-IN" sz="2400" dirty="0"/>
              <a:t> language (HTML).</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200" dirty="0" smtClean="0"/>
          </a:p>
          <a:p>
            <a:pPr algn="just">
              <a:lnSpc>
                <a:spcPct val="150000"/>
              </a:lnSpc>
            </a:pPr>
            <a:r>
              <a:rPr lang="en-IN" sz="2400" dirty="0" smtClean="0"/>
              <a:t>Many </a:t>
            </a:r>
            <a:r>
              <a:rPr lang="en-IN" sz="2400" dirty="0"/>
              <a:t>Web pages are static, where the information on the page </a:t>
            </a:r>
            <a:r>
              <a:rPr lang="en-IN" sz="2400" dirty="0" smtClean="0"/>
              <a:t>doesn’t change </a:t>
            </a:r>
            <a:r>
              <a:rPr lang="en-IN" sz="2400" dirty="0"/>
              <a:t>unless someone edits the page’s HTML file and uploads the new </a:t>
            </a:r>
            <a:r>
              <a:rPr lang="en-IN" sz="2400" dirty="0" smtClean="0"/>
              <a:t>file to </a:t>
            </a:r>
            <a:r>
              <a:rPr lang="en-IN" sz="2400" dirty="0"/>
              <a:t>the server</a:t>
            </a:r>
            <a:r>
              <a:rPr lang="en-IN" sz="2400" dirty="0" smtClean="0"/>
              <a:t>.</a:t>
            </a:r>
          </a:p>
          <a:p>
            <a:pPr algn="just">
              <a:lnSpc>
                <a:spcPct val="150000"/>
              </a:lnSpc>
            </a:pPr>
            <a:endParaRPr lang="en-IN" sz="1000" dirty="0" smtClean="0"/>
          </a:p>
          <a:p>
            <a:pPr algn="just">
              <a:lnSpc>
                <a:spcPct val="150000"/>
              </a:lnSpc>
            </a:pPr>
            <a:r>
              <a:rPr lang="en-IN" sz="2400" dirty="0"/>
              <a:t>Static Web pages are useful for presenting product information</a:t>
            </a:r>
            <a:r>
              <a:rPr lang="en-IN" sz="2400" dirty="0" smtClean="0"/>
              <a:t>, articles</a:t>
            </a:r>
            <a:r>
              <a:rPr lang="en-IN" sz="2400" dirty="0"/>
              <a:t>, or other information that remains constant</a:t>
            </a:r>
            <a:r>
              <a:rPr lang="en-IN" sz="2400" dirty="0" smtClean="0"/>
              <a:t>.</a:t>
            </a:r>
          </a:p>
          <a:p>
            <a:pPr algn="just">
              <a:lnSpc>
                <a:spcPct val="150000"/>
              </a:lnSpc>
            </a:pPr>
            <a:endParaRPr lang="en-IN" sz="1000" dirty="0" smtClean="0"/>
          </a:p>
          <a:p>
            <a:pPr algn="just">
              <a:lnSpc>
                <a:spcPct val="150000"/>
              </a:lnSpc>
            </a:pPr>
            <a:r>
              <a:rPr lang="en-IN" sz="2400" dirty="0"/>
              <a:t>But most </a:t>
            </a:r>
            <a:r>
              <a:rPr lang="en-IN" sz="2400" dirty="0" smtClean="0"/>
              <a:t>embedded systems </a:t>
            </a:r>
            <a:r>
              <a:rPr lang="en-IN" sz="2400" dirty="0"/>
              <a:t>have little use for static pages, other than possibly presenting </a:t>
            </a:r>
            <a:r>
              <a:rPr lang="en-IN" sz="2400" dirty="0" smtClean="0"/>
              <a:t>a home </a:t>
            </a:r>
            <a:r>
              <a:rPr lang="en-IN" sz="2400" dirty="0"/>
              <a:t>page with links to other pages.</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endParaRPr lang="en-IN" sz="1200" dirty="0" smtClean="0"/>
          </a:p>
          <a:p>
            <a:pPr algn="just">
              <a:lnSpc>
                <a:spcPct val="150000"/>
              </a:lnSpc>
            </a:pPr>
            <a:r>
              <a:rPr lang="en-IN" sz="2400" dirty="0" smtClean="0"/>
              <a:t>An </a:t>
            </a:r>
            <a:r>
              <a:rPr lang="en-IN" sz="2400" dirty="0"/>
              <a:t>embedded system that functions </a:t>
            </a:r>
            <a:r>
              <a:rPr lang="en-IN" sz="2400" dirty="0" smtClean="0"/>
              <a:t>as a </a:t>
            </a:r>
            <a:r>
              <a:rPr lang="en-IN" sz="2400" dirty="0"/>
              <a:t>Web server will almost certainly want to display real-time </a:t>
            </a:r>
            <a:r>
              <a:rPr lang="en-IN" sz="2400" dirty="0" smtClean="0"/>
              <a:t>information.</a:t>
            </a:r>
          </a:p>
          <a:p>
            <a:pPr algn="just">
              <a:lnSpc>
                <a:spcPct val="150000"/>
              </a:lnSpc>
            </a:pPr>
            <a:endParaRPr lang="en-IN" sz="1000" dirty="0" smtClean="0"/>
          </a:p>
          <a:p>
            <a:pPr algn="just">
              <a:lnSpc>
                <a:spcPct val="150000"/>
              </a:lnSpc>
            </a:pPr>
            <a:r>
              <a:rPr lang="en-IN" sz="2400" dirty="0"/>
              <a:t>Dynamic, or real-time</a:t>
            </a:r>
            <a:r>
              <a:rPr lang="en-IN" sz="2400" dirty="0" smtClean="0"/>
              <a:t>, data </a:t>
            </a:r>
            <a:r>
              <a:rPr lang="en-IN" sz="2400" dirty="0"/>
              <a:t>includes any data that can change over time and can be different </a:t>
            </a:r>
            <a:r>
              <a:rPr lang="en-IN" sz="2400" dirty="0" smtClean="0"/>
              <a:t>each time </a:t>
            </a:r>
            <a:r>
              <a:rPr lang="en-IN" sz="2400" dirty="0"/>
              <a:t>the page is served</a:t>
            </a:r>
            <a:r>
              <a:rPr lang="en-IN" sz="2400" dirty="0" smtClean="0"/>
              <a:t>.</a:t>
            </a:r>
          </a:p>
          <a:p>
            <a:pPr algn="just">
              <a:lnSpc>
                <a:spcPct val="150000"/>
              </a:lnSpc>
            </a:pPr>
            <a:endParaRPr lang="en-IN" sz="1000" dirty="0" smtClean="0"/>
          </a:p>
          <a:p>
            <a:pPr algn="just">
              <a:lnSpc>
                <a:spcPct val="150000"/>
              </a:lnSpc>
            </a:pPr>
            <a:r>
              <a:rPr lang="en-IN" sz="2400" dirty="0"/>
              <a:t>Dynamic data may also </a:t>
            </a:r>
            <a:r>
              <a:rPr lang="en-IN" sz="2400" dirty="0" smtClean="0"/>
              <a:t>include sensor </a:t>
            </a:r>
            <a:r>
              <a:rPr lang="en-IN" sz="2400" dirty="0"/>
              <a:t>or switch readings and time and date information.</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To </a:t>
            </a:r>
            <a:r>
              <a:rPr lang="en-IN" sz="2400" dirty="0"/>
              <a:t>use static values defined in </a:t>
            </a:r>
            <a:r>
              <a:rPr lang="en-IN" sz="2400" i="1" dirty="0"/>
              <a:t>tcp_config.lib</a:t>
            </a:r>
            <a:r>
              <a:rPr lang="en-IN" sz="2400" dirty="0"/>
              <a:t>, use TCPCONFIG 1 in the application</a:t>
            </a:r>
            <a:r>
              <a:rPr lang="en-IN" sz="2400" dirty="0" smtClean="0"/>
              <a:t>. The </a:t>
            </a:r>
            <a:r>
              <a:rPr lang="en-IN" sz="2400" i="1" dirty="0"/>
              <a:t>tcp_config.lib </a:t>
            </a:r>
            <a:r>
              <a:rPr lang="en-IN" sz="2400" dirty="0"/>
              <a:t>file defines the four constants above. </a:t>
            </a:r>
            <a:endParaRPr lang="en-IN" sz="2400" dirty="0" smtClean="0"/>
          </a:p>
          <a:p>
            <a:pPr algn="just">
              <a:lnSpc>
                <a:spcPct val="150000"/>
              </a:lnSpc>
            </a:pPr>
            <a:endParaRPr lang="en-IN" sz="1000" dirty="0" smtClean="0"/>
          </a:p>
          <a:p>
            <a:pPr algn="just">
              <a:lnSpc>
                <a:spcPct val="150000"/>
              </a:lnSpc>
            </a:pPr>
            <a:r>
              <a:rPr lang="en-IN" sz="2400" dirty="0" smtClean="0"/>
              <a:t>Edit the statements </a:t>
            </a:r>
            <a:r>
              <a:rPr lang="en-IN" sz="2400" dirty="0"/>
              <a:t>with the values your system requires</a:t>
            </a:r>
            <a:r>
              <a:rPr lang="en-IN" sz="2400" dirty="0" smtClean="0"/>
              <a:t>.</a:t>
            </a:r>
          </a:p>
          <a:p>
            <a:pPr algn="just">
              <a:lnSpc>
                <a:spcPct val="150000"/>
              </a:lnSpc>
            </a:pPr>
            <a:endParaRPr lang="en-IN" sz="1000" dirty="0" smtClean="0"/>
          </a:p>
          <a:p>
            <a:pPr algn="just">
              <a:lnSpc>
                <a:spcPct val="150000"/>
              </a:lnSpc>
            </a:pPr>
            <a:r>
              <a:rPr lang="en-IN" sz="2400" dirty="0"/>
              <a:t>The following code in </a:t>
            </a:r>
            <a:r>
              <a:rPr lang="en-IN" sz="2400" i="1" dirty="0"/>
              <a:t>tcp_config.lib </a:t>
            </a:r>
            <a:r>
              <a:rPr lang="en-IN" sz="2400" dirty="0"/>
              <a:t>configures the interface using the </a:t>
            </a:r>
            <a:r>
              <a:rPr lang="en-IN" sz="2400" dirty="0" smtClean="0"/>
              <a:t>values stored </a:t>
            </a:r>
            <a:r>
              <a:rPr lang="en-IN" sz="2400" dirty="0"/>
              <a:t>in _PRIMARY_STATIC_IP and </a:t>
            </a:r>
            <a:r>
              <a:rPr lang="en-IN" sz="2400" dirty="0" smtClean="0"/>
              <a:t> _PRIMARY_NETMASK</a:t>
            </a:r>
            <a:r>
              <a:rPr lang="en-IN" sz="2400" dirty="0"/>
              <a: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925814"/>
      </p:ext>
    </p:extLst>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890" y="764704"/>
            <a:ext cx="6229454" cy="388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27584" y="4971332"/>
            <a:ext cx="7272808" cy="958660"/>
          </a:xfrm>
          <a:prstGeom prst="rect">
            <a:avLst/>
          </a:prstGeom>
        </p:spPr>
        <p:txBody>
          <a:bodyPr wrap="square">
            <a:spAutoFit/>
          </a:bodyPr>
          <a:lstStyle/>
          <a:p>
            <a:pPr algn="just">
              <a:lnSpc>
                <a:spcPct val="150000"/>
              </a:lnSpc>
            </a:pPr>
            <a:r>
              <a:rPr lang="en-IN" dirty="0"/>
              <a:t>The embedded system stores the number of days, hours, minutes, and seconds in variables.</a:t>
            </a:r>
            <a:endParaRPr lang="en-US" altLang="en-US"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endParaRPr lang="en-IN" sz="1200" b="1" dirty="0" smtClean="0"/>
          </a:p>
          <a:p>
            <a:pPr marL="0" indent="0" algn="just">
              <a:lnSpc>
                <a:spcPct val="150000"/>
              </a:lnSpc>
              <a:buNone/>
            </a:pPr>
            <a:r>
              <a:rPr lang="en-IN" sz="2400" b="1" dirty="0" smtClean="0"/>
              <a:t>Rabbit </a:t>
            </a:r>
            <a:r>
              <a:rPr lang="en-IN" sz="2400" b="1" dirty="0"/>
              <a:t>Real-time Web Page</a:t>
            </a:r>
          </a:p>
          <a:p>
            <a:pPr algn="just">
              <a:lnSpc>
                <a:spcPct val="150000"/>
              </a:lnSpc>
            </a:pPr>
            <a:endParaRPr lang="en-IN" altLang="en-US" sz="1000" dirty="0">
              <a:solidFill>
                <a:srgbClr val="FF0000"/>
              </a:solidFill>
              <a:latin typeface="+mj-lt"/>
              <a:cs typeface="Times New Roman" panose="02020603050405020304" pitchFamily="18" charset="0"/>
            </a:endParaRPr>
          </a:p>
          <a:p>
            <a:pPr algn="just">
              <a:lnSpc>
                <a:spcPct val="150000"/>
              </a:lnSpc>
            </a:pPr>
            <a:r>
              <a:rPr lang="en-IN" sz="2400" dirty="0"/>
              <a:t>The page </a:t>
            </a:r>
            <a:r>
              <a:rPr lang="en-IN" sz="2400" dirty="0" smtClean="0"/>
              <a:t>uses HTML </a:t>
            </a:r>
            <a:r>
              <a:rPr lang="en-IN" sz="2400" dirty="0"/>
              <a:t>tags to advise the browser how to display the page’s contents. </a:t>
            </a:r>
            <a:r>
              <a:rPr lang="en-IN" sz="2400" dirty="0" smtClean="0"/>
              <a:t>Each tag </a:t>
            </a:r>
            <a:r>
              <a:rPr lang="en-IN" sz="2400" dirty="0"/>
              <a:t>consists of text enclosed by angle brackets </a:t>
            </a:r>
            <a:r>
              <a:rPr lang="en-IN" sz="2400" dirty="0" smtClean="0"/>
              <a:t>&lt; &gt;.</a:t>
            </a:r>
          </a:p>
          <a:p>
            <a:pPr algn="just">
              <a:lnSpc>
                <a:spcPct val="150000"/>
              </a:lnSpc>
            </a:pPr>
            <a:endParaRPr lang="en-IN" sz="2400" dirty="0" smtClean="0"/>
          </a:p>
          <a:p>
            <a:pPr algn="just">
              <a:lnSpc>
                <a:spcPct val="150000"/>
              </a:lnSpc>
            </a:pPr>
            <a:r>
              <a:rPr lang="en-IN" sz="2400" dirty="0"/>
              <a:t>A paragraph tag (&lt;p&gt;) tag tells the browser to display the information that follows in a new paragraph.</a:t>
            </a:r>
          </a:p>
          <a:p>
            <a:pPr algn="just">
              <a:lnSpc>
                <a:spcPct val="150000"/>
              </a:lnSpc>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200" dirty="0" smtClean="0"/>
          </a:p>
          <a:p>
            <a:pPr algn="just">
              <a:lnSpc>
                <a:spcPct val="150000"/>
              </a:lnSpc>
            </a:pPr>
            <a:endParaRPr lang="en-IN" sz="2400" dirty="0" smtClean="0"/>
          </a:p>
          <a:p>
            <a:pPr algn="just">
              <a:lnSpc>
                <a:spcPct val="150000"/>
              </a:lnSpc>
            </a:pPr>
            <a:r>
              <a:rPr lang="en-IN" sz="2400" dirty="0"/>
              <a:t>The first paragraph tag causes the browser to display </a:t>
            </a:r>
            <a:r>
              <a:rPr lang="en-IN" sz="2400" dirty="0" smtClean="0"/>
              <a:t>the text</a:t>
            </a:r>
            <a:r>
              <a:rPr lang="en-IN" sz="2400" dirty="0"/>
              <a:t>, “This Rabbit program has been running for</a:t>
            </a:r>
            <a:r>
              <a:rPr lang="en-IN" sz="2400" dirty="0" smtClean="0"/>
              <a:t>:”.</a:t>
            </a:r>
          </a:p>
          <a:p>
            <a:pPr algn="just">
              <a:lnSpc>
                <a:spcPct val="150000"/>
              </a:lnSpc>
            </a:pPr>
            <a:endParaRPr lang="en-IN" sz="2400" dirty="0" smtClean="0"/>
          </a:p>
          <a:p>
            <a:pPr algn="just">
              <a:lnSpc>
                <a:spcPct val="150000"/>
              </a:lnSpc>
            </a:pPr>
            <a:r>
              <a:rPr lang="en-IN" sz="2400" dirty="0"/>
              <a:t>Each of the four lines that follow contains a Server Side Include #</a:t>
            </a:r>
            <a:r>
              <a:rPr lang="en-IN" sz="2400" dirty="0" smtClean="0"/>
              <a:t>echo directive </a:t>
            </a:r>
            <a:r>
              <a:rPr lang="en-IN" sz="2400" dirty="0"/>
              <a:t>that inserts the value of a variable on the page.</a:t>
            </a:r>
            <a:endParaRPr lang="en-IN" sz="2400" dirty="0" smtClean="0"/>
          </a:p>
          <a:p>
            <a:pPr algn="just">
              <a:lnSpc>
                <a:spcPct val="150000"/>
              </a:lnSpc>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A </a:t>
            </a:r>
            <a:r>
              <a:rPr lang="en-IN" sz="2400" dirty="0"/>
              <a:t>comment</a:t>
            </a:r>
            <a:r>
              <a:rPr lang="en-IN" sz="2400" dirty="0" smtClean="0"/>
              <a:t>, which </a:t>
            </a:r>
            <a:r>
              <a:rPr lang="en-IN" sz="2400" dirty="0"/>
              <a:t>is text that the browser ignores and doesn’t display, is </a:t>
            </a:r>
            <a:r>
              <a:rPr lang="en-IN" sz="2400" dirty="0" smtClean="0"/>
              <a:t>enclosed by  &lt;!-------- </a:t>
            </a:r>
            <a:r>
              <a:rPr lang="en-IN" sz="2400" dirty="0"/>
              <a:t>and </a:t>
            </a:r>
            <a:r>
              <a:rPr lang="en-IN" sz="2400" dirty="0" smtClean="0"/>
              <a:t>--------&gt;.</a:t>
            </a:r>
          </a:p>
          <a:p>
            <a:pPr marL="0" indent="0" algn="just">
              <a:lnSpc>
                <a:spcPct val="150000"/>
              </a:lnSpc>
              <a:buNone/>
            </a:pPr>
            <a:endParaRPr lang="en-IN" sz="1000" dirty="0" smtClean="0"/>
          </a:p>
          <a:p>
            <a:pPr algn="just">
              <a:lnSpc>
                <a:spcPct val="150000"/>
              </a:lnSpc>
            </a:pPr>
            <a:r>
              <a:rPr lang="en-IN" sz="2400" dirty="0" smtClean="0"/>
              <a:t>The </a:t>
            </a:r>
            <a:r>
              <a:rPr lang="en-IN" sz="2400" dirty="0"/>
              <a:t>#echo directive tells the server to replace the comment tag and its </a:t>
            </a:r>
            <a:r>
              <a:rPr lang="en-IN" sz="2400" dirty="0" smtClean="0"/>
              <a:t>contents with </a:t>
            </a:r>
            <a:r>
              <a:rPr lang="en-IN" sz="2400" dirty="0"/>
              <a:t>the value of the named variable</a:t>
            </a:r>
            <a:r>
              <a:rPr lang="en-IN" sz="2400" dirty="0" smtClean="0"/>
              <a:t>.</a:t>
            </a:r>
          </a:p>
          <a:p>
            <a:pPr algn="just">
              <a:lnSpc>
                <a:spcPct val="150000"/>
              </a:lnSpc>
            </a:pPr>
            <a:endParaRPr lang="en-IN" sz="1000" dirty="0" smtClean="0"/>
          </a:p>
          <a:p>
            <a:pPr algn="just">
              <a:lnSpc>
                <a:spcPct val="150000"/>
              </a:lnSpc>
            </a:pPr>
            <a:r>
              <a:rPr lang="en-IN" sz="2400" dirty="0"/>
              <a:t>For example, in the first directive</a:t>
            </a:r>
            <a:r>
              <a:rPr lang="en-IN" sz="2400" dirty="0" smtClean="0"/>
              <a:t>, the </a:t>
            </a:r>
            <a:r>
              <a:rPr lang="en-IN" sz="2400" dirty="0"/>
              <a:t>server replaces &lt;!--#echo </a:t>
            </a:r>
            <a:r>
              <a:rPr lang="en-IN" sz="2400" dirty="0" err="1"/>
              <a:t>var</a:t>
            </a:r>
            <a:r>
              <a:rPr lang="en-IN" sz="2400" dirty="0"/>
              <a:t>="days"--&gt; with the value of </a:t>
            </a:r>
            <a:r>
              <a:rPr lang="en-IN" sz="2400" dirty="0" smtClean="0"/>
              <a:t>the variable </a:t>
            </a:r>
            <a:r>
              <a:rPr lang="en-IN" sz="2400" dirty="0"/>
              <a:t>days on the server. If days equals 5, the browser receives and </a:t>
            </a:r>
            <a:r>
              <a:rPr lang="en-IN" sz="2400" dirty="0" smtClean="0"/>
              <a:t>displays Days</a:t>
            </a:r>
            <a:r>
              <a:rPr lang="en-IN" sz="2400" dirty="0"/>
              <a:t>: 5.</a:t>
            </a:r>
            <a:endParaRPr lang="en-IN" sz="2400" dirty="0" smtClean="0"/>
          </a:p>
          <a:p>
            <a:pPr marL="0" indent="0" algn="just">
              <a:lnSpc>
                <a:spcPct val="150000"/>
              </a:lnSpc>
              <a:buNone/>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980728"/>
            <a:ext cx="8008609"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nSpc>
                <a:spcPct val="150000"/>
              </a:lnSpc>
              <a:buNone/>
            </a:pPr>
            <a:r>
              <a:rPr lang="en-IN" sz="2400" dirty="0"/>
              <a:t>	</a:t>
            </a:r>
            <a:r>
              <a:rPr lang="en-IN" sz="2400" dirty="0" smtClean="0"/>
              <a:t>#</a:t>
            </a:r>
            <a:r>
              <a:rPr lang="en-IN" sz="2400" dirty="0"/>
              <a:t>use "dcrtcp.lib"</a:t>
            </a:r>
          </a:p>
          <a:p>
            <a:pPr marL="0" indent="0">
              <a:lnSpc>
                <a:spcPct val="150000"/>
              </a:lnSpc>
              <a:buNone/>
            </a:pPr>
            <a:r>
              <a:rPr lang="en-IN" sz="2400" dirty="0" smtClean="0"/>
              <a:t>	#</a:t>
            </a:r>
            <a:r>
              <a:rPr lang="en-IN" sz="2400" dirty="0"/>
              <a:t>use "http.lib"</a:t>
            </a:r>
          </a:p>
          <a:p>
            <a:pPr marL="0" indent="0">
              <a:lnSpc>
                <a:spcPct val="150000"/>
              </a:lnSpc>
              <a:buNone/>
            </a:pPr>
            <a:r>
              <a:rPr lang="en-IN" sz="2400" dirty="0" smtClean="0"/>
              <a:t>	#</a:t>
            </a:r>
            <a:r>
              <a:rPr lang="en-IN" sz="2400" dirty="0" err="1"/>
              <a:t>ximport</a:t>
            </a:r>
            <a:r>
              <a:rPr lang="en-IN" sz="2400" dirty="0"/>
              <a:t> "c:/</a:t>
            </a:r>
            <a:r>
              <a:rPr lang="en-IN" sz="2400" dirty="0" smtClean="0"/>
              <a:t>rabbitserver/index.shtml" </a:t>
            </a:r>
            <a:r>
              <a:rPr lang="en-IN" sz="2400" dirty="0" err="1" smtClean="0"/>
              <a:t>index_html</a:t>
            </a:r>
            <a:endParaRPr lang="en-IN" sz="2400" dirty="0" smtClean="0"/>
          </a:p>
          <a:p>
            <a:pPr marL="0" indent="0">
              <a:lnSpc>
                <a:spcPct val="150000"/>
              </a:lnSpc>
              <a:buNone/>
            </a:pPr>
            <a:r>
              <a:rPr lang="en-IN" sz="2400" dirty="0"/>
              <a:t>Four variables store the values for the units of time the Web page will display.</a:t>
            </a:r>
          </a:p>
          <a:p>
            <a:pPr marL="0" indent="0">
              <a:lnSpc>
                <a:spcPct val="150000"/>
              </a:lnSpc>
              <a:buNone/>
            </a:pPr>
            <a:r>
              <a:rPr lang="en-IN" sz="2400" dirty="0" smtClean="0"/>
              <a:t>	unsigned </a:t>
            </a:r>
            <a:r>
              <a:rPr lang="en-IN" sz="2400" dirty="0"/>
              <a:t>long days;</a:t>
            </a:r>
          </a:p>
          <a:p>
            <a:pPr marL="0" indent="0">
              <a:lnSpc>
                <a:spcPct val="150000"/>
              </a:lnSpc>
              <a:buNone/>
            </a:pPr>
            <a:r>
              <a:rPr lang="en-IN" sz="2400" dirty="0" smtClean="0"/>
              <a:t>	unsigned </a:t>
            </a:r>
            <a:r>
              <a:rPr lang="en-IN" sz="2400" dirty="0"/>
              <a:t>long hours;</a:t>
            </a:r>
          </a:p>
          <a:p>
            <a:pPr marL="0" indent="0">
              <a:lnSpc>
                <a:spcPct val="150000"/>
              </a:lnSpc>
              <a:buNone/>
            </a:pPr>
            <a:r>
              <a:rPr lang="en-IN" sz="2400" dirty="0" smtClean="0"/>
              <a:t>	unsigned </a:t>
            </a:r>
            <a:r>
              <a:rPr lang="en-IN" sz="2400" dirty="0"/>
              <a:t>long minutes;</a:t>
            </a:r>
          </a:p>
          <a:p>
            <a:pPr marL="0" indent="0">
              <a:lnSpc>
                <a:spcPct val="150000"/>
              </a:lnSpc>
              <a:buNone/>
            </a:pPr>
            <a:r>
              <a:rPr lang="en-IN" sz="2400" dirty="0" smtClean="0"/>
              <a:t>	unsigned </a:t>
            </a:r>
            <a:r>
              <a:rPr lang="en-IN" sz="2400" dirty="0"/>
              <a:t>long seconds;</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r>
              <a:rPr lang="en-IN" sz="2400" dirty="0" smtClean="0"/>
              <a:t>The </a:t>
            </a:r>
            <a:r>
              <a:rPr lang="en-IN" sz="2400" dirty="0" err="1"/>
              <a:t>HttpType</a:t>
            </a:r>
            <a:r>
              <a:rPr lang="en-IN" sz="2400" dirty="0"/>
              <a:t> structure below associates </a:t>
            </a:r>
            <a:r>
              <a:rPr lang="en-IN" sz="2400" i="1" dirty="0"/>
              <a:t>.</a:t>
            </a:r>
            <a:r>
              <a:rPr lang="en-IN" sz="2400" i="1" dirty="0" err="1"/>
              <a:t>shtml</a:t>
            </a:r>
            <a:r>
              <a:rPr lang="en-IN" sz="2400" i="1" dirty="0"/>
              <a:t> </a:t>
            </a:r>
            <a:r>
              <a:rPr lang="en-IN" sz="2400" dirty="0"/>
              <a:t>with the Multipurpose Internet Mail </a:t>
            </a:r>
            <a:r>
              <a:rPr lang="en-IN" sz="2400" dirty="0" smtClean="0"/>
              <a:t>Extension (MIME) type </a:t>
            </a:r>
            <a:r>
              <a:rPr lang="en-IN" sz="2400" i="1" dirty="0" smtClean="0"/>
              <a:t>text/html</a:t>
            </a:r>
            <a:r>
              <a:rPr lang="en-IN" sz="2400" dirty="0"/>
              <a:t>, which is a text file that uses HTML </a:t>
            </a:r>
            <a:r>
              <a:rPr lang="en-IN" sz="2400" dirty="0" smtClean="0"/>
              <a:t>encoding.</a:t>
            </a:r>
          </a:p>
          <a:p>
            <a:pPr algn="just">
              <a:lnSpc>
                <a:spcPct val="150000"/>
              </a:lnSpc>
            </a:pPr>
            <a:endParaRPr lang="en-IN" sz="2400" dirty="0" smtClean="0"/>
          </a:p>
          <a:p>
            <a:pPr marL="0" indent="0">
              <a:buNone/>
            </a:pPr>
            <a:r>
              <a:rPr lang="en-IN" sz="2400" dirty="0" err="1"/>
              <a:t>const</a:t>
            </a:r>
            <a:r>
              <a:rPr lang="en-IN" sz="2400" dirty="0"/>
              <a:t> </a:t>
            </a:r>
            <a:r>
              <a:rPr lang="en-IN" sz="2400" dirty="0" err="1"/>
              <a:t>HttpType</a:t>
            </a:r>
            <a:r>
              <a:rPr lang="en-IN" sz="2400" dirty="0"/>
              <a:t> </a:t>
            </a:r>
            <a:r>
              <a:rPr lang="en-IN" sz="2400" dirty="0" err="1"/>
              <a:t>http_types</a:t>
            </a:r>
            <a:r>
              <a:rPr lang="en-IN" sz="2400" dirty="0"/>
              <a:t>[] =</a:t>
            </a:r>
          </a:p>
          <a:p>
            <a:pPr marL="0" indent="0">
              <a:buNone/>
            </a:pPr>
            <a:r>
              <a:rPr lang="en-IN" sz="2400" dirty="0" smtClean="0"/>
              <a:t>		{</a:t>
            </a:r>
            <a:endParaRPr lang="en-IN" sz="2400" dirty="0"/>
          </a:p>
          <a:p>
            <a:pPr marL="0" indent="0">
              <a:buNone/>
            </a:pPr>
            <a:r>
              <a:rPr lang="en-IN" sz="2400" dirty="0" smtClean="0"/>
              <a:t>		{ </a:t>
            </a:r>
            <a:r>
              <a:rPr lang="en-IN" sz="2400" dirty="0"/>
              <a:t>".</a:t>
            </a:r>
            <a:r>
              <a:rPr lang="en-IN" sz="2400" dirty="0" err="1"/>
              <a:t>shtml</a:t>
            </a:r>
            <a:r>
              <a:rPr lang="en-IN" sz="2400" dirty="0"/>
              <a:t>", "text/html", </a:t>
            </a:r>
            <a:r>
              <a:rPr lang="en-IN" sz="2400" dirty="0" err="1"/>
              <a:t>shtml_handler</a:t>
            </a:r>
            <a:r>
              <a:rPr lang="en-IN" sz="2400" dirty="0"/>
              <a:t>}</a:t>
            </a:r>
          </a:p>
          <a:p>
            <a:pPr marL="0" indent="0">
              <a:buNone/>
            </a:pPr>
            <a:r>
              <a:rPr lang="en-IN" sz="2400" dirty="0" smtClean="0"/>
              <a:t>		};</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200" dirty="0" smtClean="0"/>
          </a:p>
          <a:p>
            <a:pPr algn="just">
              <a:lnSpc>
                <a:spcPct val="150000"/>
              </a:lnSpc>
            </a:pPr>
            <a:r>
              <a:rPr lang="en-IN" sz="2400" dirty="0" smtClean="0"/>
              <a:t>The </a:t>
            </a:r>
            <a:r>
              <a:rPr lang="en-IN" sz="2400" dirty="0" err="1" smtClean="0"/>
              <a:t>HttpSpec</a:t>
            </a:r>
            <a:r>
              <a:rPr lang="en-IN" sz="2400" dirty="0" smtClean="0"/>
              <a:t> structure contains information about the files, variables, and structures that the Web server can access.</a:t>
            </a:r>
          </a:p>
          <a:p>
            <a:pPr algn="just">
              <a:lnSpc>
                <a:spcPct val="150000"/>
              </a:lnSpc>
            </a:pPr>
            <a:endParaRPr lang="en-IN" sz="2000" dirty="0" smtClean="0"/>
          </a:p>
          <a:p>
            <a:pPr marL="0" indent="0">
              <a:buNone/>
            </a:pPr>
            <a:r>
              <a:rPr lang="en-IN" sz="2000" dirty="0" err="1"/>
              <a:t>const</a:t>
            </a:r>
            <a:r>
              <a:rPr lang="en-IN" sz="2000" dirty="0"/>
              <a:t> </a:t>
            </a:r>
            <a:r>
              <a:rPr lang="en-IN" sz="2000" dirty="0" err="1"/>
              <a:t>HttpSpec</a:t>
            </a:r>
            <a:r>
              <a:rPr lang="en-IN" sz="2000" dirty="0"/>
              <a:t> </a:t>
            </a:r>
            <a:r>
              <a:rPr lang="en-IN" sz="2000" dirty="0" err="1"/>
              <a:t>http_flashspec</a:t>
            </a:r>
            <a:r>
              <a:rPr lang="en-IN" sz="2000" dirty="0"/>
              <a:t>[] =</a:t>
            </a:r>
          </a:p>
          <a:p>
            <a:pPr marL="0" indent="0">
              <a:buNone/>
            </a:pPr>
            <a:r>
              <a:rPr lang="en-IN" sz="2000" dirty="0" smtClean="0"/>
              <a:t>	{</a:t>
            </a:r>
            <a:endParaRPr lang="en-IN" sz="2000" dirty="0"/>
          </a:p>
          <a:p>
            <a:pPr marL="0" indent="0">
              <a:buNone/>
            </a:pPr>
            <a:r>
              <a:rPr lang="en-IN" sz="2000" dirty="0" smtClean="0"/>
              <a:t>	{ </a:t>
            </a:r>
            <a:r>
              <a:rPr lang="en-IN" sz="2000" dirty="0"/>
              <a:t>HTTPSPEC_FILE, "/", </a:t>
            </a:r>
            <a:r>
              <a:rPr lang="en-IN" sz="2000" dirty="0" err="1"/>
              <a:t>index_html</a:t>
            </a:r>
            <a:r>
              <a:rPr lang="en-IN" sz="2000" dirty="0"/>
              <a:t>, NULL, 0, NULL, NULL},</a:t>
            </a:r>
          </a:p>
          <a:p>
            <a:pPr marL="0" indent="0">
              <a:buNone/>
            </a:pPr>
            <a:r>
              <a:rPr lang="en-IN" sz="2000" dirty="0" smtClean="0"/>
              <a:t>	{ </a:t>
            </a:r>
            <a:r>
              <a:rPr lang="en-IN" sz="2000" dirty="0"/>
              <a:t>HTTPSPEC_FILE, "/index.shtml", </a:t>
            </a:r>
            <a:r>
              <a:rPr lang="en-IN" sz="2000" dirty="0" err="1"/>
              <a:t>index_html</a:t>
            </a:r>
            <a:r>
              <a:rPr lang="en-IN" sz="2000" dirty="0"/>
              <a:t>, NULL, 0</a:t>
            </a:r>
            <a:r>
              <a:rPr lang="en-IN" sz="2000" dirty="0" smtClean="0"/>
              <a:t>, NULL</a:t>
            </a:r>
            <a:r>
              <a:rPr lang="en-IN" sz="2000" dirty="0"/>
              <a:t>, NULL},</a:t>
            </a:r>
          </a:p>
          <a:p>
            <a:pPr marL="0" indent="0">
              <a:buNone/>
            </a:pPr>
            <a:r>
              <a:rPr lang="en-IN" sz="2000" dirty="0" smtClean="0"/>
              <a:t>	{ </a:t>
            </a:r>
            <a:r>
              <a:rPr lang="en-IN" sz="2000" dirty="0"/>
              <a:t>HTTPSPEC_VARIABLE, "days", 0, &amp;days, INT32, "%d</a:t>
            </a:r>
            <a:r>
              <a:rPr lang="en-IN" sz="2000" dirty="0" smtClean="0"/>
              <a:t>", NULL</a:t>
            </a:r>
            <a:r>
              <a:rPr lang="en-IN" sz="2000" dirty="0"/>
              <a:t>},</a:t>
            </a:r>
          </a:p>
          <a:p>
            <a:pPr marL="0" indent="0">
              <a:buNone/>
            </a:pPr>
            <a:r>
              <a:rPr lang="en-IN" sz="2000" dirty="0" smtClean="0"/>
              <a:t>	{ </a:t>
            </a:r>
            <a:r>
              <a:rPr lang="en-IN" sz="2000" dirty="0"/>
              <a:t>HTTPSPEC_VARIABLE, "hours", 0, &amp;hours, INT32, "%d</a:t>
            </a:r>
            <a:r>
              <a:rPr lang="en-IN" sz="2000" dirty="0" smtClean="0"/>
              <a:t>", NULL</a:t>
            </a:r>
            <a:r>
              <a:rPr lang="en-IN" sz="2000" dirty="0"/>
              <a:t>},</a:t>
            </a:r>
          </a:p>
          <a:p>
            <a:pPr marL="0" indent="0">
              <a:buNone/>
            </a:pPr>
            <a:r>
              <a:rPr lang="en-IN" sz="2000" dirty="0" smtClean="0"/>
              <a:t>	{ </a:t>
            </a:r>
            <a:r>
              <a:rPr lang="en-IN" sz="2000" dirty="0"/>
              <a:t>HTTPSPEC_VARIABLE, "minutes", 0, &amp;minutes, INT32, "%d</a:t>
            </a:r>
            <a:r>
              <a:rPr lang="en-IN" sz="2000" dirty="0" smtClean="0"/>
              <a:t>", NULL</a:t>
            </a:r>
            <a:r>
              <a:rPr lang="en-IN" sz="2000" dirty="0"/>
              <a:t>},</a:t>
            </a:r>
          </a:p>
          <a:p>
            <a:pPr marL="0" indent="0">
              <a:buNone/>
            </a:pPr>
            <a:r>
              <a:rPr lang="en-IN" sz="2000" dirty="0" smtClean="0"/>
              <a:t>	{ </a:t>
            </a:r>
            <a:r>
              <a:rPr lang="en-IN" sz="2000" dirty="0"/>
              <a:t>HTTPSPEC_VARIABLE, "seconds", 0, &amp;seconds, INT32, "%d</a:t>
            </a:r>
            <a:r>
              <a:rPr lang="en-IN" sz="2000" dirty="0" smtClean="0"/>
              <a:t>", NULL</a:t>
            </a:r>
            <a:r>
              <a:rPr lang="en-IN" sz="2000" dirty="0"/>
              <a:t>},</a:t>
            </a:r>
          </a:p>
          <a:p>
            <a:pPr marL="0" indent="0">
              <a:buNone/>
            </a:pPr>
            <a:r>
              <a:rPr lang="en-IN" sz="2000" dirty="0" smtClean="0"/>
              <a:t>	};</a:t>
            </a:r>
            <a:endParaRPr lang="en-US" altLang="en-US" sz="20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b="1" dirty="0" smtClean="0"/>
          </a:p>
          <a:p>
            <a:pPr algn="just">
              <a:lnSpc>
                <a:spcPct val="150000"/>
              </a:lnSpc>
            </a:pPr>
            <a:r>
              <a:rPr lang="en-IN" sz="2400" b="1" dirty="0" smtClean="0"/>
              <a:t>Type</a:t>
            </a:r>
            <a:r>
              <a:rPr lang="en-IN" sz="2400" b="1" dirty="0"/>
              <a:t>. </a:t>
            </a:r>
            <a:r>
              <a:rPr lang="en-IN" sz="2400" dirty="0"/>
              <a:t>Indicates whether the entry is for a file, variable, or function</a:t>
            </a:r>
            <a:r>
              <a:rPr lang="en-IN" sz="2400" dirty="0" smtClean="0"/>
              <a:t>. HTTPSPEC_FILE </a:t>
            </a:r>
            <a:r>
              <a:rPr lang="en-IN" sz="2400" dirty="0"/>
              <a:t>specifies that the entry is for a file</a:t>
            </a:r>
            <a:r>
              <a:rPr lang="en-IN" sz="2400" dirty="0" smtClean="0"/>
              <a:t>.</a:t>
            </a:r>
          </a:p>
          <a:p>
            <a:pPr algn="just">
              <a:lnSpc>
                <a:spcPct val="150000"/>
              </a:lnSpc>
            </a:pPr>
            <a:endParaRPr lang="en-IN" sz="2400" dirty="0"/>
          </a:p>
          <a:p>
            <a:pPr algn="just">
              <a:lnSpc>
                <a:spcPct val="150000"/>
              </a:lnSpc>
            </a:pPr>
            <a:r>
              <a:rPr lang="en-IN" sz="2400" b="1" dirty="0"/>
              <a:t>Name. </a:t>
            </a:r>
            <a:r>
              <a:rPr lang="en-IN" sz="2400" dirty="0"/>
              <a:t>Names a file the Web server can access. This example has one file</a:t>
            </a:r>
            <a:r>
              <a:rPr lang="en-IN" sz="2400" dirty="0" smtClean="0"/>
              <a:t>, </a:t>
            </a:r>
            <a:r>
              <a:rPr lang="en-IN" sz="2400" i="1" dirty="0" smtClean="0"/>
              <a:t>index.shtml</a:t>
            </a:r>
            <a:r>
              <a:rPr lang="en-IN" sz="2400" dirty="0"/>
              <a:t>, with two entries to enable browsers to request the file </a:t>
            </a:r>
            <a:r>
              <a:rPr lang="en-IN" sz="2400" dirty="0" smtClean="0"/>
              <a:t>by </a:t>
            </a:r>
            <a:r>
              <a:rPr lang="en-IN" sz="2400" dirty="0"/>
              <a:t>name ("index.shtml") or as the default file to serve when no name </a:t>
            </a:r>
            <a:r>
              <a:rPr lang="en-IN" sz="2400" dirty="0" smtClean="0"/>
              <a:t>is specified </a:t>
            </a:r>
            <a:r>
              <a:rPr lang="en-IN" sz="2400" dirty="0"/>
              <a:t>("/").</a:t>
            </a:r>
            <a:endParaRPr lang="en-IN" sz="2400" dirty="0" smtClean="0"/>
          </a:p>
          <a:p>
            <a:pPr algn="just">
              <a:lnSpc>
                <a:spcPct val="150000"/>
              </a:lnSpc>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b="1" dirty="0" smtClean="0"/>
          </a:p>
          <a:p>
            <a:pPr algn="just">
              <a:lnSpc>
                <a:spcPct val="150000"/>
              </a:lnSpc>
            </a:pPr>
            <a:r>
              <a:rPr lang="en-IN" sz="2400" b="1" dirty="0" smtClean="0"/>
              <a:t>Data</a:t>
            </a:r>
            <a:r>
              <a:rPr lang="en-IN" sz="2400" b="1" dirty="0"/>
              <a:t>. </a:t>
            </a:r>
            <a:r>
              <a:rPr lang="en-IN" sz="2400" dirty="0"/>
              <a:t>Specifies the file’s physical address. Both HTTPSPEC_FILE </a:t>
            </a:r>
            <a:r>
              <a:rPr lang="en-IN" sz="2400" dirty="0" smtClean="0"/>
              <a:t>entries point </a:t>
            </a:r>
            <a:r>
              <a:rPr lang="en-IN" sz="2400" dirty="0"/>
              <a:t>to </a:t>
            </a:r>
            <a:r>
              <a:rPr lang="en-IN" sz="2400" dirty="0" err="1"/>
              <a:t>index_html</a:t>
            </a:r>
            <a:r>
              <a:rPr lang="en-IN" sz="2400" dirty="0"/>
              <a:t>, where the file </a:t>
            </a:r>
            <a:r>
              <a:rPr lang="en-IN" sz="2400" i="1" dirty="0"/>
              <a:t>index.shtml </a:t>
            </a:r>
            <a:r>
              <a:rPr lang="en-IN" sz="2400" dirty="0"/>
              <a:t>is stored</a:t>
            </a:r>
            <a:r>
              <a:rPr lang="en-IN" sz="2400" dirty="0" smtClean="0"/>
              <a:t>.</a:t>
            </a:r>
          </a:p>
          <a:p>
            <a:pPr algn="just">
              <a:lnSpc>
                <a:spcPct val="150000"/>
              </a:lnSpc>
            </a:pPr>
            <a:endParaRPr lang="en-IN" sz="1000" dirty="0"/>
          </a:p>
          <a:p>
            <a:pPr algn="just">
              <a:lnSpc>
                <a:spcPct val="150000"/>
              </a:lnSpc>
            </a:pPr>
            <a:r>
              <a:rPr lang="en-IN" sz="2400" b="1" dirty="0" err="1"/>
              <a:t>Addr</a:t>
            </a:r>
            <a:r>
              <a:rPr lang="en-IN" sz="2400" b="1" dirty="0"/>
              <a:t>. </a:t>
            </a:r>
            <a:r>
              <a:rPr lang="en-IN" sz="2400" dirty="0"/>
              <a:t>Unused (NULL) for files</a:t>
            </a:r>
            <a:r>
              <a:rPr lang="en-IN" sz="2400" dirty="0" smtClean="0"/>
              <a:t>.</a:t>
            </a:r>
          </a:p>
          <a:p>
            <a:pPr algn="just">
              <a:lnSpc>
                <a:spcPct val="150000"/>
              </a:lnSpc>
            </a:pPr>
            <a:endParaRPr lang="en-IN" sz="1000" dirty="0"/>
          </a:p>
          <a:p>
            <a:pPr algn="just">
              <a:lnSpc>
                <a:spcPct val="150000"/>
              </a:lnSpc>
            </a:pPr>
            <a:r>
              <a:rPr lang="en-IN" sz="2400" b="1" dirty="0" err="1"/>
              <a:t>Vartype</a:t>
            </a:r>
            <a:r>
              <a:rPr lang="en-IN" sz="2400" b="1" dirty="0"/>
              <a:t>. </a:t>
            </a:r>
            <a:r>
              <a:rPr lang="en-IN" sz="2400" dirty="0"/>
              <a:t>Unused (zero) for files</a:t>
            </a:r>
            <a:r>
              <a:rPr lang="en-IN" sz="2400" dirty="0" smtClean="0"/>
              <a:t>.</a:t>
            </a:r>
          </a:p>
          <a:p>
            <a:pPr algn="just">
              <a:lnSpc>
                <a:spcPct val="150000"/>
              </a:lnSpc>
            </a:pPr>
            <a:endParaRPr lang="en-IN" sz="1000" dirty="0"/>
          </a:p>
          <a:p>
            <a:pPr algn="just">
              <a:lnSpc>
                <a:spcPct val="150000"/>
              </a:lnSpc>
            </a:pPr>
            <a:r>
              <a:rPr lang="en-IN" sz="2400" b="1" dirty="0"/>
              <a:t>Format. </a:t>
            </a:r>
            <a:r>
              <a:rPr lang="en-IN" sz="2400" dirty="0"/>
              <a:t>Unused (NULL) for files</a:t>
            </a:r>
            <a:r>
              <a:rPr lang="en-IN" sz="2400" dirty="0" smtClean="0"/>
              <a:t>.</a:t>
            </a:r>
          </a:p>
          <a:p>
            <a:pPr algn="just">
              <a:lnSpc>
                <a:spcPct val="150000"/>
              </a:lnSpc>
            </a:pPr>
            <a:endParaRPr lang="en-IN" sz="1000" dirty="0"/>
          </a:p>
          <a:p>
            <a:pPr algn="just">
              <a:lnSpc>
                <a:spcPct val="150000"/>
              </a:lnSpc>
            </a:pPr>
            <a:r>
              <a:rPr lang="en-IN" sz="2400" b="1" dirty="0"/>
              <a:t>Realm. </a:t>
            </a:r>
            <a:r>
              <a:rPr lang="en-IN" sz="2400" dirty="0"/>
              <a:t>Names an </a:t>
            </a:r>
            <a:r>
              <a:rPr lang="en-IN" sz="2400" dirty="0" err="1"/>
              <a:t>HttpRealm</a:t>
            </a:r>
            <a:r>
              <a:rPr lang="en-IN" sz="2400" dirty="0"/>
              <a:t> structure that identifies a name and </a:t>
            </a:r>
            <a:r>
              <a:rPr lang="en-IN" sz="2400" dirty="0" smtClean="0"/>
              <a:t>password required </a:t>
            </a:r>
            <a:r>
              <a:rPr lang="en-IN" sz="2400" dirty="0"/>
              <a:t>to access the file. NULL if unused.</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buNone/>
            </a:pPr>
            <a:r>
              <a:rPr lang="en-IN" sz="2400" dirty="0" smtClean="0"/>
              <a:t>	</a:t>
            </a:r>
          </a:p>
          <a:p>
            <a:pPr marL="0" indent="0" algn="just">
              <a:buNone/>
            </a:pPr>
            <a:r>
              <a:rPr lang="en-IN" sz="2400" dirty="0"/>
              <a:t>	</a:t>
            </a:r>
            <a:r>
              <a:rPr lang="en-IN" sz="2400" dirty="0" smtClean="0"/>
              <a:t>#</a:t>
            </a:r>
            <a:r>
              <a:rPr lang="en-IN" sz="2400" dirty="0"/>
              <a:t>if TCPCONFIG == 1</a:t>
            </a:r>
          </a:p>
          <a:p>
            <a:pPr marL="0" indent="0" algn="just">
              <a:buNone/>
            </a:pPr>
            <a:r>
              <a:rPr lang="en-IN" sz="2400" dirty="0" smtClean="0"/>
              <a:t>		#</a:t>
            </a:r>
            <a:r>
              <a:rPr lang="en-IN" sz="2400" dirty="0"/>
              <a:t>define USE_ETHERNET 1</a:t>
            </a:r>
          </a:p>
          <a:p>
            <a:pPr marL="0" indent="0" algn="just">
              <a:buNone/>
            </a:pPr>
            <a:r>
              <a:rPr lang="en-IN" sz="2400" dirty="0" smtClean="0"/>
              <a:t>		#</a:t>
            </a:r>
            <a:r>
              <a:rPr lang="en-IN" sz="2400" dirty="0"/>
              <a:t>define IFCONFIG_ETH0 \</a:t>
            </a:r>
          </a:p>
          <a:p>
            <a:pPr marL="0" indent="0" algn="just">
              <a:buNone/>
            </a:pPr>
            <a:r>
              <a:rPr lang="en-IN" sz="2400" dirty="0" smtClean="0"/>
              <a:t>			</a:t>
            </a:r>
            <a:r>
              <a:rPr lang="en-IN" sz="2400" dirty="0" err="1" smtClean="0"/>
              <a:t>IFS_IPADDR,aton</a:t>
            </a:r>
            <a:r>
              <a:rPr lang="en-IN" sz="2400" dirty="0"/>
              <a:t>(_PRIMARY_STATIC_IP), \</a:t>
            </a:r>
          </a:p>
          <a:p>
            <a:pPr marL="0" indent="0" algn="just">
              <a:buNone/>
            </a:pPr>
            <a:r>
              <a:rPr lang="en-IN" sz="2400" dirty="0" smtClean="0"/>
              <a:t>			</a:t>
            </a:r>
            <a:r>
              <a:rPr lang="en-IN" sz="2400" dirty="0" err="1" smtClean="0"/>
              <a:t>IFS_NETMASK,aton</a:t>
            </a:r>
            <a:r>
              <a:rPr lang="en-IN" sz="2400" dirty="0"/>
              <a:t>(_PRIMARY_NETMASK), \</a:t>
            </a:r>
          </a:p>
          <a:p>
            <a:pPr marL="0" indent="0" algn="just">
              <a:buNone/>
            </a:pPr>
            <a:r>
              <a:rPr lang="en-IN" sz="2400" dirty="0" smtClean="0"/>
              <a:t>			IFS_UP</a:t>
            </a:r>
            <a:endParaRPr lang="en-IN" sz="2400" dirty="0"/>
          </a:p>
          <a:p>
            <a:pPr marL="0" indent="0" algn="just">
              <a:buNone/>
            </a:pPr>
            <a:r>
              <a:rPr lang="en-IN" sz="2400" dirty="0" smtClean="0"/>
              <a:t>	#</a:t>
            </a:r>
            <a:r>
              <a:rPr lang="en-IN" sz="2400" dirty="0" err="1" smtClean="0"/>
              <a:t>endif</a:t>
            </a:r>
            <a:r>
              <a:rPr lang="en-IN" sz="2400" dirty="0" smtClean="0"/>
              <a:t>.</a:t>
            </a:r>
          </a:p>
          <a:p>
            <a:pPr marL="0" indent="0" algn="just">
              <a:buNone/>
            </a:pPr>
            <a:endParaRPr lang="en-IN" sz="2400" dirty="0" smtClean="0"/>
          </a:p>
          <a:p>
            <a:pPr algn="just">
              <a:lnSpc>
                <a:spcPct val="150000"/>
              </a:lnSpc>
            </a:pPr>
            <a:r>
              <a:rPr lang="en-IN" sz="2400" dirty="0"/>
              <a:t>The USE_ETHERNET macro is set to 1 to specify that the interface uses </a:t>
            </a:r>
            <a:r>
              <a:rPr lang="en-IN" sz="2400" dirty="0" smtClean="0"/>
              <a:t>the system’s </a:t>
            </a:r>
            <a:r>
              <a:rPr lang="en-IN" sz="2400" dirty="0"/>
              <a:t>first Ethernet port.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925814"/>
      </p:ext>
    </p:extLst>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The four HTTP_VARIABLE entries specify variables for the different units </a:t>
            </a:r>
            <a:r>
              <a:rPr lang="en-IN" sz="2400" dirty="0" smtClean="0"/>
              <a:t>of time</a:t>
            </a:r>
            <a:r>
              <a:rPr lang="en-IN" sz="2400" dirty="0"/>
              <a:t>. These are the parameters for an HTTP_VARIABLE entry</a:t>
            </a:r>
            <a:r>
              <a:rPr lang="en-IN" sz="2400" dirty="0" smtClean="0"/>
              <a:t>:</a:t>
            </a:r>
          </a:p>
          <a:p>
            <a:pPr marL="457200" indent="-457200" algn="just">
              <a:lnSpc>
                <a:spcPct val="150000"/>
              </a:lnSpc>
              <a:buAutoNum type="arabicPeriod"/>
            </a:pPr>
            <a:r>
              <a:rPr lang="en-IN" sz="2400" b="1" dirty="0" smtClean="0"/>
              <a:t>Type</a:t>
            </a:r>
            <a:r>
              <a:rPr lang="en-IN" sz="2400" b="1" dirty="0"/>
              <a:t>. </a:t>
            </a:r>
            <a:r>
              <a:rPr lang="en-IN" sz="2400" dirty="0"/>
              <a:t>Indicates whether the entry is for a file, variable, or function</a:t>
            </a:r>
            <a:r>
              <a:rPr lang="en-IN" sz="2400" dirty="0" smtClean="0"/>
              <a:t>. HTTPSPEC_VARIABLE </a:t>
            </a:r>
            <a:r>
              <a:rPr lang="en-IN" sz="2400" dirty="0"/>
              <a:t>specifies that the entry is for a variable</a:t>
            </a:r>
            <a:r>
              <a:rPr lang="en-IN" sz="2400" dirty="0" smtClean="0"/>
              <a:t>.</a:t>
            </a:r>
          </a:p>
          <a:p>
            <a:pPr marL="457200" indent="-457200" algn="just">
              <a:lnSpc>
                <a:spcPct val="150000"/>
              </a:lnSpc>
              <a:buAutoNum type="arabicPeriod"/>
            </a:pPr>
            <a:r>
              <a:rPr lang="en-IN" sz="2400" b="1" dirty="0" smtClean="0"/>
              <a:t>Name</a:t>
            </a:r>
            <a:r>
              <a:rPr lang="en-IN" sz="2400" b="1" dirty="0"/>
              <a:t>. </a:t>
            </a:r>
            <a:r>
              <a:rPr lang="en-IN" sz="2400" dirty="0"/>
              <a:t>Provides the name of a variable the Web server can access. </a:t>
            </a:r>
            <a:r>
              <a:rPr lang="en-IN" sz="2400" dirty="0" smtClean="0"/>
              <a:t>The server’s </a:t>
            </a:r>
            <a:r>
              <a:rPr lang="en-IN" sz="2400" dirty="0"/>
              <a:t>Web page displays the values of four variables: "days</a:t>
            </a:r>
            <a:r>
              <a:rPr lang="en-IN" sz="2400" dirty="0" smtClean="0"/>
              <a:t>", "</a:t>
            </a:r>
            <a:r>
              <a:rPr lang="en-IN" sz="2400" dirty="0"/>
              <a:t>hours", "minutes", and "seconds</a:t>
            </a:r>
            <a:r>
              <a:rPr lang="en-IN" sz="2400" dirty="0" smtClean="0"/>
              <a:t>".</a:t>
            </a:r>
          </a:p>
          <a:p>
            <a:pPr marL="457200" indent="-457200" algn="just">
              <a:lnSpc>
                <a:spcPct val="150000"/>
              </a:lnSpc>
              <a:buAutoNum type="arabicPeriod"/>
            </a:pPr>
            <a:r>
              <a:rPr lang="en-IN" sz="2400" b="1" dirty="0" smtClean="0"/>
              <a:t>Data</a:t>
            </a:r>
            <a:r>
              <a:rPr lang="en-IN" sz="2400" b="1" dirty="0"/>
              <a:t>. </a:t>
            </a:r>
            <a:r>
              <a:rPr lang="en-IN" sz="2400" dirty="0"/>
              <a:t>Unused (zero) for variables</a:t>
            </a:r>
            <a:r>
              <a:rPr lang="en-IN" sz="2400" dirty="0" smtClean="0"/>
              <a:t>.</a:t>
            </a: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457200" indent="-457200" algn="just">
              <a:lnSpc>
                <a:spcPct val="150000"/>
              </a:lnSpc>
              <a:buAutoNum type="arabicPeriod" startAt="4"/>
            </a:pPr>
            <a:endParaRPr lang="en-IN" sz="1000" b="1" dirty="0" smtClean="0"/>
          </a:p>
          <a:p>
            <a:pPr marL="457200" indent="-457200" algn="just">
              <a:lnSpc>
                <a:spcPct val="150000"/>
              </a:lnSpc>
              <a:buAutoNum type="arabicPeriod" startAt="4"/>
            </a:pPr>
            <a:r>
              <a:rPr lang="en-IN" sz="2400" b="1" dirty="0" err="1" smtClean="0"/>
              <a:t>Addr</a:t>
            </a:r>
            <a:r>
              <a:rPr lang="en-IN" sz="2400" b="1" dirty="0"/>
              <a:t>. </a:t>
            </a:r>
            <a:r>
              <a:rPr lang="en-IN" sz="2400" dirty="0"/>
              <a:t>A short pointer to the variable</a:t>
            </a:r>
            <a:r>
              <a:rPr lang="en-IN" sz="2400" dirty="0" smtClean="0"/>
              <a:t>.</a:t>
            </a:r>
          </a:p>
          <a:p>
            <a:pPr marL="457200" indent="-457200" algn="just">
              <a:lnSpc>
                <a:spcPct val="150000"/>
              </a:lnSpc>
              <a:buAutoNum type="arabicPeriod" startAt="4"/>
            </a:pPr>
            <a:r>
              <a:rPr lang="en-IN" sz="2400" b="1" dirty="0" err="1" smtClean="0"/>
              <a:t>Vartype</a:t>
            </a:r>
            <a:r>
              <a:rPr lang="en-IN" sz="2400" b="1" dirty="0"/>
              <a:t>. </a:t>
            </a:r>
            <a:r>
              <a:rPr lang="en-IN" sz="2400" dirty="0"/>
              <a:t>The type of variable. The options are 8-bit integer (INT8</a:t>
            </a:r>
            <a:r>
              <a:rPr lang="en-IN" sz="2400" dirty="0" smtClean="0"/>
              <a:t>), </a:t>
            </a:r>
            <a:r>
              <a:rPr lang="sv-SE" sz="2400" dirty="0" smtClean="0"/>
              <a:t>16-bit </a:t>
            </a:r>
            <a:r>
              <a:rPr lang="sv-SE" sz="2400" dirty="0"/>
              <a:t>integer (INT16), 32-bit integer (INT32), 16-bit pointer (PTR16</a:t>
            </a:r>
            <a:r>
              <a:rPr lang="sv-SE" sz="2400" dirty="0" smtClean="0"/>
              <a:t>), </a:t>
            </a:r>
            <a:r>
              <a:rPr lang="en-IN" sz="2400" dirty="0" smtClean="0"/>
              <a:t>and </a:t>
            </a:r>
            <a:r>
              <a:rPr lang="en-IN" sz="2400" dirty="0"/>
              <a:t>32-bit floating-point value (FLOAT32). The PTR16 type is useful </a:t>
            </a:r>
            <a:r>
              <a:rPr lang="en-IN" sz="2400" dirty="0" smtClean="0"/>
              <a:t>for displaying </a:t>
            </a:r>
            <a:r>
              <a:rPr lang="en-IN" sz="2400" dirty="0"/>
              <a:t>strings</a:t>
            </a:r>
            <a:r>
              <a:rPr lang="en-IN" sz="2400" dirty="0" smtClean="0"/>
              <a:t>.</a:t>
            </a:r>
          </a:p>
          <a:p>
            <a:pPr marL="457200" indent="-457200" algn="just">
              <a:lnSpc>
                <a:spcPct val="150000"/>
              </a:lnSpc>
              <a:buAutoNum type="arabicPeriod" startAt="4"/>
            </a:pPr>
            <a:r>
              <a:rPr lang="en-IN" sz="2400" b="1" dirty="0" smtClean="0"/>
              <a:t>Format</a:t>
            </a:r>
            <a:r>
              <a:rPr lang="en-IN" sz="2400" b="1" dirty="0"/>
              <a:t>. </a:t>
            </a:r>
            <a:r>
              <a:rPr lang="en-IN" sz="2400" dirty="0"/>
              <a:t>The </a:t>
            </a:r>
            <a:r>
              <a:rPr lang="en-IN" sz="2400" dirty="0" err="1"/>
              <a:t>printf</a:t>
            </a:r>
            <a:r>
              <a:rPr lang="en-IN" sz="2400" dirty="0"/>
              <a:t> specifier to use when displaying the variable. </a:t>
            </a:r>
            <a:r>
              <a:rPr lang="en-IN" sz="2400" dirty="0" smtClean="0"/>
              <a:t>The specifier </a:t>
            </a:r>
            <a:r>
              <a:rPr lang="en-IN" sz="2400" dirty="0"/>
              <a:t>%d causes the variable to display as a decimal value</a:t>
            </a:r>
            <a:r>
              <a:rPr lang="en-IN" sz="2400" dirty="0" smtClean="0"/>
              <a:t>.</a:t>
            </a:r>
          </a:p>
          <a:p>
            <a:pPr marL="457200" indent="-457200" algn="just">
              <a:lnSpc>
                <a:spcPct val="150000"/>
              </a:lnSpc>
              <a:buAutoNum type="arabicPeriod" startAt="4"/>
            </a:pPr>
            <a:r>
              <a:rPr lang="en-IN" sz="2400" b="1" dirty="0" smtClean="0"/>
              <a:t>Realm</a:t>
            </a:r>
            <a:r>
              <a:rPr lang="en-IN" sz="2400" b="1" dirty="0"/>
              <a:t>. </a:t>
            </a:r>
            <a:r>
              <a:rPr lang="en-IN" sz="2400" dirty="0"/>
              <a:t>Identifies a name and password to access the variable. NULL </a:t>
            </a:r>
            <a:r>
              <a:rPr lang="en-IN" sz="2400" dirty="0" smtClean="0"/>
              <a:t>if unused</a:t>
            </a:r>
            <a:r>
              <a:rPr lang="en-IN" sz="2400" dirty="0"/>
              <a:t>.</a:t>
            </a:r>
            <a:endParaRPr lang="en-US" altLang="en-US" sz="2400" dirty="0">
              <a:solidFill>
                <a:srgbClr val="FF0000"/>
              </a:solidFill>
              <a:cs typeface="Times New Roman" panose="02020603050405020304" pitchFamily="18" charset="0"/>
            </a:endParaRPr>
          </a:p>
          <a:p>
            <a:pPr algn="just">
              <a:lnSpc>
                <a:spcPct val="150000"/>
              </a:lnSpc>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1052736"/>
            <a:ext cx="782877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with Dynamic data</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92695"/>
            <a:ext cx="6408712" cy="580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dirty="0"/>
              <a:t>‘Two technologies for enabling Web pages to respond to user input are </a:t>
            </a:r>
            <a:r>
              <a:rPr lang="en-IN" sz="2400" dirty="0" smtClean="0"/>
              <a:t>common gateway </a:t>
            </a:r>
            <a:r>
              <a:rPr lang="en-IN" sz="2400" dirty="0"/>
              <a:t>interface (CGI) programming and Java servlets. CGI </a:t>
            </a:r>
            <a:r>
              <a:rPr lang="en-IN" sz="2400" dirty="0" smtClean="0"/>
              <a:t>programs and </a:t>
            </a:r>
            <a:r>
              <a:rPr lang="en-IN" sz="2400" dirty="0"/>
              <a:t>Java servlets can do the following</a:t>
            </a:r>
            <a:r>
              <a:rPr lang="en-IN" sz="2400" dirty="0" smtClean="0"/>
              <a:t>:</a:t>
            </a:r>
          </a:p>
          <a:p>
            <a:pPr marL="457200" indent="-457200" algn="just">
              <a:lnSpc>
                <a:spcPct val="150000"/>
              </a:lnSpc>
              <a:buAutoNum type="arabicPeriod"/>
            </a:pPr>
            <a:r>
              <a:rPr lang="en-IN" sz="2400" dirty="0" smtClean="0"/>
              <a:t>Retrieve </a:t>
            </a:r>
            <a:r>
              <a:rPr lang="en-IN" sz="2400" dirty="0"/>
              <a:t>the current values of variables and place them on a Web page </a:t>
            </a:r>
            <a:r>
              <a:rPr lang="en-IN" sz="2400" dirty="0" smtClean="0"/>
              <a:t>to return </a:t>
            </a:r>
            <a:r>
              <a:rPr lang="en-IN" sz="2400" dirty="0"/>
              <a:t>to a client</a:t>
            </a:r>
            <a:r>
              <a:rPr lang="en-IN" sz="2400" dirty="0" smtClean="0"/>
              <a:t>.</a:t>
            </a:r>
          </a:p>
          <a:p>
            <a:pPr marL="457200" indent="-457200" algn="just">
              <a:lnSpc>
                <a:spcPct val="150000"/>
              </a:lnSpc>
              <a:buAutoNum type="arabicPeriod"/>
            </a:pPr>
            <a:r>
              <a:rPr lang="en-IN" sz="2400" dirty="0" smtClean="0"/>
              <a:t>Receive </a:t>
            </a:r>
            <a:r>
              <a:rPr lang="en-IN" sz="2400" dirty="0"/>
              <a:t>and act on data provided by a client who clicks a hyperlink </a:t>
            </a:r>
            <a:r>
              <a:rPr lang="en-IN" sz="2400" dirty="0" smtClean="0"/>
              <a:t>or submits </a:t>
            </a:r>
            <a:r>
              <a:rPr lang="en-IN" sz="2400" dirty="0"/>
              <a:t>an HTML form</a:t>
            </a:r>
            <a:r>
              <a:rPr lang="en-IN" sz="2400" dirty="0" smtClean="0"/>
              <a:t>.</a:t>
            </a:r>
          </a:p>
          <a:p>
            <a:pPr marL="457200" indent="-457200" algn="just">
              <a:lnSpc>
                <a:spcPct val="150000"/>
              </a:lnSpc>
              <a:buAutoNum type="arabicPeriod"/>
            </a:pPr>
            <a:r>
              <a:rPr lang="en-IN" sz="2400" dirty="0" smtClean="0"/>
              <a:t>Do </a:t>
            </a:r>
            <a:r>
              <a:rPr lang="en-IN" sz="2400" dirty="0"/>
              <a:t>just about anything that an ordinary program is capable of, </a:t>
            </a:r>
            <a:r>
              <a:rPr lang="en-IN" sz="2400" dirty="0" smtClean="0"/>
              <a:t>including making </a:t>
            </a:r>
            <a:r>
              <a:rPr lang="en-IN" sz="2400" dirty="0"/>
              <a:t>calculations, performing logical operations, and accessing </a:t>
            </a:r>
            <a:r>
              <a:rPr lang="en-IN" sz="2400" dirty="0" smtClean="0"/>
              <a:t>I/O ports</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that respond to user input</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542174"/>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that respond to user input</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08720"/>
            <a:ext cx="5976664" cy="5274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351854"/>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that respond to user input</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761578"/>
            <a:ext cx="5676900"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307201"/>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The dcrtcp.lib library supports TCP/IP</a:t>
            </a:r>
            <a:r>
              <a:rPr lang="en-IN" sz="2400" dirty="0" smtClean="0"/>
              <a:t>. The </a:t>
            </a:r>
            <a:r>
              <a:rPr lang="en-IN" sz="2400" dirty="0"/>
              <a:t>http.lib library supports HTTP functions</a:t>
            </a:r>
            <a:r>
              <a:rPr lang="en-IN" sz="2400" dirty="0" smtClean="0"/>
              <a:t>.</a:t>
            </a:r>
          </a:p>
          <a:p>
            <a:pPr marL="0" indent="0">
              <a:lnSpc>
                <a:spcPct val="150000"/>
              </a:lnSpc>
              <a:buNone/>
            </a:pPr>
            <a:r>
              <a:rPr lang="en-IN" sz="2400" dirty="0" smtClean="0"/>
              <a:t>	#</a:t>
            </a:r>
            <a:r>
              <a:rPr lang="en-IN" sz="2400" dirty="0" err="1"/>
              <a:t>memmap</a:t>
            </a:r>
            <a:r>
              <a:rPr lang="en-IN" sz="2400" dirty="0"/>
              <a:t> </a:t>
            </a:r>
            <a:r>
              <a:rPr lang="en-IN" sz="2400" dirty="0" err="1"/>
              <a:t>xmem</a:t>
            </a:r>
            <a:endParaRPr lang="en-IN" sz="2400" dirty="0"/>
          </a:p>
          <a:p>
            <a:pPr marL="0" indent="0">
              <a:lnSpc>
                <a:spcPct val="150000"/>
              </a:lnSpc>
              <a:buNone/>
            </a:pPr>
            <a:r>
              <a:rPr lang="en-IN" sz="2400" dirty="0" smtClean="0"/>
              <a:t>	#</a:t>
            </a:r>
            <a:r>
              <a:rPr lang="en-IN" sz="2400" dirty="0"/>
              <a:t>use "</a:t>
            </a:r>
            <a:r>
              <a:rPr lang="en-IN" sz="2400" dirty="0" smtClean="0"/>
              <a:t>dcrtcp.lib“</a:t>
            </a:r>
          </a:p>
          <a:p>
            <a:pPr marL="0" indent="0">
              <a:lnSpc>
                <a:spcPct val="150000"/>
              </a:lnSpc>
              <a:buNone/>
            </a:pPr>
            <a:r>
              <a:rPr lang="en-IN" sz="2400" dirty="0" smtClean="0"/>
              <a:t>	#</a:t>
            </a:r>
            <a:r>
              <a:rPr lang="en-IN" sz="2400" dirty="0"/>
              <a:t>use "</a:t>
            </a:r>
            <a:r>
              <a:rPr lang="en-IN" sz="2400" dirty="0" smtClean="0"/>
              <a:t>http.lib“</a:t>
            </a:r>
          </a:p>
          <a:p>
            <a:pPr marL="0" indent="0">
              <a:buNone/>
            </a:pPr>
            <a:r>
              <a:rPr lang="en-IN" sz="2400" dirty="0" smtClean="0"/>
              <a:t>	#</a:t>
            </a:r>
            <a:r>
              <a:rPr lang="en-IN" sz="2400" dirty="0" err="1"/>
              <a:t>ximport</a:t>
            </a:r>
            <a:r>
              <a:rPr lang="en-IN" sz="2400" dirty="0"/>
              <a:t> "c:/rabbitserver/index.shtml" </a:t>
            </a:r>
            <a:r>
              <a:rPr lang="en-IN" sz="2400" dirty="0" err="1"/>
              <a:t>index_html</a:t>
            </a:r>
            <a:endParaRPr lang="en-IN" sz="2400" dirty="0"/>
          </a:p>
          <a:p>
            <a:pPr marL="0" indent="0">
              <a:buNone/>
            </a:pPr>
            <a:r>
              <a:rPr lang="en-IN" sz="2400" dirty="0" smtClean="0"/>
              <a:t>	#</a:t>
            </a:r>
            <a:r>
              <a:rPr lang="en-IN" sz="2400" dirty="0" err="1"/>
              <a:t>ximport</a:t>
            </a:r>
            <a:r>
              <a:rPr lang="en-IN" sz="2400" dirty="0"/>
              <a:t> "c:/rabbitserver/ledon.gif" </a:t>
            </a:r>
            <a:r>
              <a:rPr lang="en-IN" sz="2400" dirty="0" err="1"/>
              <a:t>ledon_gif</a:t>
            </a:r>
            <a:endParaRPr lang="en-IN" sz="2400" dirty="0"/>
          </a:p>
          <a:p>
            <a:pPr marL="0" indent="0">
              <a:buNone/>
            </a:pPr>
            <a:r>
              <a:rPr lang="en-IN" sz="2400" dirty="0" smtClean="0"/>
              <a:t>	#</a:t>
            </a:r>
            <a:r>
              <a:rPr lang="en-IN" sz="2400" dirty="0" err="1"/>
              <a:t>ximport</a:t>
            </a:r>
            <a:r>
              <a:rPr lang="en-IN" sz="2400" dirty="0"/>
              <a:t> "c:/rabbitserver/ledoff.gif" </a:t>
            </a:r>
            <a:r>
              <a:rPr lang="en-IN" sz="2400" dirty="0" err="1"/>
              <a:t>ledoff_gif</a:t>
            </a:r>
            <a:endParaRPr lang="en-IN" sz="2400" dirty="0"/>
          </a:p>
          <a:p>
            <a:pPr marL="0" indent="0">
              <a:buNone/>
            </a:pPr>
            <a:r>
              <a:rPr lang="en-IN" sz="2400" dirty="0" smtClean="0"/>
              <a:t>	#</a:t>
            </a:r>
            <a:r>
              <a:rPr lang="en-IN" sz="2400" dirty="0" err="1"/>
              <a:t>ximport</a:t>
            </a:r>
            <a:r>
              <a:rPr lang="en-IN" sz="2400" dirty="0"/>
              <a:t> "c:/rabbitserver/button.gif" </a:t>
            </a:r>
            <a:r>
              <a:rPr lang="en-IN" sz="2400" dirty="0" err="1"/>
              <a:t>button_gif</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that respond to user input</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307201"/>
      </p:ext>
    </p:extLst>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nSpc>
                <a:spcPct val="150000"/>
              </a:lnSpc>
              <a:buNone/>
            </a:pPr>
            <a:r>
              <a:rPr lang="en-IN" sz="2400" dirty="0" smtClean="0"/>
              <a:t>	</a:t>
            </a:r>
          </a:p>
          <a:p>
            <a:pPr marL="0" indent="0">
              <a:lnSpc>
                <a:spcPct val="150000"/>
              </a:lnSpc>
              <a:buNone/>
            </a:pPr>
            <a:r>
              <a:rPr lang="en-IN" sz="2400" dirty="0"/>
              <a:t>	</a:t>
            </a:r>
            <a:r>
              <a:rPr lang="en-IN" sz="2400" dirty="0" err="1" smtClean="0"/>
              <a:t>const</a:t>
            </a:r>
            <a:r>
              <a:rPr lang="en-IN" sz="2400" dirty="0" smtClean="0"/>
              <a:t> </a:t>
            </a:r>
            <a:r>
              <a:rPr lang="en-IN" sz="2400" dirty="0" err="1"/>
              <a:t>HttpType</a:t>
            </a:r>
            <a:r>
              <a:rPr lang="en-IN" sz="2400" dirty="0"/>
              <a:t> </a:t>
            </a:r>
            <a:r>
              <a:rPr lang="en-IN" sz="2400" dirty="0" err="1"/>
              <a:t>http_types</a:t>
            </a:r>
            <a:r>
              <a:rPr lang="en-IN" sz="2400" dirty="0"/>
              <a:t>[] =</a:t>
            </a:r>
          </a:p>
          <a:p>
            <a:pPr marL="0" indent="0">
              <a:lnSpc>
                <a:spcPct val="150000"/>
              </a:lnSpc>
              <a:buNone/>
            </a:pPr>
            <a:r>
              <a:rPr lang="en-IN" sz="2400" dirty="0" smtClean="0"/>
              <a:t>		{</a:t>
            </a:r>
            <a:endParaRPr lang="en-IN" sz="2400" dirty="0"/>
          </a:p>
          <a:p>
            <a:pPr marL="0" indent="0">
              <a:lnSpc>
                <a:spcPct val="150000"/>
              </a:lnSpc>
              <a:buNone/>
            </a:pPr>
            <a:r>
              <a:rPr lang="en-IN" sz="2400" dirty="0" smtClean="0"/>
              <a:t>			{ </a:t>
            </a:r>
            <a:r>
              <a:rPr lang="en-IN" sz="2400" dirty="0"/>
              <a:t>".</a:t>
            </a:r>
            <a:r>
              <a:rPr lang="en-IN" sz="2400" dirty="0" err="1"/>
              <a:t>shtml</a:t>
            </a:r>
            <a:r>
              <a:rPr lang="en-IN" sz="2400" dirty="0"/>
              <a:t>", </a:t>
            </a:r>
            <a:r>
              <a:rPr lang="en-IN" sz="2400" dirty="0" smtClean="0"/>
              <a:t>"text/html</a:t>
            </a:r>
            <a:r>
              <a:rPr lang="en-IN" sz="2400" dirty="0"/>
              <a:t>", </a:t>
            </a:r>
            <a:r>
              <a:rPr lang="en-IN" sz="2400" dirty="0" err="1"/>
              <a:t>shtml_handler</a:t>
            </a:r>
            <a:r>
              <a:rPr lang="en-IN" sz="2400" dirty="0"/>
              <a:t>},</a:t>
            </a:r>
          </a:p>
          <a:p>
            <a:pPr marL="0" indent="0">
              <a:lnSpc>
                <a:spcPct val="150000"/>
              </a:lnSpc>
              <a:buNone/>
            </a:pPr>
            <a:r>
              <a:rPr lang="en-IN" sz="2400" dirty="0" smtClean="0"/>
              <a:t>			{ </a:t>
            </a:r>
            <a:r>
              <a:rPr lang="en-IN" sz="2400" dirty="0"/>
              <a:t>".html", "text/html", NULL},</a:t>
            </a:r>
          </a:p>
          <a:p>
            <a:pPr marL="0" indent="0">
              <a:lnSpc>
                <a:spcPct val="150000"/>
              </a:lnSpc>
              <a:buNone/>
            </a:pPr>
            <a:r>
              <a:rPr lang="en-IN" sz="2400" dirty="0" smtClean="0"/>
              <a:t>			{ </a:t>
            </a:r>
            <a:r>
              <a:rPr lang="en-IN" sz="2400" dirty="0"/>
              <a:t>".</a:t>
            </a:r>
            <a:r>
              <a:rPr lang="en-IN" sz="2400" dirty="0" err="1"/>
              <a:t>cgi</a:t>
            </a:r>
            <a:r>
              <a:rPr lang="en-IN" sz="2400" dirty="0"/>
              <a:t>", "", NULL},</a:t>
            </a:r>
          </a:p>
          <a:p>
            <a:pPr marL="0" indent="0">
              <a:lnSpc>
                <a:spcPct val="150000"/>
              </a:lnSpc>
              <a:buNone/>
            </a:pPr>
            <a:r>
              <a:rPr lang="en-IN" sz="2400" dirty="0" smtClean="0"/>
              <a:t>			{ </a:t>
            </a:r>
            <a:r>
              <a:rPr lang="en-IN" sz="2400" dirty="0"/>
              <a:t>".gif", "image/gif", NULL}</a:t>
            </a:r>
          </a:p>
          <a:p>
            <a:pPr marL="0" indent="0">
              <a:lnSpc>
                <a:spcPct val="150000"/>
              </a:lnSpc>
              <a:buNone/>
            </a:pPr>
            <a:r>
              <a:rPr lang="en-IN" sz="2400" dirty="0" smtClean="0"/>
              <a:t>		};</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that respond to user input</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307201"/>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nSpc>
                <a:spcPct val="150000"/>
              </a:lnSpc>
              <a:buNone/>
            </a:pPr>
            <a:r>
              <a:rPr lang="en-IN" sz="2400" dirty="0" smtClean="0"/>
              <a:t>		</a:t>
            </a:r>
            <a:endParaRPr lang="en-IN" sz="2400" dirty="0"/>
          </a:p>
          <a:p>
            <a:pPr marL="0" indent="0">
              <a:lnSpc>
                <a:spcPct val="150000"/>
              </a:lnSpc>
              <a:buNone/>
            </a:pPr>
            <a:r>
              <a:rPr lang="en-IN" sz="2400" dirty="0" smtClean="0"/>
              <a:t>		</a:t>
            </a:r>
            <a:r>
              <a:rPr lang="en-IN" sz="2400" dirty="0" err="1" smtClean="0"/>
              <a:t>const</a:t>
            </a:r>
            <a:r>
              <a:rPr lang="en-IN" sz="2400" dirty="0" smtClean="0"/>
              <a:t> </a:t>
            </a:r>
            <a:r>
              <a:rPr lang="en-IN" sz="2400" dirty="0"/>
              <a:t>char </a:t>
            </a:r>
            <a:r>
              <a:rPr lang="en-IN" sz="2400" dirty="0" err="1"/>
              <a:t>ledon_image</a:t>
            </a:r>
            <a:r>
              <a:rPr lang="en-IN" sz="2400" dirty="0"/>
              <a:t>[] = "ledon.gif";</a:t>
            </a:r>
          </a:p>
          <a:p>
            <a:pPr marL="0" indent="0">
              <a:lnSpc>
                <a:spcPct val="150000"/>
              </a:lnSpc>
              <a:buNone/>
            </a:pPr>
            <a:r>
              <a:rPr lang="en-IN" sz="2400" dirty="0" smtClean="0"/>
              <a:t>		</a:t>
            </a:r>
            <a:r>
              <a:rPr lang="en-IN" sz="2400" dirty="0" err="1" smtClean="0"/>
              <a:t>const</a:t>
            </a:r>
            <a:r>
              <a:rPr lang="en-IN" sz="2400" dirty="0" smtClean="0"/>
              <a:t> </a:t>
            </a:r>
            <a:r>
              <a:rPr lang="en-IN" sz="2400" dirty="0"/>
              <a:t>char </a:t>
            </a:r>
            <a:r>
              <a:rPr lang="en-IN" sz="2400" dirty="0" err="1"/>
              <a:t>ledoff_image</a:t>
            </a:r>
            <a:r>
              <a:rPr lang="en-IN" sz="2400" dirty="0"/>
              <a:t>[] = "ledoff.gif</a:t>
            </a:r>
            <a:r>
              <a:rPr lang="en-IN" sz="2400" dirty="0" smtClean="0"/>
              <a:t>";</a:t>
            </a:r>
          </a:p>
          <a:p>
            <a:pPr marL="0" indent="0">
              <a:lnSpc>
                <a:spcPct val="150000"/>
              </a:lnSpc>
              <a:buNone/>
            </a:pPr>
            <a:endParaRPr lang="en-IN" sz="1000" dirty="0" smtClean="0"/>
          </a:p>
          <a:p>
            <a:pPr marL="0" indent="0">
              <a:lnSpc>
                <a:spcPct val="150000"/>
              </a:lnSpc>
              <a:buNone/>
            </a:pPr>
            <a:r>
              <a:rPr lang="en-IN" sz="2400" dirty="0" smtClean="0"/>
              <a:t>		char </a:t>
            </a:r>
            <a:r>
              <a:rPr lang="en-IN" sz="2400" dirty="0"/>
              <a:t>led1_image[15];</a:t>
            </a:r>
          </a:p>
          <a:p>
            <a:pPr marL="0" indent="0">
              <a:lnSpc>
                <a:spcPct val="150000"/>
              </a:lnSpc>
              <a:buNone/>
            </a:pPr>
            <a:r>
              <a:rPr lang="en-IN" sz="2400" dirty="0" smtClean="0"/>
              <a:t>		char </a:t>
            </a:r>
            <a:r>
              <a:rPr lang="en-IN" sz="2400" dirty="0"/>
              <a:t>led2_image[15</a:t>
            </a:r>
            <a:r>
              <a:rPr lang="en-IN" sz="2400" dirty="0" smtClean="0"/>
              <a:t>];</a:t>
            </a:r>
          </a:p>
          <a:p>
            <a:pPr marL="0" indent="0">
              <a:lnSpc>
                <a:spcPct val="150000"/>
              </a:lnSpc>
              <a:buNone/>
            </a:pPr>
            <a:endParaRPr lang="en-IN" sz="1000" dirty="0" smtClean="0"/>
          </a:p>
          <a:p>
            <a:pPr marL="0" indent="0">
              <a:lnSpc>
                <a:spcPct val="150000"/>
              </a:lnSpc>
              <a:buNone/>
            </a:pPr>
            <a:r>
              <a:rPr lang="en-IN" sz="2400" dirty="0" smtClean="0"/>
              <a:t>		char </a:t>
            </a:r>
            <a:r>
              <a:rPr lang="en-IN" sz="2400" dirty="0"/>
              <a:t>led1_state[4];</a:t>
            </a:r>
          </a:p>
          <a:p>
            <a:pPr marL="0" indent="0">
              <a:lnSpc>
                <a:spcPct val="150000"/>
              </a:lnSpc>
              <a:buNone/>
            </a:pPr>
            <a:r>
              <a:rPr lang="en-IN" sz="2400" dirty="0" smtClean="0"/>
              <a:t>		char </a:t>
            </a:r>
            <a:r>
              <a:rPr lang="en-IN" sz="2400" dirty="0"/>
              <a:t>led2_state[4];</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that respond to user input</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307201"/>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The IFS_IPADDR and </a:t>
            </a:r>
            <a:r>
              <a:rPr lang="en-IN" sz="2400" dirty="0"/>
              <a:t>IFS_NETMASK macros set the interface’s IP address and netmask </a:t>
            </a:r>
            <a:r>
              <a:rPr lang="en-IN" sz="2400" dirty="0" smtClean="0"/>
              <a:t>using the </a:t>
            </a:r>
            <a:r>
              <a:rPr lang="en-IN" sz="2400" dirty="0"/>
              <a:t>values defined earlier</a:t>
            </a:r>
            <a:r>
              <a:rPr lang="en-IN" sz="2400" dirty="0" smtClean="0"/>
              <a:t>.</a:t>
            </a:r>
          </a:p>
          <a:p>
            <a:pPr algn="just">
              <a:lnSpc>
                <a:spcPct val="150000"/>
              </a:lnSpc>
            </a:pPr>
            <a:endParaRPr lang="en-IN" sz="1000" dirty="0" smtClean="0"/>
          </a:p>
          <a:p>
            <a:pPr algn="just">
              <a:lnSpc>
                <a:spcPct val="150000"/>
              </a:lnSpc>
            </a:pPr>
            <a:r>
              <a:rPr lang="en-IN" sz="2400" dirty="0"/>
              <a:t>The </a:t>
            </a:r>
            <a:r>
              <a:rPr lang="en-IN" sz="2400" dirty="0" err="1"/>
              <a:t>aton</a:t>
            </a:r>
            <a:r>
              <a:rPr lang="en-IN" sz="2400" dirty="0"/>
              <a:t> function converts strings in </a:t>
            </a:r>
            <a:r>
              <a:rPr lang="en-IN" sz="2400" dirty="0" smtClean="0"/>
              <a:t>dotted- quad </a:t>
            </a:r>
            <a:r>
              <a:rPr lang="en-IN" sz="2400" dirty="0"/>
              <a:t>format to the binary values required by the macros. The </a:t>
            </a:r>
            <a:r>
              <a:rPr lang="en-IN" sz="2400" dirty="0" smtClean="0"/>
              <a:t>IFS_UP macro </a:t>
            </a:r>
            <a:r>
              <a:rPr lang="en-IN" sz="2400" dirty="0"/>
              <a:t>brings up, or enables, the interface</a:t>
            </a:r>
            <a:r>
              <a:rPr lang="en-IN" sz="2400" dirty="0" smtClean="0"/>
              <a:t>.</a:t>
            </a:r>
          </a:p>
          <a:p>
            <a:pPr algn="just">
              <a:lnSpc>
                <a:spcPct val="150000"/>
              </a:lnSpc>
            </a:pPr>
            <a:endParaRPr lang="en-IN" sz="1000" dirty="0" smtClean="0"/>
          </a:p>
          <a:p>
            <a:pPr algn="just">
              <a:lnSpc>
                <a:spcPct val="150000"/>
              </a:lnSpc>
            </a:pPr>
            <a:r>
              <a:rPr lang="en-IN" sz="2400" dirty="0"/>
              <a:t>In a similar way, </a:t>
            </a:r>
            <a:r>
              <a:rPr lang="en-IN" sz="2400" i="1" dirty="0"/>
              <a:t>tcp_config.lib </a:t>
            </a:r>
            <a:r>
              <a:rPr lang="en-IN" sz="2400" dirty="0"/>
              <a:t>contains additional macros for other </a:t>
            </a:r>
            <a:r>
              <a:rPr lang="en-IN" sz="2400" dirty="0" smtClean="0"/>
              <a:t>common configurations</a:t>
            </a:r>
            <a:r>
              <a:rPr lang="en-IN" sz="2400" dirty="0"/>
              <a: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Exchanging messages using UDP and TCP</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931804"/>
      </p:ext>
    </p:extLst>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smtClean="0">
                <a:solidFill>
                  <a:srgbClr val="FF0000"/>
                </a:solidFill>
              </a:rPr>
              <a:t>Controlling </a:t>
            </a:r>
            <a:r>
              <a:rPr lang="en-IN" sz="2400" b="1" dirty="0">
                <a:solidFill>
                  <a:srgbClr val="FF0000"/>
                </a:solidFill>
              </a:rPr>
              <a:t>the </a:t>
            </a:r>
            <a:r>
              <a:rPr lang="en-IN" sz="2400" b="1" dirty="0" smtClean="0">
                <a:solidFill>
                  <a:srgbClr val="FF0000"/>
                </a:solidFill>
              </a:rPr>
              <a:t>LEDs: </a:t>
            </a:r>
            <a:r>
              <a:rPr lang="en-IN" sz="2400" dirty="0" smtClean="0"/>
              <a:t>This </a:t>
            </a:r>
            <a:r>
              <a:rPr lang="en-IN" sz="2400" dirty="0"/>
              <a:t>is the code for LED1</a:t>
            </a:r>
            <a:r>
              <a:rPr lang="en-IN" sz="2400" dirty="0" smtClean="0"/>
              <a:t>:</a:t>
            </a:r>
          </a:p>
          <a:p>
            <a:pPr marL="0" indent="0" algn="just">
              <a:lnSpc>
                <a:spcPct val="150000"/>
              </a:lnSpc>
              <a:buNone/>
            </a:pPr>
            <a:endParaRPr lang="en-IN" sz="2400" b="1" dirty="0" smtClean="0">
              <a:solidFill>
                <a:srgbClr val="FF0000"/>
              </a:solidFill>
            </a:endParaRPr>
          </a:p>
          <a:p>
            <a:pPr marL="0" indent="0" algn="just">
              <a:lnSpc>
                <a:spcPct val="150000"/>
              </a:lnSpc>
              <a:buNone/>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that respond to user input</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00808"/>
            <a:ext cx="657751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307201"/>
      </p:ext>
    </p:extLst>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The routine for LED2 is the same as the routine for LED1, except that </a:t>
            </a:r>
            <a:r>
              <a:rPr lang="en-IN" sz="2400" dirty="0" smtClean="0"/>
              <a:t>it references </a:t>
            </a:r>
            <a:r>
              <a:rPr lang="en-IN" sz="2400" dirty="0"/>
              <a:t>LED2’s port bit and variables</a:t>
            </a:r>
            <a:r>
              <a:rPr lang="en-IN" sz="2400" dirty="0" smtClean="0"/>
              <a:t>:</a:t>
            </a:r>
          </a:p>
          <a:p>
            <a:pPr algn="just">
              <a:lnSpc>
                <a:spcPct val="150000"/>
              </a:lnSpc>
            </a:pP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that respond to user input</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46362"/>
            <a:ext cx="7019973" cy="436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307201"/>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that respond to user input</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821670"/>
            <a:ext cx="7128792" cy="5487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307201"/>
      </p:ext>
    </p:ext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buNone/>
            </a:pPr>
            <a:r>
              <a:rPr lang="en-IN" sz="1800" b="1" dirty="0" smtClean="0"/>
              <a:t>		main</a:t>
            </a:r>
            <a:r>
              <a:rPr lang="en-IN" sz="1800" b="1" dirty="0"/>
              <a:t>()</a:t>
            </a:r>
          </a:p>
          <a:p>
            <a:pPr marL="0" indent="0">
              <a:buNone/>
            </a:pPr>
            <a:r>
              <a:rPr lang="en-IN" sz="1800" b="1" dirty="0" smtClean="0"/>
              <a:t>		{</a:t>
            </a:r>
          </a:p>
          <a:p>
            <a:pPr marL="0" indent="0">
              <a:buNone/>
            </a:pPr>
            <a:r>
              <a:rPr lang="en-IN" sz="1800" b="1" dirty="0" smtClean="0"/>
              <a:t>		</a:t>
            </a:r>
            <a:r>
              <a:rPr lang="en-IN" sz="1800" b="1" dirty="0" err="1" smtClean="0"/>
              <a:t>WrPortI</a:t>
            </a:r>
            <a:r>
              <a:rPr lang="en-IN" sz="1800" b="1" dirty="0" smtClean="0"/>
              <a:t>(PGDDR</a:t>
            </a:r>
            <a:r>
              <a:rPr lang="en-IN" sz="1800" b="1" dirty="0"/>
              <a:t>, NULL, 0xC0);</a:t>
            </a:r>
          </a:p>
          <a:p>
            <a:pPr marL="0" indent="0">
              <a:buNone/>
            </a:pPr>
            <a:r>
              <a:rPr lang="en-IN" sz="1800" b="1" dirty="0" smtClean="0"/>
              <a:t>		if </a:t>
            </a:r>
            <a:r>
              <a:rPr lang="en-IN" sz="1800" b="1" dirty="0"/>
              <a:t>(</a:t>
            </a:r>
            <a:r>
              <a:rPr lang="en-IN" sz="1800" b="1" dirty="0" err="1"/>
              <a:t>BitRdPortI</a:t>
            </a:r>
            <a:r>
              <a:rPr lang="en-IN" sz="1800" b="1" dirty="0"/>
              <a:t>(PGDR, 6) == 0) {</a:t>
            </a:r>
          </a:p>
          <a:p>
            <a:pPr marL="0" indent="0">
              <a:buNone/>
            </a:pPr>
            <a:r>
              <a:rPr lang="en-IN" sz="1800" b="1" dirty="0" smtClean="0"/>
              <a:t>		</a:t>
            </a:r>
            <a:r>
              <a:rPr lang="en-IN" sz="1800" b="1" dirty="0" err="1" smtClean="0"/>
              <a:t>strcpy</a:t>
            </a:r>
            <a:r>
              <a:rPr lang="en-IN" sz="1800" b="1" dirty="0" smtClean="0"/>
              <a:t>(led1_image,ledon_image</a:t>
            </a:r>
            <a:r>
              <a:rPr lang="en-IN" sz="1800" b="1" dirty="0"/>
              <a:t>);</a:t>
            </a:r>
          </a:p>
          <a:p>
            <a:pPr marL="0" indent="0">
              <a:buNone/>
            </a:pPr>
            <a:r>
              <a:rPr lang="en-IN" sz="1800" b="1" dirty="0" smtClean="0"/>
              <a:t>		</a:t>
            </a:r>
            <a:r>
              <a:rPr lang="en-IN" sz="1800" b="1" dirty="0" err="1" smtClean="0"/>
              <a:t>strcpy</a:t>
            </a:r>
            <a:r>
              <a:rPr lang="en-IN" sz="1800" b="1" dirty="0" smtClean="0"/>
              <a:t>(led1_state</a:t>
            </a:r>
            <a:r>
              <a:rPr lang="en-IN" sz="1800" b="1" dirty="0"/>
              <a:t>, "on");</a:t>
            </a:r>
          </a:p>
          <a:p>
            <a:pPr marL="0" indent="0">
              <a:buNone/>
            </a:pPr>
            <a:r>
              <a:rPr lang="en-IN" sz="1800" b="1" dirty="0" smtClean="0"/>
              <a:t>		} </a:t>
            </a:r>
            <a:r>
              <a:rPr lang="en-IN" sz="1800" b="1" dirty="0"/>
              <a:t>else {</a:t>
            </a:r>
          </a:p>
          <a:p>
            <a:pPr marL="0" indent="0">
              <a:buNone/>
            </a:pPr>
            <a:r>
              <a:rPr lang="en-IN" sz="1800" b="1" dirty="0" smtClean="0"/>
              <a:t>		</a:t>
            </a:r>
            <a:r>
              <a:rPr lang="en-IN" sz="1800" b="1" dirty="0" err="1" smtClean="0"/>
              <a:t>strcpy</a:t>
            </a:r>
            <a:r>
              <a:rPr lang="en-IN" sz="1800" b="1" dirty="0" smtClean="0"/>
              <a:t>(led1_image,ledoff_image</a:t>
            </a:r>
            <a:r>
              <a:rPr lang="en-IN" sz="1800" b="1" dirty="0"/>
              <a:t>);</a:t>
            </a:r>
          </a:p>
          <a:p>
            <a:pPr marL="0" indent="0">
              <a:buNone/>
            </a:pPr>
            <a:r>
              <a:rPr lang="en-IN" sz="1800" b="1" dirty="0" smtClean="0"/>
              <a:t>		</a:t>
            </a:r>
            <a:r>
              <a:rPr lang="en-IN" sz="1800" b="1" dirty="0" err="1" smtClean="0"/>
              <a:t>strcpy</a:t>
            </a:r>
            <a:r>
              <a:rPr lang="en-IN" sz="1800" b="1" dirty="0" smtClean="0"/>
              <a:t>(led1_state</a:t>
            </a:r>
            <a:r>
              <a:rPr lang="en-IN" sz="1800" b="1" dirty="0"/>
              <a:t>, "off");</a:t>
            </a:r>
          </a:p>
          <a:p>
            <a:pPr marL="0" indent="0">
              <a:buNone/>
            </a:pPr>
            <a:r>
              <a:rPr lang="en-IN" sz="1800" b="1" dirty="0" smtClean="0"/>
              <a:t>		}</a:t>
            </a:r>
            <a:endParaRPr lang="en-IN" sz="1800" b="1" dirty="0"/>
          </a:p>
          <a:p>
            <a:pPr marL="0" indent="0">
              <a:buNone/>
            </a:pPr>
            <a:r>
              <a:rPr lang="en-IN" sz="1800" b="1" dirty="0" smtClean="0"/>
              <a:t>		if </a:t>
            </a:r>
            <a:r>
              <a:rPr lang="en-IN" sz="1800" b="1" dirty="0"/>
              <a:t>(</a:t>
            </a:r>
            <a:r>
              <a:rPr lang="en-IN" sz="1800" b="1" dirty="0" err="1"/>
              <a:t>BitRdPortI</a:t>
            </a:r>
            <a:r>
              <a:rPr lang="en-IN" sz="1800" b="1" dirty="0"/>
              <a:t>(PGDR, 7) == 0) {</a:t>
            </a:r>
          </a:p>
          <a:p>
            <a:pPr marL="0" indent="0">
              <a:buNone/>
            </a:pPr>
            <a:r>
              <a:rPr lang="en-IN" sz="1800" b="1" dirty="0" smtClean="0"/>
              <a:t>		</a:t>
            </a:r>
            <a:r>
              <a:rPr lang="en-IN" sz="1800" b="1" dirty="0" err="1" smtClean="0"/>
              <a:t>strcpy</a:t>
            </a:r>
            <a:r>
              <a:rPr lang="en-IN" sz="1800" b="1" dirty="0" smtClean="0"/>
              <a:t>(led2_image,ledon_image</a:t>
            </a:r>
            <a:r>
              <a:rPr lang="en-IN" sz="1800" b="1" dirty="0"/>
              <a:t>);</a:t>
            </a:r>
          </a:p>
          <a:p>
            <a:pPr marL="0" indent="0">
              <a:buNone/>
            </a:pPr>
            <a:r>
              <a:rPr lang="en-IN" sz="1800" b="1" dirty="0" smtClean="0"/>
              <a:t>		</a:t>
            </a:r>
            <a:r>
              <a:rPr lang="en-IN" sz="1800" b="1" dirty="0" err="1" smtClean="0"/>
              <a:t>strcpy</a:t>
            </a:r>
            <a:r>
              <a:rPr lang="en-IN" sz="1800" b="1" dirty="0" smtClean="0"/>
              <a:t>(led2_state</a:t>
            </a:r>
            <a:r>
              <a:rPr lang="en-IN" sz="1800" b="1" dirty="0"/>
              <a:t>, "on");</a:t>
            </a:r>
          </a:p>
          <a:p>
            <a:pPr marL="0" indent="0">
              <a:buNone/>
            </a:pPr>
            <a:r>
              <a:rPr lang="en-IN" sz="1800" b="1" dirty="0" smtClean="0"/>
              <a:t>		} </a:t>
            </a:r>
            <a:r>
              <a:rPr lang="en-IN" sz="1800" b="1" dirty="0"/>
              <a:t>else {</a:t>
            </a:r>
          </a:p>
          <a:p>
            <a:pPr marL="0" indent="0">
              <a:buNone/>
            </a:pPr>
            <a:r>
              <a:rPr lang="en-IN" sz="1800" b="1" dirty="0" smtClean="0"/>
              <a:t>		</a:t>
            </a:r>
            <a:r>
              <a:rPr lang="en-IN" sz="1800" b="1" dirty="0" err="1" smtClean="0"/>
              <a:t>strcpy</a:t>
            </a:r>
            <a:r>
              <a:rPr lang="en-IN" sz="1800" b="1" dirty="0" smtClean="0"/>
              <a:t>(led2_image,ledoff_image</a:t>
            </a:r>
            <a:r>
              <a:rPr lang="en-IN" sz="1800" b="1" dirty="0"/>
              <a:t>);</a:t>
            </a:r>
          </a:p>
          <a:p>
            <a:pPr marL="0" indent="0">
              <a:buNone/>
            </a:pPr>
            <a:r>
              <a:rPr lang="en-IN" sz="1800" b="1" dirty="0" smtClean="0"/>
              <a:t>		</a:t>
            </a:r>
            <a:r>
              <a:rPr lang="en-IN" sz="1800" b="1" dirty="0" err="1" smtClean="0"/>
              <a:t>strcpy</a:t>
            </a:r>
            <a:r>
              <a:rPr lang="en-IN" sz="1800" b="1" dirty="0" smtClean="0"/>
              <a:t>(led2_state</a:t>
            </a:r>
            <a:r>
              <a:rPr lang="en-IN" sz="1800" b="1" dirty="0"/>
              <a:t>, "off");</a:t>
            </a:r>
          </a:p>
          <a:p>
            <a:pPr marL="0" indent="0">
              <a:buNone/>
            </a:pPr>
            <a:r>
              <a:rPr lang="en-IN" sz="1800" b="1" dirty="0" smtClean="0"/>
              <a:t>		}</a:t>
            </a:r>
            <a:endParaRPr lang="en-US" altLang="en-US" sz="1800" b="1"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that respond to user input</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307201"/>
      </p:ext>
    </p:ext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buNone/>
            </a:pPr>
            <a:r>
              <a:rPr lang="en-IN" sz="2400" dirty="0" smtClean="0"/>
              <a:t>		</a:t>
            </a:r>
            <a:r>
              <a:rPr lang="en-IN" sz="2400" dirty="0" err="1" smtClean="0"/>
              <a:t>sock_init</a:t>
            </a:r>
            <a:r>
              <a:rPr lang="en-IN" sz="2400" dirty="0"/>
              <a:t>();</a:t>
            </a:r>
          </a:p>
          <a:p>
            <a:pPr marL="0" indent="0" algn="just">
              <a:buNone/>
            </a:pPr>
            <a:r>
              <a:rPr lang="en-IN" sz="2400" dirty="0" smtClean="0"/>
              <a:t>		</a:t>
            </a:r>
            <a:r>
              <a:rPr lang="en-IN" sz="2400" dirty="0" err="1" smtClean="0"/>
              <a:t>http_init</a:t>
            </a:r>
            <a:r>
              <a:rPr lang="en-IN" sz="2400" dirty="0" smtClean="0"/>
              <a:t>();</a:t>
            </a:r>
          </a:p>
          <a:p>
            <a:pPr marL="0" indent="0" algn="just">
              <a:buNone/>
            </a:pPr>
            <a:r>
              <a:rPr lang="en-IN" sz="2400" dirty="0" smtClean="0"/>
              <a:t>		</a:t>
            </a:r>
            <a:r>
              <a:rPr lang="en-IN" sz="2400" dirty="0" err="1" smtClean="0"/>
              <a:t>tcp_reserveport</a:t>
            </a:r>
            <a:r>
              <a:rPr lang="en-IN" sz="2400" dirty="0" smtClean="0"/>
              <a:t>(80);</a:t>
            </a:r>
          </a:p>
          <a:p>
            <a:pPr marL="0" indent="0" algn="just">
              <a:buNone/>
            </a:pPr>
            <a:endParaRPr lang="en-IN" altLang="en-US" sz="1000" dirty="0">
              <a:solidFill>
                <a:srgbClr val="FF0000"/>
              </a:solidFill>
              <a:latin typeface="+mj-lt"/>
              <a:cs typeface="Times New Roman" panose="02020603050405020304" pitchFamily="18" charset="0"/>
            </a:endParaRPr>
          </a:p>
          <a:p>
            <a:pPr algn="just">
              <a:lnSpc>
                <a:spcPct val="150000"/>
              </a:lnSpc>
            </a:pPr>
            <a:r>
              <a:rPr lang="en-IN" sz="2400" dirty="0"/>
              <a:t>The main program loop has just one task, calling </a:t>
            </a:r>
            <a:r>
              <a:rPr lang="en-IN" sz="2400" dirty="0" err="1"/>
              <a:t>http_handler</a:t>
            </a:r>
            <a:r>
              <a:rPr lang="en-IN" sz="2400" dirty="0"/>
              <a:t>(). In </a:t>
            </a:r>
            <a:r>
              <a:rPr lang="en-IN" sz="2400" dirty="0" smtClean="0"/>
              <a:t>a real-world </a:t>
            </a:r>
            <a:r>
              <a:rPr lang="en-IN" sz="2400" dirty="0"/>
              <a:t>application, the main program loop would perform other tasks </a:t>
            </a:r>
            <a:r>
              <a:rPr lang="en-IN" sz="2400" dirty="0" smtClean="0"/>
              <a:t>as well.</a:t>
            </a:r>
          </a:p>
          <a:p>
            <a:pPr marL="0" indent="0">
              <a:buNone/>
            </a:pPr>
            <a:r>
              <a:rPr lang="en-IN" sz="2400" dirty="0" smtClean="0"/>
              <a:t>	while </a:t>
            </a:r>
            <a:r>
              <a:rPr lang="en-IN" sz="2400" dirty="0"/>
              <a:t>(1) </a:t>
            </a:r>
            <a:r>
              <a:rPr lang="en-IN" sz="2400" dirty="0" smtClean="0"/>
              <a:t>	{</a:t>
            </a:r>
            <a:endParaRPr lang="en-IN" sz="2400" dirty="0"/>
          </a:p>
          <a:p>
            <a:pPr marL="0" indent="0">
              <a:buNone/>
            </a:pPr>
            <a:r>
              <a:rPr lang="en-IN" sz="2400" dirty="0" smtClean="0"/>
              <a:t>			</a:t>
            </a:r>
            <a:r>
              <a:rPr lang="en-IN" sz="2400" dirty="0" err="1" smtClean="0"/>
              <a:t>http_handler</a:t>
            </a:r>
            <a:r>
              <a:rPr lang="en-IN" sz="2400" dirty="0"/>
              <a:t>();</a:t>
            </a:r>
          </a:p>
          <a:p>
            <a:pPr marL="0" indent="0">
              <a:buNone/>
            </a:pPr>
            <a:r>
              <a:rPr lang="en-IN" sz="2400" dirty="0" smtClean="0"/>
              <a:t>		// </a:t>
            </a:r>
            <a:r>
              <a:rPr lang="en-IN" sz="2400" dirty="0"/>
              <a:t>Code to perform other tasks can be placed here.</a:t>
            </a:r>
          </a:p>
          <a:p>
            <a:pPr marL="0" indent="0">
              <a:buNone/>
            </a:pPr>
            <a:r>
              <a:rPr lang="en-IN" sz="2400" dirty="0" smtClean="0"/>
              <a:t>			}</a:t>
            </a:r>
            <a:endParaRPr lang="en-IN" sz="2400" dirty="0"/>
          </a:p>
          <a:p>
            <a:pPr marL="0" indent="0">
              <a:buNone/>
            </a:pPr>
            <a:r>
              <a:rPr lang="en-IN" sz="2400" dirty="0" smtClean="0"/>
              <a:t>		} </a:t>
            </a:r>
            <a:r>
              <a:rPr lang="en-IN" sz="2400" dirty="0"/>
              <a:t>// end main</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Serving web pages that respond to user input</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307201"/>
      </p:ext>
    </p:extLst>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a:solidFill>
                  <a:srgbClr val="FF0000"/>
                </a:solidFill>
              </a:rPr>
              <a:t>Sending an E-mail from a Rabbit</a:t>
            </a:r>
            <a:endParaRPr lang="en-IN" sz="2400" dirty="0">
              <a:solidFill>
                <a:srgbClr val="FF0000"/>
              </a:solidFill>
            </a:endParaRPr>
          </a:p>
          <a:p>
            <a:pPr algn="just">
              <a:lnSpc>
                <a:spcPct val="150000"/>
              </a:lnSpc>
            </a:pPr>
            <a:endParaRPr lang="en-IN" sz="1000" dirty="0" smtClean="0"/>
          </a:p>
          <a:p>
            <a:pPr algn="just">
              <a:lnSpc>
                <a:spcPct val="150000"/>
              </a:lnSpc>
            </a:pPr>
            <a:r>
              <a:rPr lang="en-IN" sz="2400" dirty="0" smtClean="0"/>
              <a:t>Dynamic </a:t>
            </a:r>
            <a:r>
              <a:rPr lang="en-IN" sz="2400" dirty="0"/>
              <a:t>C’s </a:t>
            </a:r>
            <a:r>
              <a:rPr lang="en-IN" sz="2400" i="1" dirty="0"/>
              <a:t>smtp.lib </a:t>
            </a:r>
            <a:r>
              <a:rPr lang="en-IN" sz="2400" dirty="0"/>
              <a:t>library contains functions that greatly simplify </a:t>
            </a:r>
            <a:r>
              <a:rPr lang="en-IN" sz="2400" dirty="0" smtClean="0"/>
              <a:t>the code </a:t>
            </a:r>
            <a:r>
              <a:rPr lang="en-IN" sz="2400" dirty="0"/>
              <a:t>required to program a Rabbit module to send e-mail</a:t>
            </a:r>
            <a:r>
              <a:rPr lang="en-IN" sz="2400" dirty="0" smtClean="0"/>
              <a:t>.</a:t>
            </a:r>
          </a:p>
          <a:p>
            <a:pPr algn="just">
              <a:lnSpc>
                <a:spcPct val="150000"/>
              </a:lnSpc>
            </a:pPr>
            <a:endParaRPr lang="en-IN" sz="1000" dirty="0" smtClean="0"/>
          </a:p>
          <a:p>
            <a:pPr algn="just">
              <a:lnSpc>
                <a:spcPct val="150000"/>
              </a:lnSpc>
            </a:pPr>
            <a:r>
              <a:rPr lang="en-IN" sz="2400" dirty="0"/>
              <a:t>The </a:t>
            </a:r>
            <a:r>
              <a:rPr lang="en-IN" sz="2400" dirty="0" smtClean="0"/>
              <a:t>firmware defines </a:t>
            </a:r>
            <a:r>
              <a:rPr lang="en-IN" sz="2400" dirty="0"/>
              <a:t>strings for the sender’s e-mail address, the recipient’s e-mail address</a:t>
            </a:r>
            <a:r>
              <a:rPr lang="en-IN" sz="2400" dirty="0" smtClean="0"/>
              <a:t>, the </a:t>
            </a:r>
            <a:r>
              <a:rPr lang="en-IN" sz="2400" dirty="0"/>
              <a:t>Subject line, and the message body</a:t>
            </a:r>
            <a:r>
              <a:rPr lang="en-IN" sz="2400" dirty="0" smtClean="0"/>
              <a:t>.</a:t>
            </a:r>
          </a:p>
          <a:p>
            <a:pPr algn="just">
              <a:lnSpc>
                <a:spcPct val="150000"/>
              </a:lnSpc>
            </a:pPr>
            <a:endParaRPr lang="en-IN" sz="1000" dirty="0"/>
          </a:p>
          <a:p>
            <a:pPr algn="just">
              <a:lnSpc>
                <a:spcPct val="150000"/>
              </a:lnSpc>
            </a:pPr>
            <a:r>
              <a:rPr lang="en-IN" sz="2400" dirty="0"/>
              <a:t>The </a:t>
            </a:r>
            <a:r>
              <a:rPr lang="en-IN" sz="2400" dirty="0" err="1"/>
              <a:t>smtp_sendmail</a:t>
            </a:r>
            <a:r>
              <a:rPr lang="en-IN" sz="2400" dirty="0"/>
              <a:t>() </a:t>
            </a:r>
            <a:r>
              <a:rPr lang="en-IN" sz="2400" dirty="0" smtClean="0"/>
              <a:t>function then </a:t>
            </a:r>
            <a:r>
              <a:rPr lang="en-IN" sz="2400" dirty="0"/>
              <a:t>uses these values in initializing the data structures used in sending </a:t>
            </a:r>
            <a:r>
              <a:rPr lang="en-IN" sz="2400" dirty="0" smtClean="0"/>
              <a:t>the e-mail </a:t>
            </a:r>
            <a:r>
              <a:rPr lang="en-IN" sz="2400" dirty="0"/>
              <a:t>in the format expected by the SMTP server.</a:t>
            </a:r>
            <a:endParaRPr lang="en-IN" sz="2400" dirty="0" smtClean="0"/>
          </a:p>
          <a:p>
            <a:pPr algn="just">
              <a:lnSpc>
                <a:spcPct val="150000"/>
              </a:lnSpc>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E-mail for Embedded Systems</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389391"/>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The </a:t>
            </a:r>
            <a:r>
              <a:rPr lang="en-IN" sz="2400" dirty="0" err="1"/>
              <a:t>smtp_mailtick</a:t>
            </a:r>
            <a:r>
              <a:rPr lang="en-IN" sz="2400" dirty="0" smtClean="0"/>
              <a:t>() function </a:t>
            </a:r>
            <a:r>
              <a:rPr lang="en-IN" sz="2400" dirty="0"/>
              <a:t>handles communications with the mail server, </a:t>
            </a:r>
            <a:endParaRPr lang="en-IN" sz="2400" dirty="0" smtClean="0"/>
          </a:p>
          <a:p>
            <a:pPr algn="just">
              <a:lnSpc>
                <a:spcPct val="150000"/>
              </a:lnSpc>
            </a:pPr>
            <a:endParaRPr lang="en-IN" sz="1000" dirty="0" smtClean="0"/>
          </a:p>
          <a:p>
            <a:pPr algn="just">
              <a:lnSpc>
                <a:spcPct val="150000"/>
              </a:lnSpc>
            </a:pPr>
            <a:r>
              <a:rPr lang="en-IN" sz="2400" dirty="0" smtClean="0"/>
              <a:t>And </a:t>
            </a:r>
            <a:r>
              <a:rPr lang="en-IN" sz="2400" dirty="0" err="1" smtClean="0"/>
              <a:t>smtp_status</a:t>
            </a:r>
            <a:r>
              <a:rPr lang="en-IN" sz="2400" dirty="0"/>
              <a:t>() returns a status code when the e-mail has been sent or </a:t>
            </a:r>
            <a:r>
              <a:rPr lang="en-IN" sz="2400" dirty="0" smtClean="0"/>
              <a:t>an error </a:t>
            </a:r>
            <a:r>
              <a:rPr lang="en-IN" sz="2400" dirty="0"/>
              <a:t>occurs</a:t>
            </a:r>
            <a:r>
              <a:rPr lang="en-IN" sz="2400" dirty="0" smtClean="0"/>
              <a:t>. </a:t>
            </a:r>
          </a:p>
          <a:p>
            <a:pPr algn="just">
              <a:lnSpc>
                <a:spcPct val="150000"/>
              </a:lnSpc>
            </a:pPr>
            <a:endParaRPr lang="en-IN" altLang="en-US" sz="1000" dirty="0">
              <a:latin typeface="+mj-lt"/>
              <a:cs typeface="Times New Roman" panose="02020603050405020304" pitchFamily="18" charset="0"/>
            </a:endParaRPr>
          </a:p>
          <a:p>
            <a:pPr algn="just">
              <a:lnSpc>
                <a:spcPct val="150000"/>
              </a:lnSpc>
            </a:pPr>
            <a:r>
              <a:rPr lang="en-IN" sz="2400" dirty="0"/>
              <a:t>#define TCPCONFIG </a:t>
            </a:r>
            <a:r>
              <a:rPr lang="en-IN" sz="2400" dirty="0" smtClean="0"/>
              <a:t>1</a:t>
            </a:r>
          </a:p>
          <a:p>
            <a:pPr>
              <a:lnSpc>
                <a:spcPct val="150000"/>
              </a:lnSpc>
            </a:pPr>
            <a:r>
              <a:rPr lang="en-IN" sz="2400" dirty="0"/>
              <a:t>#define SENDER "rabbit1@Lvr.com"</a:t>
            </a:r>
          </a:p>
          <a:p>
            <a:pPr>
              <a:lnSpc>
                <a:spcPct val="150000"/>
              </a:lnSpc>
            </a:pPr>
            <a:r>
              <a:rPr lang="en-IN" sz="2400" dirty="0"/>
              <a:t>#define SMTP_SERVER "mail.example.com"</a:t>
            </a:r>
            <a:endParaRPr lang="en-IN" sz="2400" dirty="0" smtClean="0"/>
          </a:p>
          <a:p>
            <a:pPr algn="just">
              <a:lnSpc>
                <a:spcPct val="150000"/>
              </a:lnSpc>
            </a:pPr>
            <a:endParaRPr lang="en-IN" altLang="en-US" sz="1000" dirty="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E-mail for Embedded Systems</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121151"/>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nSpc>
                <a:spcPct val="150000"/>
              </a:lnSpc>
            </a:pPr>
            <a:r>
              <a:rPr lang="en-IN" sz="2400" dirty="0"/>
              <a:t>For communicating with </a:t>
            </a:r>
            <a:r>
              <a:rPr lang="en-IN" sz="2400" dirty="0" smtClean="0"/>
              <a:t>these servers</a:t>
            </a:r>
            <a:r>
              <a:rPr lang="en-IN" sz="2400" dirty="0"/>
              <a:t>, SMTP_DOMAIN can set a domain name to send</a:t>
            </a:r>
            <a:r>
              <a:rPr lang="en-IN" sz="2400" dirty="0" smtClean="0"/>
              <a:t>.</a:t>
            </a:r>
          </a:p>
          <a:p>
            <a:pPr>
              <a:lnSpc>
                <a:spcPct val="150000"/>
              </a:lnSpc>
            </a:pPr>
            <a:endParaRPr lang="en-IN" sz="2400" dirty="0"/>
          </a:p>
          <a:p>
            <a:pPr>
              <a:lnSpc>
                <a:spcPct val="150000"/>
              </a:lnSpc>
            </a:pPr>
            <a:r>
              <a:rPr lang="en-IN" sz="2400" dirty="0"/>
              <a:t>#define SMTP_DOMAIN "</a:t>
            </a:r>
            <a:r>
              <a:rPr lang="en-IN" sz="2400" dirty="0" smtClean="0"/>
              <a:t>Lvr.com“</a:t>
            </a:r>
          </a:p>
          <a:p>
            <a:pPr>
              <a:lnSpc>
                <a:spcPct val="150000"/>
              </a:lnSpc>
            </a:pPr>
            <a:endParaRPr lang="en-IN" sz="2400" dirty="0" smtClean="0"/>
          </a:p>
          <a:p>
            <a:pPr>
              <a:lnSpc>
                <a:spcPct val="150000"/>
              </a:lnSpc>
            </a:pPr>
            <a:r>
              <a:rPr lang="en-IN" sz="2400" dirty="0"/>
              <a:t>#</a:t>
            </a:r>
            <a:r>
              <a:rPr lang="en-IN" sz="2400" dirty="0" err="1"/>
              <a:t>memmap</a:t>
            </a:r>
            <a:r>
              <a:rPr lang="en-IN" sz="2400" dirty="0"/>
              <a:t> </a:t>
            </a:r>
            <a:r>
              <a:rPr lang="en-IN" sz="2400" dirty="0" err="1"/>
              <a:t>xmem</a:t>
            </a:r>
            <a:endParaRPr lang="en-IN" sz="2400" dirty="0"/>
          </a:p>
          <a:p>
            <a:pPr>
              <a:lnSpc>
                <a:spcPct val="150000"/>
              </a:lnSpc>
            </a:pPr>
            <a:r>
              <a:rPr lang="en-IN" sz="2400" dirty="0"/>
              <a:t>#use dcrtcp.lib</a:t>
            </a:r>
          </a:p>
          <a:p>
            <a:pPr>
              <a:lnSpc>
                <a:spcPct val="150000"/>
              </a:lnSpc>
            </a:pPr>
            <a:r>
              <a:rPr lang="en-IN" sz="2400" dirty="0"/>
              <a:t>#use smtp.lib</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E-mail for Embedded Systems</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211812"/>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dirty="0">
                <a:solidFill>
                  <a:srgbClr val="FF0000"/>
                </a:solidFill>
              </a:rPr>
              <a:t>Creating the Message</a:t>
            </a:r>
            <a:endParaRPr lang="en-IN" sz="2400" dirty="0" smtClean="0">
              <a:solidFill>
                <a:srgbClr val="FF0000"/>
              </a:solidFill>
            </a:endParaRPr>
          </a:p>
          <a:p>
            <a:pPr algn="just">
              <a:lnSpc>
                <a:spcPct val="150000"/>
              </a:lnSpc>
            </a:pPr>
            <a:r>
              <a:rPr lang="en-IN" sz="2400" dirty="0" smtClean="0"/>
              <a:t>The </a:t>
            </a:r>
            <a:r>
              <a:rPr lang="en-IN" sz="2400" dirty="0" err="1"/>
              <a:t>create_message</a:t>
            </a:r>
            <a:r>
              <a:rPr lang="en-IN" sz="2400" dirty="0"/>
              <a:t>() function sets the contents </a:t>
            </a:r>
            <a:r>
              <a:rPr lang="en-IN" sz="2400" dirty="0" smtClean="0"/>
              <a:t>of these </a:t>
            </a:r>
            <a:r>
              <a:rPr lang="en-IN" sz="2400" dirty="0"/>
              <a:t>elements for the e-mail to be sent</a:t>
            </a:r>
            <a:r>
              <a:rPr lang="en-IN" sz="2400" dirty="0" smtClean="0"/>
              <a:t>.</a:t>
            </a:r>
          </a:p>
          <a:p>
            <a:pPr marL="0" indent="0">
              <a:lnSpc>
                <a:spcPct val="150000"/>
              </a:lnSpc>
              <a:buNone/>
            </a:pPr>
            <a:endParaRPr lang="en-IN" sz="2400" dirty="0" smtClean="0"/>
          </a:p>
          <a:p>
            <a:pPr marL="0" indent="0">
              <a:lnSpc>
                <a:spcPct val="150000"/>
              </a:lnSpc>
              <a:buNone/>
            </a:pPr>
            <a:r>
              <a:rPr lang="en-IN" sz="2400" dirty="0" smtClean="0"/>
              <a:t>	char </a:t>
            </a:r>
            <a:r>
              <a:rPr lang="en-IN" sz="2400" dirty="0"/>
              <a:t>recipient[64];</a:t>
            </a:r>
          </a:p>
          <a:p>
            <a:pPr marL="0" indent="0">
              <a:lnSpc>
                <a:spcPct val="150000"/>
              </a:lnSpc>
              <a:buNone/>
            </a:pPr>
            <a:r>
              <a:rPr lang="en-IN" sz="2400" dirty="0" smtClean="0"/>
              <a:t>	char </a:t>
            </a:r>
            <a:r>
              <a:rPr lang="en-IN" sz="2400" dirty="0"/>
              <a:t>subject[64];</a:t>
            </a:r>
          </a:p>
          <a:p>
            <a:pPr marL="0" indent="0">
              <a:lnSpc>
                <a:spcPct val="150000"/>
              </a:lnSpc>
              <a:buNone/>
            </a:pPr>
            <a:r>
              <a:rPr lang="en-IN" sz="2400" dirty="0" smtClean="0"/>
              <a:t>	char </a:t>
            </a:r>
            <a:r>
              <a:rPr lang="en-IN" sz="2400" dirty="0"/>
              <a:t>body[256</a:t>
            </a:r>
            <a:r>
              <a:rPr lang="en-IN" sz="2400" dirty="0" smtClean="0"/>
              <a:t>];</a:t>
            </a:r>
          </a:p>
          <a:p>
            <a:pPr marL="0" indent="0">
              <a:lnSpc>
                <a:spcPct val="150000"/>
              </a:lnSpc>
              <a:buNone/>
            </a:pPr>
            <a:r>
              <a:rPr lang="en-IN" sz="2400" dirty="0" smtClean="0"/>
              <a:t>	</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E-mail for Embedded Systems</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211812"/>
      </p:ext>
    </p:ext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nSpc>
                <a:spcPct val="150000"/>
              </a:lnSpc>
              <a:buNone/>
            </a:pPr>
            <a:endParaRPr lang="en-IN" sz="2400" dirty="0" smtClean="0"/>
          </a:p>
          <a:p>
            <a:pPr marL="0" indent="0">
              <a:lnSpc>
                <a:spcPct val="150000"/>
              </a:lnSpc>
              <a:buNone/>
            </a:pPr>
            <a:endParaRPr lang="en-IN" sz="2400" dirty="0"/>
          </a:p>
          <a:p>
            <a:pPr marL="0" indent="0">
              <a:lnSpc>
                <a:spcPct val="150000"/>
              </a:lnSpc>
              <a:buNone/>
            </a:pPr>
            <a:r>
              <a:rPr lang="en-IN" sz="2400" dirty="0" smtClean="0"/>
              <a:t>void </a:t>
            </a:r>
            <a:r>
              <a:rPr lang="en-IN" sz="2400" dirty="0" err="1"/>
              <a:t>create_message</a:t>
            </a:r>
            <a:r>
              <a:rPr lang="en-IN" sz="2400" dirty="0"/>
              <a:t>() {</a:t>
            </a:r>
          </a:p>
          <a:p>
            <a:pPr marL="0" indent="0">
              <a:lnSpc>
                <a:spcPct val="150000"/>
              </a:lnSpc>
              <a:buNone/>
            </a:pPr>
            <a:r>
              <a:rPr lang="en-IN" sz="2400" dirty="0"/>
              <a:t>	</a:t>
            </a:r>
            <a:r>
              <a:rPr lang="en-IN" sz="2400" dirty="0" err="1"/>
              <a:t>strcpy</a:t>
            </a:r>
            <a:r>
              <a:rPr lang="en-IN" sz="2400" dirty="0"/>
              <a:t>(recipient, "jan@lvr.com");</a:t>
            </a:r>
          </a:p>
          <a:p>
            <a:pPr marL="0" indent="0">
              <a:lnSpc>
                <a:spcPct val="150000"/>
              </a:lnSpc>
              <a:buNone/>
            </a:pPr>
            <a:r>
              <a:rPr lang="en-IN" sz="2400" dirty="0"/>
              <a:t>	</a:t>
            </a:r>
            <a:r>
              <a:rPr lang="en-IN" sz="2400" dirty="0" err="1"/>
              <a:t>strcpy</a:t>
            </a:r>
            <a:r>
              <a:rPr lang="en-IN" sz="2400" dirty="0"/>
              <a:t>(subject, "Hello from Rabbit");</a:t>
            </a:r>
          </a:p>
          <a:p>
            <a:pPr marL="0" indent="0">
              <a:lnSpc>
                <a:spcPct val="150000"/>
              </a:lnSpc>
              <a:buNone/>
            </a:pPr>
            <a:r>
              <a:rPr lang="en-IN" sz="2400" dirty="0"/>
              <a:t>	</a:t>
            </a:r>
            <a:r>
              <a:rPr lang="en-IN" sz="2400" dirty="0" err="1"/>
              <a:t>strcpy</a:t>
            </a:r>
            <a:r>
              <a:rPr lang="en-IN" sz="2400" dirty="0"/>
              <a:t>(body, "Rabbit test message.");</a:t>
            </a:r>
          </a:p>
          <a:p>
            <a:pPr marL="0" indent="0">
              <a:lnSpc>
                <a:spcPct val="150000"/>
              </a:lnSpc>
              <a:buNone/>
            </a:pPr>
            <a:r>
              <a:rPr lang="en-IN" sz="2400" dirty="0"/>
              <a:t>	}</a:t>
            </a:r>
            <a:endParaRPr lang="en-US" altLang="en-US" sz="2400" dirty="0">
              <a:cs typeface="Times New Roman" panose="02020603050405020304" pitchFamily="18" charset="0"/>
            </a:endParaRPr>
          </a:p>
          <a:p>
            <a:pPr marL="0" indent="0" algn="just">
              <a:lnSpc>
                <a:spcPct val="150000"/>
              </a:lnSpc>
              <a:buNone/>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200" b="1" dirty="0">
                <a:solidFill>
                  <a:srgbClr val="FF0000"/>
                </a:solidFill>
              </a:rPr>
              <a:t>E-mail for Embedded Systems</a:t>
            </a:r>
            <a:endParaRPr lang="en-US" sz="32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211812"/>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3723</TotalTime>
  <Words>5866</Words>
  <Application>Microsoft Office PowerPoint</Application>
  <PresentationFormat>On-screen Show (4:3)</PresentationFormat>
  <Paragraphs>938</Paragraphs>
  <Slides>114</Slides>
  <Notes>1</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Office Theme</vt:lpstr>
      <vt:lpstr>PowerPoint Presentation</vt:lpstr>
      <vt:lpstr>PowerPoint Presentation</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Exchanging messages using UDP and TCP</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with Dynamic data</vt:lpstr>
      <vt:lpstr>Serving web pages that respond to user input</vt:lpstr>
      <vt:lpstr>Serving web pages that respond to user input</vt:lpstr>
      <vt:lpstr>Serving web pages that respond to user input</vt:lpstr>
      <vt:lpstr>Serving web pages that respond to user input</vt:lpstr>
      <vt:lpstr>Serving web pages that respond to user input</vt:lpstr>
      <vt:lpstr>Serving web pages that respond to user input</vt:lpstr>
      <vt:lpstr>Serving web pages that respond to user input</vt:lpstr>
      <vt:lpstr>Serving web pages that respond to user input</vt:lpstr>
      <vt:lpstr>Serving web pages that respond to user input</vt:lpstr>
      <vt:lpstr>Serving web pages that respond to user input</vt:lpstr>
      <vt:lpstr>Serving web pages that respond to user input</vt:lpstr>
      <vt:lpstr>E-mail for Embedded Systems</vt:lpstr>
      <vt:lpstr>E-mail for Embedded Systems</vt:lpstr>
      <vt:lpstr>E-mail for Embedded Systems</vt:lpstr>
      <vt:lpstr>E-mail for Embedded Systems</vt:lpstr>
      <vt:lpstr>E-mail for Embedded Systems</vt:lpstr>
      <vt:lpstr>E-mail for Embedded Systems</vt:lpstr>
      <vt:lpstr>E-mail for Embedded Systems</vt:lpstr>
      <vt:lpstr>E-mail for Embedded Systems</vt:lpstr>
      <vt:lpstr>E-mail for Embedded Systems</vt:lpstr>
      <vt:lpstr>E-mail for Embedded Systems</vt:lpstr>
      <vt:lpstr>E-mail for Embedded Systems</vt:lpstr>
      <vt:lpstr>E-mail for Embedded Systems</vt:lpstr>
      <vt:lpstr>FILE TRANSFER PROTOCOL</vt:lpstr>
      <vt:lpstr>FILE TRANSFER PROTOCOL</vt:lpstr>
      <vt:lpstr>FILE TRANSFER PROTOCOL</vt:lpstr>
      <vt:lpstr>FILE TRANSFER PROTOCOL</vt:lpstr>
      <vt:lpstr>FILE TRANSFER PROTOCOL</vt:lpstr>
      <vt:lpstr>FILE TRANSFER PROTOCOL</vt:lpstr>
      <vt:lpstr>FILE TRANSFER PROTOCOL</vt:lpstr>
      <vt:lpstr>END OF UNIT-IV</vt:lpstr>
    </vt:vector>
  </TitlesOfParts>
  <Company>Tehran Univercity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Microcontroller 8051</dc:title>
  <dc:creator>hasanpur</dc:creator>
  <cp:lastModifiedBy>Prashanth</cp:lastModifiedBy>
  <cp:revision>646</cp:revision>
  <cp:lastPrinted>1601-01-01T00:00:00Z</cp:lastPrinted>
  <dcterms:created xsi:type="dcterms:W3CDTF">2003-06-01T05:29:53Z</dcterms:created>
  <dcterms:modified xsi:type="dcterms:W3CDTF">2015-11-16T05:38:47Z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